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59" r:id="rId5"/>
    <p:sldId id="261" r:id="rId6"/>
    <p:sldId id="260" r:id="rId7"/>
    <p:sldId id="262" r:id="rId8"/>
    <p:sldId id="263" r:id="rId9"/>
    <p:sldId id="264" r:id="rId10"/>
    <p:sldId id="266" r:id="rId11"/>
    <p:sldId id="265" r:id="rId12"/>
    <p:sldId id="268" r:id="rId13"/>
    <p:sldId id="269" r:id="rId14"/>
    <p:sldId id="270"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6" r:id="rId28"/>
    <p:sldId id="285" r:id="rId29"/>
    <p:sldId id="287" r:id="rId30"/>
    <p:sldId id="288" r:id="rId31"/>
    <p:sldId id="289" r:id="rId32"/>
    <p:sldId id="290" r:id="rId33"/>
    <p:sldId id="305" r:id="rId34"/>
    <p:sldId id="292" r:id="rId35"/>
    <p:sldId id="293" r:id="rId36"/>
    <p:sldId id="294" r:id="rId37"/>
    <p:sldId id="295" r:id="rId38"/>
    <p:sldId id="296" r:id="rId39"/>
    <p:sldId id="297" r:id="rId40"/>
    <p:sldId id="299" r:id="rId41"/>
    <p:sldId id="300" r:id="rId42"/>
    <p:sldId id="301" r:id="rId43"/>
    <p:sldId id="302" r:id="rId44"/>
    <p:sldId id="303" r:id="rId4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26"/>
    <p:restoredTop sz="50159"/>
  </p:normalViewPr>
  <p:slideViewPr>
    <p:cSldViewPr>
      <p:cViewPr varScale="1">
        <p:scale>
          <a:sx n="110" d="100"/>
          <a:sy n="110" d="100"/>
        </p:scale>
        <p:origin x="1032" y="1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1978D-160F-AD4A-878A-A772E13C4AAC}" type="datetimeFigureOut">
              <a:rPr lang="sv-SE" smtClean="0"/>
              <a:t>2019-04-16</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EAE96-17DE-1C4B-B71E-AE841B565072}" type="slidenum">
              <a:rPr lang="sv-SE" smtClean="0"/>
              <a:t>‹#›</a:t>
            </a:fld>
            <a:endParaRPr lang="sv-SE"/>
          </a:p>
        </p:txBody>
      </p:sp>
    </p:spTree>
    <p:extLst>
      <p:ext uri="{BB962C8B-B14F-4D97-AF65-F5344CB8AC3E}">
        <p14:creationId xmlns:p14="http://schemas.microsoft.com/office/powerpoint/2010/main" val="115812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21</a:t>
            </a:fld>
            <a:endParaRPr lang="sv-SE"/>
          </a:p>
        </p:txBody>
      </p:sp>
    </p:spTree>
    <p:extLst>
      <p:ext uri="{BB962C8B-B14F-4D97-AF65-F5344CB8AC3E}">
        <p14:creationId xmlns:p14="http://schemas.microsoft.com/office/powerpoint/2010/main" val="105625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4EAE96-17DE-1C4B-B71E-AE841B565072}" type="slidenum">
              <a:rPr lang="sv-SE" smtClean="0"/>
              <a:t>23</a:t>
            </a:fld>
            <a:endParaRPr lang="sv-SE"/>
          </a:p>
        </p:txBody>
      </p:sp>
    </p:spTree>
    <p:extLst>
      <p:ext uri="{BB962C8B-B14F-4D97-AF65-F5344CB8AC3E}">
        <p14:creationId xmlns:p14="http://schemas.microsoft.com/office/powerpoint/2010/main" val="9391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a:p>
            <a:endParaRPr lang="sv-SE" dirty="0"/>
          </a:p>
          <a:p>
            <a:endParaRPr lang="sv-SE" dirty="0"/>
          </a:p>
          <a:p>
            <a:endParaRPr lang="sv-SE" dirty="0"/>
          </a:p>
          <a:p>
            <a:r>
              <a:rPr lang="sv-SE"/>
              <a:t>Kansk</a:t>
            </a:r>
          </a:p>
        </p:txBody>
      </p:sp>
      <p:sp>
        <p:nvSpPr>
          <p:cNvPr id="4" name="Platshållare för bildnummer 3"/>
          <p:cNvSpPr>
            <a:spLocks noGrp="1"/>
          </p:cNvSpPr>
          <p:nvPr>
            <p:ph type="sldNum" sz="quarter" idx="10"/>
          </p:nvPr>
        </p:nvSpPr>
        <p:spPr/>
        <p:txBody>
          <a:bodyPr/>
          <a:lstStyle/>
          <a:p>
            <a:fld id="{4BEDC470-E9D0-234A-B31B-350C164796AD}" type="slidenum">
              <a:rPr lang="sv-SE" smtClean="0"/>
              <a:t>24</a:t>
            </a:fld>
            <a:endParaRPr lang="sv-SE"/>
          </a:p>
        </p:txBody>
      </p:sp>
    </p:spTree>
    <p:extLst>
      <p:ext uri="{BB962C8B-B14F-4D97-AF65-F5344CB8AC3E}">
        <p14:creationId xmlns:p14="http://schemas.microsoft.com/office/powerpoint/2010/main" val="25554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r>
              <a:rPr lang="sv-SE" baseline="0" dirty="0"/>
              <a:t> er stycke</a:t>
            </a:r>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26</a:t>
            </a:fld>
            <a:endParaRPr lang="sv-SE"/>
          </a:p>
        </p:txBody>
      </p:sp>
    </p:spTree>
    <p:extLst>
      <p:ext uri="{BB962C8B-B14F-4D97-AF65-F5344CB8AC3E}">
        <p14:creationId xmlns:p14="http://schemas.microsoft.com/office/powerpoint/2010/main" val="85241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29</a:t>
            </a:fld>
            <a:endParaRPr lang="sv-SE"/>
          </a:p>
        </p:txBody>
      </p:sp>
    </p:spTree>
    <p:extLst>
      <p:ext uri="{BB962C8B-B14F-4D97-AF65-F5344CB8AC3E}">
        <p14:creationId xmlns:p14="http://schemas.microsoft.com/office/powerpoint/2010/main" val="101430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31</a:t>
            </a:fld>
            <a:endParaRPr lang="sv-SE"/>
          </a:p>
        </p:txBody>
      </p:sp>
    </p:spTree>
    <p:extLst>
      <p:ext uri="{BB962C8B-B14F-4D97-AF65-F5344CB8AC3E}">
        <p14:creationId xmlns:p14="http://schemas.microsoft.com/office/powerpoint/2010/main" val="122712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32</a:t>
            </a:fld>
            <a:endParaRPr lang="sv-SE"/>
          </a:p>
        </p:txBody>
      </p:sp>
    </p:spTree>
    <p:extLst>
      <p:ext uri="{BB962C8B-B14F-4D97-AF65-F5344CB8AC3E}">
        <p14:creationId xmlns:p14="http://schemas.microsoft.com/office/powerpoint/2010/main" val="152120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normAutofit/>
          </a:bodyPr>
          <a:lstStyle>
            <a:lvl1pPr algn="ctr">
              <a:defRPr sz="4400">
                <a:latin typeface="Arial" pitchFamily="34" charset="0"/>
                <a:cs typeface="Arial" pitchFamily="34" charset="0"/>
              </a:defRPr>
            </a:lvl1pPr>
          </a:lstStyle>
          <a:p>
            <a:r>
              <a:rPr lang="sv-SE" dirty="0"/>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2019-04-16</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91047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2051720" y="274638"/>
            <a:ext cx="6635080" cy="1143000"/>
          </a:xfrm>
        </p:spPr>
        <p:txBody>
          <a:bodyPr>
            <a:normAutofit/>
          </a:bodyPr>
          <a:lstStyle>
            <a:lvl1pPr>
              <a:defRPr sz="3600">
                <a:latin typeface="Arial" pitchFamily="34" charset="0"/>
                <a:cs typeface="Arial" pitchFamily="34" charset="0"/>
              </a:defRPr>
            </a:lvl1pPr>
          </a:lstStyle>
          <a:p>
            <a:r>
              <a:rPr lang="sv-SE"/>
              <a:t>Klicka här för att ändra format</a:t>
            </a:r>
          </a:p>
        </p:txBody>
      </p:sp>
      <p:sp>
        <p:nvSpPr>
          <p:cNvPr id="3" name="Platshållare för lodrät text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2019-04-16</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348391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normAutofit/>
          </a:bodyPr>
          <a:lstStyle>
            <a:lvl1pPr>
              <a:defRPr sz="3600">
                <a:latin typeface="Arial" pitchFamily="34" charset="0"/>
                <a:cs typeface="Arial" pitchFamily="34" charset="0"/>
              </a:defRPr>
            </a:lvl1p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2019-04-16</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42172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707088" cy="1143000"/>
          </a:xfrm>
        </p:spPr>
        <p:txBody>
          <a:bodyPr>
            <a:normAutofit/>
          </a:bodyPr>
          <a:lstStyle>
            <a:lvl1pPr algn="r">
              <a:defRPr sz="3600">
                <a:latin typeface="Arial" pitchFamily="34" charset="0"/>
                <a:cs typeface="Arial" pitchFamily="34" charset="0"/>
              </a:defRPr>
            </a:lvl1pPr>
          </a:lstStyle>
          <a:p>
            <a:r>
              <a:rPr lang="sv-SE"/>
              <a:t>Klicka här för att ändra format</a:t>
            </a:r>
          </a:p>
        </p:txBody>
      </p:sp>
      <p:sp>
        <p:nvSpPr>
          <p:cNvPr id="3" name="Platshållare för innehåll 2"/>
          <p:cNvSpPr>
            <a:spLocks noGrp="1"/>
          </p:cNvSpPr>
          <p:nvPr>
            <p:ph idx="1"/>
          </p:nvPr>
        </p:nvSpPr>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2019-04-16</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32186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2019-04-16</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p>
            <a:fld id="{442D8877-4C7F-427A-9C07-12C41EAEE3A4}" type="slidenum">
              <a:rPr lang="sv-SE" smtClean="0"/>
              <a:t>‹#›</a:t>
            </a:fld>
            <a:endParaRPr lang="sv-SE"/>
          </a:p>
        </p:txBody>
      </p:sp>
    </p:spTree>
    <p:extLst>
      <p:ext uri="{BB962C8B-B14F-4D97-AF65-F5344CB8AC3E}">
        <p14:creationId xmlns:p14="http://schemas.microsoft.com/office/powerpoint/2010/main" val="156033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907704" y="485800"/>
            <a:ext cx="6779096" cy="1143000"/>
          </a:xfrm>
        </p:spPr>
        <p:txBody>
          <a:bodyPr>
            <a:normAutofit/>
          </a:bodyPr>
          <a:lstStyle>
            <a:lvl1pPr algn="r">
              <a:defRPr sz="3600">
                <a:latin typeface="Arial" pitchFamily="34" charset="0"/>
                <a:cs typeface="Arial" pitchFamily="34" charset="0"/>
              </a:defRPr>
            </a:lvl1p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2019-04-16</a:t>
            </a:fld>
            <a:endParaRPr lang="sv-SE"/>
          </a:p>
        </p:txBody>
      </p:sp>
      <p:sp>
        <p:nvSpPr>
          <p:cNvPr id="6" name="Platshållare för sidfot 5"/>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418734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707088" cy="1143000"/>
          </a:xfrm>
        </p:spPr>
        <p:txBody>
          <a:bodyPr>
            <a:normAutofit/>
          </a:bodyPr>
          <a:lstStyle>
            <a:lvl1pPr>
              <a:defRPr sz="3600">
                <a:latin typeface="Arial" pitchFamily="34" charset="0"/>
                <a:cs typeface="Arial" pitchFamily="34" charset="0"/>
              </a:defRPr>
            </a:lvl1pPr>
          </a:lstStyle>
          <a:p>
            <a:r>
              <a:rPr lang="sv-SE"/>
              <a:t>Klicka här för att ändra format</a:t>
            </a:r>
            <a:endParaRPr lang="sv-SE" dirty="0"/>
          </a:p>
        </p:txBody>
      </p:sp>
      <p:sp>
        <p:nvSpPr>
          <p:cNvPr id="3" name="Platshållare för text 2"/>
          <p:cNvSpPr>
            <a:spLocks noGrp="1"/>
          </p:cNvSpPr>
          <p:nvPr>
            <p:ph type="body" idx="1"/>
          </p:nvPr>
        </p:nvSpPr>
        <p:spPr>
          <a:xfrm>
            <a:off x="457200" y="170911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358032"/>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45025" y="170911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358032"/>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2019-04-16</a:t>
            </a:fld>
            <a:endParaRPr lang="sv-SE"/>
          </a:p>
        </p:txBody>
      </p:sp>
      <p:sp>
        <p:nvSpPr>
          <p:cNvPr id="8" name="Platshållare för sidfot 7"/>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9" name="Platshållare för bildnummer 8"/>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47265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051720" y="485800"/>
            <a:ext cx="6635080" cy="1143000"/>
          </a:xfrm>
        </p:spPr>
        <p:txBody>
          <a:bodyPr>
            <a:normAutofit/>
          </a:bodyPr>
          <a:lstStyle>
            <a:lvl1pPr>
              <a:defRPr sz="3600">
                <a:latin typeface="Arial" pitchFamily="34" charset="0"/>
                <a:cs typeface="Arial" pitchFamily="34" charset="0"/>
              </a:defRPr>
            </a:lvl1p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2019-04-16</a:t>
            </a:fld>
            <a:endParaRPr lang="sv-SE"/>
          </a:p>
        </p:txBody>
      </p:sp>
      <p:sp>
        <p:nvSpPr>
          <p:cNvPr id="4" name="Platshållare för sidfot 3"/>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5" name="Platshållare för bildnummer 4"/>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425390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2019-04-16</a:t>
            </a:fld>
            <a:endParaRPr lang="sv-SE"/>
          </a:p>
        </p:txBody>
      </p:sp>
      <p:sp>
        <p:nvSpPr>
          <p:cNvPr id="3" name="Platshållare för sidfot 2"/>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4" name="Platshållare för bildnummer 3"/>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98705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563888" y="836712"/>
            <a:ext cx="5122912" cy="5472608"/>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57200" y="1618257"/>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2019-04-16</a:t>
            </a:fld>
            <a:endParaRPr lang="sv-SE"/>
          </a:p>
        </p:txBody>
      </p:sp>
      <p:sp>
        <p:nvSpPr>
          <p:cNvPr id="6" name="Platshållare för sidfot 5"/>
          <p:cNvSpPr>
            <a:spLocks noGrp="1"/>
          </p:cNvSpPr>
          <p:nvPr>
            <p:ph type="ftr" sz="quarter" idx="11"/>
          </p:nvPr>
        </p:nvSpPr>
        <p:spPr/>
        <p:txBody>
          <a:bodyPr/>
          <a:lstStyle>
            <a:lvl1pPr>
              <a:defRPr>
                <a:latin typeface="Arial" pitchFamily="34" charset="0"/>
                <a:cs typeface="Arial" pitchFamily="34" charset="0"/>
              </a:defRPr>
            </a:lvl1pPr>
          </a:lstStyle>
          <a:p>
            <a:endParaRPr lang="sv-SE" dirty="0"/>
          </a:p>
        </p:txBody>
      </p:sp>
      <p:sp>
        <p:nvSpPr>
          <p:cNvPr id="7" name="Platshållare för bildnummer 6"/>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23794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2019-04-16</a:t>
            </a:fld>
            <a:endParaRPr lang="sv-SE"/>
          </a:p>
        </p:txBody>
      </p:sp>
      <p:sp>
        <p:nvSpPr>
          <p:cNvPr id="6" name="Platshållare för sidfot 5"/>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56107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13" cstate="print">
            <a:extLst>
              <a:ext uri="{28A0092B-C50C-407E-A947-70E740481C1C}">
                <a14:useLocalDpi xmlns:a14="http://schemas.microsoft.com/office/drawing/2010/main" val="0"/>
              </a:ext>
            </a:extLst>
          </a:blip>
          <a:srcRect l="2857" r="2857"/>
          <a:stretch/>
        </p:blipFill>
        <p:spPr>
          <a:xfrm>
            <a:off x="0" y="0"/>
            <a:ext cx="9144000" cy="6857999"/>
          </a:xfrm>
          <a:prstGeom prst="rect">
            <a:avLst/>
          </a:prstGeom>
        </p:spPr>
      </p:pic>
      <p:sp>
        <p:nvSpPr>
          <p:cNvPr id="2" name="Platshållare för rubrik 1"/>
          <p:cNvSpPr>
            <a:spLocks noGrp="1"/>
          </p:cNvSpPr>
          <p:nvPr>
            <p:ph type="title"/>
          </p:nvPr>
        </p:nvSpPr>
        <p:spPr>
          <a:xfrm>
            <a:off x="2123728" y="485800"/>
            <a:ext cx="6563072"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D4D0BB35-49B1-4A9E-BF2B-3D4542905BD1}" type="datetimeFigureOut">
              <a:rPr lang="sv-SE" smtClean="0"/>
              <a:t>2019-04-16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937530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prakochfolkminnen.se/sprak/klarsprak/att-arbeta-med-klarsprak/goda-exempel/enkoping.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Sprakradgivning" TargetMode="External"/><Relationship Id="rId2" Type="http://schemas.openxmlformats.org/officeDocument/2006/relationships/hyperlink" Target="http://www.sprakochfolkminnen.se/sprak/klarsprak.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Klarspråk i praktiken</a:t>
            </a:r>
          </a:p>
        </p:txBody>
      </p:sp>
      <p:sp>
        <p:nvSpPr>
          <p:cNvPr id="3" name="Underrubrik 2"/>
          <p:cNvSpPr>
            <a:spLocks noGrp="1"/>
          </p:cNvSpPr>
          <p:nvPr>
            <p:ph type="subTitle" idx="1"/>
          </p:nvPr>
        </p:nvSpPr>
        <p:spPr/>
        <p:txBody>
          <a:bodyPr/>
          <a:lstStyle/>
          <a:p>
            <a:endParaRPr lang="sv-SE" dirty="0"/>
          </a:p>
        </p:txBody>
      </p:sp>
      <p:pic>
        <p:nvPicPr>
          <p:cNvPr id="4" name="Bildobjekt 3"/>
          <p:cNvPicPr>
            <a:picLocks noChangeAspect="1"/>
          </p:cNvPicPr>
          <p:nvPr/>
        </p:nvPicPr>
        <p:blipFill>
          <a:blip r:embed="rId2"/>
          <a:stretch>
            <a:fillRect/>
          </a:stretch>
        </p:blipFill>
        <p:spPr>
          <a:xfrm>
            <a:off x="3203848" y="3645024"/>
            <a:ext cx="2540000" cy="2540000"/>
          </a:xfrm>
          <a:prstGeom prst="rect">
            <a:avLst/>
          </a:prstGeom>
        </p:spPr>
      </p:pic>
    </p:spTree>
    <p:extLst>
      <p:ext uri="{BB962C8B-B14F-4D97-AF65-F5344CB8AC3E}">
        <p14:creationId xmlns:p14="http://schemas.microsoft.com/office/powerpoint/2010/main" val="79379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313" y="3140968"/>
            <a:ext cx="7772400" cy="2628007"/>
          </a:xfrm>
        </p:spPr>
        <p:txBody>
          <a:bodyPr/>
          <a:lstStyle/>
          <a:p>
            <a:r>
              <a:rPr lang="sv-SE" dirty="0"/>
              <a:t>BEGRIPLIGT – HUR DÅ?</a:t>
            </a:r>
          </a:p>
        </p:txBody>
      </p:sp>
      <p:sp>
        <p:nvSpPr>
          <p:cNvPr id="3" name="Platshållare för text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17940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Anpassa efter målgruppen</a:t>
            </a:r>
          </a:p>
        </p:txBody>
      </p:sp>
      <p:sp>
        <p:nvSpPr>
          <p:cNvPr id="3" name="Platshållare för innehåll 2"/>
          <p:cNvSpPr>
            <a:spLocks noGrp="1"/>
          </p:cNvSpPr>
          <p:nvPr>
            <p:ph idx="1"/>
          </p:nvPr>
        </p:nvSpPr>
        <p:spPr/>
        <p:txBody>
          <a:bodyPr/>
          <a:lstStyle/>
          <a:p>
            <a:pPr marL="0" indent="0">
              <a:buNone/>
            </a:pPr>
            <a:r>
              <a:rPr lang="sv-SE" i="1" dirty="0"/>
              <a:t>Vilken information ska texten innehålla? I vilken ordning ska jag ta upp saker och ting? Hur ska jag dela upp texten i stycken och välja rubriker?</a:t>
            </a:r>
          </a:p>
          <a:p>
            <a:endParaRPr lang="sv-SE" dirty="0"/>
          </a:p>
          <a:p>
            <a:r>
              <a:rPr lang="sv-SE" dirty="0"/>
              <a:t>Forskningsartikel (målgrupp andra forskare)</a:t>
            </a:r>
          </a:p>
          <a:p>
            <a:endParaRPr lang="sv-SE" dirty="0"/>
          </a:p>
          <a:p>
            <a:r>
              <a:rPr lang="sv-SE" dirty="0"/>
              <a:t>Pressmeddelande (målgrupp journalister)</a:t>
            </a:r>
          </a:p>
          <a:p>
            <a:endParaRPr lang="sv-SE" dirty="0"/>
          </a:p>
          <a:p>
            <a:r>
              <a:rPr lang="sv-SE" dirty="0"/>
              <a:t>I tidningen (målgrupp allmänheten)</a:t>
            </a:r>
          </a:p>
          <a:p>
            <a:endParaRPr lang="sv-SE" dirty="0"/>
          </a:p>
        </p:txBody>
      </p:sp>
    </p:spTree>
    <p:extLst>
      <p:ext uri="{BB962C8B-B14F-4D97-AF65-F5344CB8AC3E}">
        <p14:creationId xmlns:p14="http://schemas.microsoft.com/office/powerpoint/2010/main" val="81578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a:t>Forskningsartikeln</a:t>
            </a:r>
          </a:p>
        </p:txBody>
      </p:sp>
      <p:sp>
        <p:nvSpPr>
          <p:cNvPr id="4" name="Platshållare för text 3"/>
          <p:cNvSpPr>
            <a:spLocks noGrp="1"/>
          </p:cNvSpPr>
          <p:nvPr>
            <p:ph type="body" sz="half" idx="2"/>
          </p:nvPr>
        </p:nvSpPr>
        <p:spPr/>
        <p:txBody>
          <a:bodyPr/>
          <a:lstStyle/>
          <a:p>
            <a:r>
              <a:rPr lang="sv-SE" sz="2000" dirty="0"/>
              <a:t>Målgrupp: andra forskare</a:t>
            </a:r>
          </a:p>
          <a:p>
            <a:endParaRPr lang="sv-SE" dirty="0"/>
          </a:p>
        </p:txBody>
      </p:sp>
      <p:pic>
        <p:nvPicPr>
          <p:cNvPr id="5" name="Platshållare för bild 4" descr="Skärmavbild 2011-05-24 kl. 10.59.01.png"/>
          <p:cNvPicPr>
            <a:picLocks noGrp="1" noChangeAspect="1"/>
          </p:cNvPicPr>
          <p:nvPr>
            <p:ph type="pic" idx="1"/>
          </p:nvPr>
        </p:nvPicPr>
        <p:blipFill>
          <a:blip r:embed="rId2">
            <a:extLst>
              <a:ext uri="{28A0092B-C50C-407E-A947-70E740481C1C}">
                <a14:useLocalDpi xmlns:a14="http://schemas.microsoft.com/office/drawing/2010/main" val="0"/>
              </a:ext>
            </a:extLst>
          </a:blip>
          <a:srcRect t="13882" b="13882"/>
          <a:stretch>
            <a:fillRect/>
          </a:stretch>
        </p:blipFill>
        <p:spPr>
          <a:prstGeom prst="rect">
            <a:avLst/>
          </a:prstGeom>
        </p:spPr>
      </p:pic>
      <p:sp>
        <p:nvSpPr>
          <p:cNvPr id="6" name="textruta 5"/>
          <p:cNvSpPr txBox="1"/>
          <p:nvPr/>
        </p:nvSpPr>
        <p:spPr>
          <a:xfrm>
            <a:off x="7278689" y="3068960"/>
            <a:ext cx="1469776" cy="646331"/>
          </a:xfrm>
          <a:prstGeom prst="rect">
            <a:avLst/>
          </a:prstGeom>
          <a:noFill/>
        </p:spPr>
        <p:txBody>
          <a:bodyPr wrap="square" rtlCol="0">
            <a:spAutoFit/>
          </a:bodyPr>
          <a:lstStyle/>
          <a:p>
            <a:r>
              <a:rPr lang="sv-SE" dirty="0">
                <a:solidFill>
                  <a:srgbClr val="FF0000"/>
                </a:solidFill>
              </a:rPr>
              <a:t>Börjar med bakgrund</a:t>
            </a:r>
          </a:p>
        </p:txBody>
      </p:sp>
      <p:sp>
        <p:nvSpPr>
          <p:cNvPr id="7" name="textruta 6"/>
          <p:cNvSpPr txBox="1"/>
          <p:nvPr/>
        </p:nvSpPr>
        <p:spPr>
          <a:xfrm>
            <a:off x="7164288" y="4727575"/>
            <a:ext cx="1512168" cy="646331"/>
          </a:xfrm>
          <a:prstGeom prst="rect">
            <a:avLst/>
          </a:prstGeom>
          <a:noFill/>
        </p:spPr>
        <p:txBody>
          <a:bodyPr wrap="square" rtlCol="0">
            <a:spAutoFit/>
          </a:bodyPr>
          <a:lstStyle/>
          <a:p>
            <a:r>
              <a:rPr lang="sv-SE" dirty="0">
                <a:solidFill>
                  <a:srgbClr val="FF0000"/>
                </a:solidFill>
              </a:rPr>
              <a:t>Poängen kommer sist!</a:t>
            </a:r>
          </a:p>
        </p:txBody>
      </p:sp>
      <p:sp>
        <p:nvSpPr>
          <p:cNvPr id="8" name="textruta 7"/>
          <p:cNvSpPr txBox="1"/>
          <p:nvPr/>
        </p:nvSpPr>
        <p:spPr>
          <a:xfrm>
            <a:off x="323528" y="3715290"/>
            <a:ext cx="1152128" cy="369332"/>
          </a:xfrm>
          <a:prstGeom prst="rect">
            <a:avLst/>
          </a:prstGeom>
          <a:noFill/>
        </p:spPr>
        <p:txBody>
          <a:bodyPr wrap="square" rtlCol="0">
            <a:spAutoFit/>
          </a:bodyPr>
          <a:lstStyle/>
          <a:p>
            <a:r>
              <a:rPr lang="sv-SE" dirty="0">
                <a:solidFill>
                  <a:srgbClr val="FF0000"/>
                </a:solidFill>
              </a:rPr>
              <a:t>Svåra ord</a:t>
            </a:r>
          </a:p>
        </p:txBody>
      </p:sp>
    </p:spTree>
    <p:extLst>
      <p:ext uri="{BB962C8B-B14F-4D97-AF65-F5344CB8AC3E}">
        <p14:creationId xmlns:p14="http://schemas.microsoft.com/office/powerpoint/2010/main" val="207597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a:t>Pressmeddelandet</a:t>
            </a:r>
          </a:p>
        </p:txBody>
      </p:sp>
      <p:sp>
        <p:nvSpPr>
          <p:cNvPr id="4" name="Platshållare för text 3"/>
          <p:cNvSpPr>
            <a:spLocks noGrp="1"/>
          </p:cNvSpPr>
          <p:nvPr>
            <p:ph type="body" sz="half" idx="2"/>
          </p:nvPr>
        </p:nvSpPr>
        <p:spPr/>
        <p:txBody>
          <a:bodyPr/>
          <a:lstStyle/>
          <a:p>
            <a:r>
              <a:rPr lang="sv-SE" sz="2000" dirty="0"/>
              <a:t>Målgrupp: journalister med fackkunskaper – det viktigaste först, men svåra ord används</a:t>
            </a:r>
          </a:p>
          <a:p>
            <a:endParaRPr lang="sv-SE" dirty="0"/>
          </a:p>
        </p:txBody>
      </p:sp>
      <p:pic>
        <p:nvPicPr>
          <p:cNvPr id="5" name="Platshållare för innehåll 7"/>
          <p:cNvPicPr>
            <a:picLocks noGrp="1" noChangeAspect="1"/>
          </p:cNvPicPr>
          <p:nvPr>
            <p:ph type="pic" idx="1"/>
          </p:nvPr>
        </p:nvPicPr>
        <p:blipFill>
          <a:blip r:embed="rId2"/>
          <a:srcRect t="2479" b="2479"/>
          <a:stretch>
            <a:fillRect/>
          </a:stretch>
        </p:blipFill>
        <p:spPr/>
      </p:pic>
      <p:sp>
        <p:nvSpPr>
          <p:cNvPr id="6" name="textruta 5"/>
          <p:cNvSpPr txBox="1"/>
          <p:nvPr/>
        </p:nvSpPr>
        <p:spPr>
          <a:xfrm>
            <a:off x="7278688" y="1916832"/>
            <a:ext cx="1541784" cy="646331"/>
          </a:xfrm>
          <a:prstGeom prst="rect">
            <a:avLst/>
          </a:prstGeom>
          <a:noFill/>
        </p:spPr>
        <p:txBody>
          <a:bodyPr wrap="square" rtlCol="0">
            <a:spAutoFit/>
          </a:bodyPr>
          <a:lstStyle/>
          <a:p>
            <a:r>
              <a:rPr lang="sv-SE">
                <a:solidFill>
                  <a:srgbClr val="FF0000"/>
                </a:solidFill>
              </a:rPr>
              <a:t>Det viktigaste först</a:t>
            </a:r>
            <a:endParaRPr lang="sv-SE" dirty="0">
              <a:solidFill>
                <a:srgbClr val="FF0000"/>
              </a:solidFill>
            </a:endParaRPr>
          </a:p>
        </p:txBody>
      </p:sp>
      <p:sp>
        <p:nvSpPr>
          <p:cNvPr id="7" name="textruta 6"/>
          <p:cNvSpPr txBox="1"/>
          <p:nvPr/>
        </p:nvSpPr>
        <p:spPr>
          <a:xfrm>
            <a:off x="7524328" y="4077072"/>
            <a:ext cx="1296144" cy="646331"/>
          </a:xfrm>
          <a:prstGeom prst="rect">
            <a:avLst/>
          </a:prstGeom>
          <a:noFill/>
        </p:spPr>
        <p:txBody>
          <a:bodyPr wrap="square" rtlCol="0">
            <a:spAutoFit/>
          </a:bodyPr>
          <a:lstStyle/>
          <a:p>
            <a:r>
              <a:rPr lang="sv-SE" dirty="0">
                <a:solidFill>
                  <a:srgbClr val="FF0000"/>
                </a:solidFill>
              </a:rPr>
              <a:t>Fortfarande svårläst </a:t>
            </a:r>
          </a:p>
        </p:txBody>
      </p:sp>
      <p:sp>
        <p:nvSpPr>
          <p:cNvPr id="8" name="textruta 7"/>
          <p:cNvSpPr txBox="1"/>
          <p:nvPr/>
        </p:nvSpPr>
        <p:spPr>
          <a:xfrm>
            <a:off x="250504" y="3573016"/>
            <a:ext cx="1296144" cy="646331"/>
          </a:xfrm>
          <a:prstGeom prst="rect">
            <a:avLst/>
          </a:prstGeom>
          <a:noFill/>
        </p:spPr>
        <p:txBody>
          <a:bodyPr wrap="square" rtlCol="0">
            <a:spAutoFit/>
          </a:bodyPr>
          <a:lstStyle/>
          <a:p>
            <a:r>
              <a:rPr lang="sv-SE" dirty="0">
                <a:solidFill>
                  <a:srgbClr val="FF0000"/>
                </a:solidFill>
              </a:rPr>
              <a:t>Svårt ord förklaras</a:t>
            </a:r>
          </a:p>
        </p:txBody>
      </p:sp>
    </p:spTree>
    <p:extLst>
      <p:ext uri="{BB962C8B-B14F-4D97-AF65-F5344CB8AC3E}">
        <p14:creationId xmlns:p14="http://schemas.microsoft.com/office/powerpoint/2010/main" val="661927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a:t>Nyhetsartikeln</a:t>
            </a:r>
          </a:p>
        </p:txBody>
      </p:sp>
      <p:sp>
        <p:nvSpPr>
          <p:cNvPr id="4" name="Platshållare för text 3"/>
          <p:cNvSpPr>
            <a:spLocks noGrp="1"/>
          </p:cNvSpPr>
          <p:nvPr>
            <p:ph type="body" sz="half" idx="2"/>
          </p:nvPr>
        </p:nvSpPr>
        <p:spPr/>
        <p:txBody>
          <a:bodyPr>
            <a:normAutofit fontScale="85000" lnSpcReduction="10000"/>
          </a:bodyPr>
          <a:lstStyle/>
          <a:p>
            <a:r>
              <a:rPr lang="sv-SE" sz="2400" dirty="0"/>
              <a:t>Målgrupp: allmänheten – i den här texten, som ska läsas och förstås av alla, talas klarspråk.</a:t>
            </a:r>
          </a:p>
          <a:p>
            <a:endParaRPr lang="sv-SE" dirty="0"/>
          </a:p>
        </p:txBody>
      </p:sp>
      <p:pic>
        <p:nvPicPr>
          <p:cNvPr id="8" name="Bildobjekt 7"/>
          <p:cNvPicPr>
            <a:picLocks noChangeAspect="1"/>
          </p:cNvPicPr>
          <p:nvPr/>
        </p:nvPicPr>
        <p:blipFill>
          <a:blip r:embed="rId2"/>
          <a:stretch>
            <a:fillRect/>
          </a:stretch>
        </p:blipFill>
        <p:spPr>
          <a:xfrm>
            <a:off x="1792288" y="479974"/>
            <a:ext cx="6265069" cy="4037257"/>
          </a:xfrm>
          <a:prstGeom prst="rect">
            <a:avLst/>
          </a:prstGeom>
        </p:spPr>
      </p:pic>
    </p:spTree>
    <p:extLst>
      <p:ext uri="{BB962C8B-B14F-4D97-AF65-F5344CB8AC3E}">
        <p14:creationId xmlns:p14="http://schemas.microsoft.com/office/powerpoint/2010/main" val="1161456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Hinder för klarspråksarbete</a:t>
            </a:r>
          </a:p>
        </p:txBody>
      </p:sp>
      <p:sp>
        <p:nvSpPr>
          <p:cNvPr id="3" name="Platshållare för innehåll 2"/>
          <p:cNvSpPr>
            <a:spLocks noGrp="1"/>
          </p:cNvSpPr>
          <p:nvPr>
            <p:ph idx="1"/>
          </p:nvPr>
        </p:nvSpPr>
        <p:spPr/>
        <p:txBody>
          <a:bodyPr>
            <a:normAutofit lnSpcReduction="10000"/>
          </a:bodyPr>
          <a:lstStyle/>
          <a:p>
            <a:pPr marL="0" indent="0">
              <a:buNone/>
            </a:pPr>
            <a:r>
              <a:rPr lang="sv-SE" i="1" dirty="0">
                <a:solidFill>
                  <a:srgbClr val="FF0000"/>
                </a:solidFill>
              </a:rPr>
              <a:t>Tidsbrist</a:t>
            </a:r>
            <a:r>
              <a:rPr lang="sv-SE" i="1" dirty="0"/>
              <a:t> var främsta skälet till att inte arbeta med klarspråk. Ett annat hinder är </a:t>
            </a:r>
            <a:r>
              <a:rPr lang="sv-SE" i="1" dirty="0">
                <a:solidFill>
                  <a:srgbClr val="FF0000"/>
                </a:solidFill>
              </a:rPr>
              <a:t>att det inte finns några pengar </a:t>
            </a:r>
            <a:r>
              <a:rPr lang="sv-SE" i="1" dirty="0"/>
              <a:t>avsatta för klarspråksarbete.</a:t>
            </a:r>
          </a:p>
          <a:p>
            <a:pPr marL="0" indent="0">
              <a:buNone/>
            </a:pPr>
            <a:r>
              <a:rPr lang="sv-SE" dirty="0"/>
              <a:t>(Språkrådets enkät 2009 till 330 myndigheter och 164 kommuner)</a:t>
            </a:r>
          </a:p>
          <a:p>
            <a:pPr marL="0" indent="0">
              <a:buNone/>
            </a:pPr>
            <a:endParaRPr lang="sv-SE" dirty="0"/>
          </a:p>
          <a:p>
            <a:pPr marL="0" indent="0">
              <a:buNone/>
            </a:pPr>
            <a:r>
              <a:rPr lang="sv-SE" dirty="0">
                <a:solidFill>
                  <a:srgbClr val="FF0000"/>
                </a:solidFill>
              </a:rPr>
              <a:t>Tradition</a:t>
            </a:r>
            <a:r>
              <a:rPr lang="sv-SE" dirty="0"/>
              <a:t> – Så här har vi alltid gjort</a:t>
            </a:r>
          </a:p>
          <a:p>
            <a:pPr marL="0" indent="0">
              <a:buNone/>
            </a:pPr>
            <a:r>
              <a:rPr lang="sv-SE" dirty="0">
                <a:solidFill>
                  <a:srgbClr val="FF0000"/>
                </a:solidFill>
              </a:rPr>
              <a:t>Tidspress </a:t>
            </a:r>
            <a:r>
              <a:rPr lang="sv-SE" dirty="0"/>
              <a:t>– Det går fortare att använda gamla förlagor</a:t>
            </a:r>
          </a:p>
          <a:p>
            <a:pPr marL="0" indent="0">
              <a:buNone/>
            </a:pPr>
            <a:r>
              <a:rPr lang="sv-SE" dirty="0">
                <a:solidFill>
                  <a:srgbClr val="FF0000"/>
                </a:solidFill>
              </a:rPr>
              <a:t>Försiktighet</a:t>
            </a:r>
            <a:r>
              <a:rPr lang="sv-SE" dirty="0"/>
              <a:t> – Skriver jag som det står i lagen blir det rätt</a:t>
            </a:r>
          </a:p>
          <a:p>
            <a:pPr marL="0" indent="0">
              <a:buNone/>
            </a:pPr>
            <a:r>
              <a:rPr lang="sv-SE" dirty="0">
                <a:solidFill>
                  <a:srgbClr val="FF0000"/>
                </a:solidFill>
              </a:rPr>
              <a:t>Självhävdelse</a:t>
            </a:r>
            <a:r>
              <a:rPr lang="sv-SE" dirty="0"/>
              <a:t> – Jag måste skriva som en expert</a:t>
            </a:r>
          </a:p>
          <a:p>
            <a:pPr marL="0" indent="0">
              <a:buNone/>
            </a:pPr>
            <a:r>
              <a:rPr lang="sv-SE" dirty="0"/>
              <a:t>(ur boken ”Klarspråk lönar sig” 2006)</a:t>
            </a:r>
          </a:p>
          <a:p>
            <a:endParaRPr lang="sv-SE" dirty="0"/>
          </a:p>
        </p:txBody>
      </p:sp>
    </p:spTree>
    <p:extLst>
      <p:ext uri="{BB962C8B-B14F-4D97-AF65-F5344CB8AC3E}">
        <p14:creationId xmlns:p14="http://schemas.microsoft.com/office/powerpoint/2010/main" val="133640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Goda exempel:</a:t>
            </a:r>
          </a:p>
        </p:txBody>
      </p:sp>
      <p:sp>
        <p:nvSpPr>
          <p:cNvPr id="3" name="Platshållare för innehåll 2"/>
          <p:cNvSpPr>
            <a:spLocks noGrp="1"/>
          </p:cNvSpPr>
          <p:nvPr>
            <p:ph idx="1"/>
          </p:nvPr>
        </p:nvSpPr>
        <p:spPr/>
        <p:txBody>
          <a:bodyPr>
            <a:normAutofit/>
          </a:bodyPr>
          <a:lstStyle/>
          <a:p>
            <a:pPr marL="0" indent="0">
              <a:buNone/>
            </a:pPr>
            <a:r>
              <a:rPr lang="sv-SE" dirty="0"/>
              <a:t>Västra Götalandsregionen vann Klarspråkskristallen 2015</a:t>
            </a:r>
          </a:p>
          <a:p>
            <a:pPr marL="0" indent="0">
              <a:buNone/>
            </a:pPr>
            <a:r>
              <a:rPr lang="sv-SE" dirty="0"/>
              <a:t>Juryns motivering:</a:t>
            </a:r>
          </a:p>
          <a:p>
            <a:pPr marL="0" indent="0">
              <a:buNone/>
            </a:pPr>
            <a:endParaRPr lang="sv-SE" sz="1700" dirty="0"/>
          </a:p>
          <a:p>
            <a:pPr marL="0" indent="0">
              <a:buNone/>
            </a:pPr>
            <a:r>
              <a:rPr lang="sv-SE" sz="1700" dirty="0"/>
              <a:t>”Omfattande och krångliga handlingar försvårar det demokratiska arbetet. Som en del av det kontinuerliga klarspråksarbetet har Västra Götalandsregionen därför satsat särskilt på att göra underlagen för politiska beslut kortare och begripligare.” </a:t>
            </a:r>
          </a:p>
          <a:p>
            <a:pPr marL="0" indent="0">
              <a:buNone/>
            </a:pPr>
            <a:endParaRPr lang="sv-SE" sz="1700" dirty="0"/>
          </a:p>
          <a:p>
            <a:pPr marL="0" indent="0">
              <a:buNone/>
            </a:pPr>
            <a:r>
              <a:rPr lang="sv-SE" sz="1700" dirty="0"/>
              <a:t>”Arbetet har förankrats hos de olika inblandade parterna, problemet är väl avgränsat och fem tydliga och mätbara mål har satts upp. Chefernas ansvar för det fortsatta arbetet preciseras och konkretiseras i en långsiktig handlingsplan.” </a:t>
            </a:r>
          </a:p>
          <a:p>
            <a:pPr marL="0" indent="0">
              <a:buNone/>
            </a:pPr>
            <a:endParaRPr lang="sv-SE" sz="1700" dirty="0"/>
          </a:p>
          <a:p>
            <a:pPr marL="0" indent="0">
              <a:buNone/>
            </a:pPr>
            <a:r>
              <a:rPr lang="sv-SE" sz="1700" dirty="0"/>
              <a:t>”Västra Götalandsregionen visar hur den demokratiska processen och rättssäkerheten kan stärkas med hjälp av klarspråksarbete.”</a:t>
            </a:r>
          </a:p>
        </p:txBody>
      </p:sp>
    </p:spTree>
    <p:extLst>
      <p:ext uri="{BB962C8B-B14F-4D97-AF65-F5344CB8AC3E}">
        <p14:creationId xmlns:p14="http://schemas.microsoft.com/office/powerpoint/2010/main" val="186061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Fler goda exempel:</a:t>
            </a:r>
          </a:p>
        </p:txBody>
      </p:sp>
      <p:sp>
        <p:nvSpPr>
          <p:cNvPr id="3" name="Platshållare för innehåll 2"/>
          <p:cNvSpPr>
            <a:spLocks noGrp="1"/>
          </p:cNvSpPr>
          <p:nvPr>
            <p:ph idx="1"/>
          </p:nvPr>
        </p:nvSpPr>
        <p:spPr/>
        <p:txBody>
          <a:bodyPr>
            <a:normAutofit fontScale="92500" lnSpcReduction="10000"/>
          </a:bodyPr>
          <a:lstStyle/>
          <a:p>
            <a:pPr marL="0" indent="0">
              <a:buNone/>
            </a:pPr>
            <a:r>
              <a:rPr lang="sv-SE" b="1" dirty="0"/>
              <a:t>Myndigheter</a:t>
            </a:r>
            <a:endParaRPr lang="sv-SE" dirty="0"/>
          </a:p>
          <a:p>
            <a:r>
              <a:rPr lang="sv-SE" b="1" dirty="0">
                <a:solidFill>
                  <a:srgbClr val="000000"/>
                </a:solidFill>
              </a:rPr>
              <a:t>Försäkringskassan</a:t>
            </a:r>
            <a:r>
              <a:rPr lang="sv-SE" dirty="0"/>
              <a:t> (rikstäckande klarspråksarbete med anställda språkvårdare och webbutbildning</a:t>
            </a:r>
          </a:p>
          <a:p>
            <a:r>
              <a:rPr lang="sv-SE" b="1" dirty="0"/>
              <a:t>Kronofogden</a:t>
            </a:r>
            <a:r>
              <a:rPr lang="sv-SE" dirty="0"/>
              <a:t> (skrivhandledning och språknätverk)</a:t>
            </a:r>
          </a:p>
          <a:p>
            <a:r>
              <a:rPr lang="sv-SE" b="1" dirty="0"/>
              <a:t>Socialstyrelsen</a:t>
            </a:r>
            <a:r>
              <a:rPr lang="sv-SE" dirty="0"/>
              <a:t> (terminologiarbete med webbaserad termbank)</a:t>
            </a:r>
          </a:p>
          <a:p>
            <a:pPr marL="0" indent="0">
              <a:buNone/>
            </a:pPr>
            <a:r>
              <a:rPr lang="sv-SE" b="1" dirty="0"/>
              <a:t>Kommuner</a:t>
            </a:r>
            <a:endParaRPr lang="sv-SE" dirty="0"/>
          </a:p>
          <a:p>
            <a:r>
              <a:rPr lang="sv-SE" b="1" dirty="0">
                <a:hlinkClick r:id="rId2"/>
              </a:rPr>
              <a:t>​</a:t>
            </a:r>
            <a:r>
              <a:rPr lang="sv-SE" b="1" dirty="0"/>
              <a:t>Enköping</a:t>
            </a:r>
            <a:r>
              <a:rPr lang="sv-SE" dirty="0"/>
              <a:t> förklarar va-taxan i en förenklad version</a:t>
            </a:r>
          </a:p>
          <a:p>
            <a:pPr marL="0" indent="0">
              <a:buNone/>
            </a:pPr>
            <a:r>
              <a:rPr lang="sv-SE" dirty="0"/>
              <a:t>	(Målgruppsanpassning, förklaring av facktermer, 	förtydligade med exempel)</a:t>
            </a:r>
          </a:p>
          <a:p>
            <a:r>
              <a:rPr lang="sv-SE" b="1" dirty="0"/>
              <a:t>Hallstahammar</a:t>
            </a:r>
            <a:r>
              <a:rPr lang="sv-SE" dirty="0"/>
              <a:t> bjuder på frukost med råd och tips</a:t>
            </a:r>
          </a:p>
          <a:p>
            <a:r>
              <a:rPr lang="sv-SE" b="1" dirty="0"/>
              <a:t>Helsingborg</a:t>
            </a:r>
            <a:r>
              <a:rPr lang="sv-SE" dirty="0"/>
              <a:t> utbildar alla anställda på seminarier och webben</a:t>
            </a:r>
          </a:p>
          <a:p>
            <a:endParaRPr lang="sv-SE" dirty="0"/>
          </a:p>
        </p:txBody>
      </p:sp>
    </p:spTree>
    <p:extLst>
      <p:ext uri="{BB962C8B-B14F-4D97-AF65-F5344CB8AC3E}">
        <p14:creationId xmlns:p14="http://schemas.microsoft.com/office/powerpoint/2010/main" val="165148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Läs mer om Klarspråk:</a:t>
            </a:r>
          </a:p>
        </p:txBody>
      </p:sp>
      <p:sp>
        <p:nvSpPr>
          <p:cNvPr id="3" name="Platshållare för innehåll 2"/>
          <p:cNvSpPr>
            <a:spLocks noGrp="1"/>
          </p:cNvSpPr>
          <p:nvPr>
            <p:ph idx="1"/>
          </p:nvPr>
        </p:nvSpPr>
        <p:spPr/>
        <p:txBody>
          <a:bodyPr>
            <a:normAutofit/>
          </a:bodyPr>
          <a:lstStyle/>
          <a:p>
            <a:pPr marL="0" indent="0">
              <a:buNone/>
            </a:pPr>
            <a:r>
              <a:rPr lang="sv-SE" dirty="0"/>
              <a:t>Språkrådet, Institutet för språk och folkminnen.</a:t>
            </a:r>
          </a:p>
          <a:p>
            <a:pPr marL="0" indent="0">
              <a:buNone/>
            </a:pPr>
            <a:endParaRPr lang="sv-SE" dirty="0"/>
          </a:p>
          <a:p>
            <a:pPr marL="0" indent="0">
              <a:buNone/>
            </a:pPr>
            <a:r>
              <a:rPr lang="sv-SE" dirty="0"/>
              <a:t>Webbadress: </a:t>
            </a:r>
            <a:r>
              <a:rPr lang="sv-SE" dirty="0">
                <a:hlinkClick r:id="rId2"/>
              </a:rPr>
              <a:t>www.sprakochfolkminnen.se/sprak/klarsprak.html</a:t>
            </a:r>
            <a:endParaRPr lang="sv-SE" dirty="0"/>
          </a:p>
          <a:p>
            <a:pPr marL="0" indent="0">
              <a:buNone/>
            </a:pPr>
            <a:endParaRPr lang="sv-SE" dirty="0"/>
          </a:p>
          <a:p>
            <a:pPr marL="0" indent="0">
              <a:buNone/>
            </a:pPr>
            <a:r>
              <a:rPr lang="sv-SE" dirty="0"/>
              <a:t>Twitter: </a:t>
            </a:r>
            <a:r>
              <a:rPr lang="sv-SE" dirty="0">
                <a:hlinkClick r:id="rId3"/>
              </a:rPr>
              <a:t>@Sprakradgivning</a:t>
            </a:r>
            <a:endParaRPr lang="sv-SE" dirty="0"/>
          </a:p>
          <a:p>
            <a:pPr marL="0" indent="0">
              <a:buNone/>
            </a:pPr>
            <a:endParaRPr lang="sv-SE" dirty="0"/>
          </a:p>
          <a:p>
            <a:pPr marL="0" indent="0">
              <a:buNone/>
            </a:pPr>
            <a:r>
              <a:rPr lang="sv-SE" dirty="0"/>
              <a:t>Facebook: Språkrådet</a:t>
            </a:r>
          </a:p>
        </p:txBody>
      </p:sp>
    </p:spTree>
    <p:extLst>
      <p:ext uri="{BB962C8B-B14F-4D97-AF65-F5344CB8AC3E}">
        <p14:creationId xmlns:p14="http://schemas.microsoft.com/office/powerpoint/2010/main" val="135696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548680"/>
            <a:ext cx="5760640" cy="1143000"/>
          </a:xfrm>
        </p:spPr>
        <p:txBody>
          <a:bodyPr>
            <a:noAutofit/>
          </a:bodyPr>
          <a:lstStyle/>
          <a:p>
            <a:r>
              <a:rPr lang="sv-SE" sz="4000" dirty="0"/>
              <a:t>Vem skriver </a:t>
            </a:r>
            <a:r>
              <a:rPr lang="sv-SE" sz="4000"/>
              <a:t>jag för?</a:t>
            </a:r>
            <a:endParaRPr lang="sv-SE" sz="4000" dirty="0"/>
          </a:p>
        </p:txBody>
      </p:sp>
      <p:sp>
        <p:nvSpPr>
          <p:cNvPr id="3" name="Platshållare för innehåll 2"/>
          <p:cNvSpPr>
            <a:spLocks noGrp="1"/>
          </p:cNvSpPr>
          <p:nvPr>
            <p:ph idx="1"/>
          </p:nvPr>
        </p:nvSpPr>
        <p:spPr>
          <a:xfrm>
            <a:off x="323528" y="1484784"/>
            <a:ext cx="8229600" cy="4525963"/>
          </a:xfrm>
        </p:spPr>
        <p:txBody>
          <a:bodyPr/>
          <a:lstStyle/>
          <a:p>
            <a:pPr marL="0" indent="0">
              <a:buNone/>
            </a:pPr>
            <a:r>
              <a:rPr lang="sv-SE" dirty="0"/>
              <a:t>	Generell målgrupp</a:t>
            </a:r>
          </a:p>
          <a:p>
            <a:pPr marL="0" indent="0">
              <a:buNone/>
            </a:pPr>
            <a:r>
              <a:rPr lang="sv-SE" sz="1800" dirty="0"/>
              <a:t>	</a:t>
            </a:r>
            <a:r>
              <a:rPr lang="sv-SE" sz="2000" dirty="0"/>
              <a:t>- dvs. alla medarbetare vid Uppsala universitet,</a:t>
            </a:r>
            <a:br>
              <a:rPr lang="sv-SE" sz="1800" dirty="0"/>
            </a:br>
            <a:br>
              <a:rPr lang="sv-SE" sz="1800" dirty="0"/>
            </a:br>
            <a:r>
              <a:rPr lang="sv-SE" sz="1800" dirty="0"/>
              <a:t>	</a:t>
            </a:r>
            <a:r>
              <a:rPr lang="sv-SE" sz="1800" i="1" dirty="0"/>
              <a:t>t. ex. arbetstider, söka semester, friskvårdserbjudande, göra 	reseräkning, it-support, köpa mobil, terminalglasögon.</a:t>
            </a:r>
          </a:p>
          <a:p>
            <a:pPr marL="0" indent="0">
              <a:buNone/>
            </a:pPr>
            <a:endParaRPr lang="sv-SE" sz="1800" i="1" dirty="0"/>
          </a:p>
          <a:p>
            <a:pPr marL="0" indent="0">
              <a:buNone/>
            </a:pPr>
            <a:r>
              <a:rPr lang="sv-SE" sz="1800" i="1" dirty="0"/>
              <a:t>	</a:t>
            </a:r>
            <a:r>
              <a:rPr lang="sv-SE" dirty="0"/>
              <a:t>Specifik målgrupp</a:t>
            </a:r>
          </a:p>
          <a:p>
            <a:pPr marL="0" indent="0">
              <a:buNone/>
            </a:pPr>
            <a:r>
              <a:rPr lang="sv-SE" sz="1800" dirty="0"/>
              <a:t>	- </a:t>
            </a:r>
            <a:r>
              <a:rPr lang="sv-SE" sz="2000" dirty="0"/>
              <a:t>chefer, doktorander, administratörer, kemikalieombud med 	flera</a:t>
            </a:r>
            <a:r>
              <a:rPr lang="sv-SE" sz="1800" dirty="0"/>
              <a:t>,</a:t>
            </a:r>
          </a:p>
          <a:p>
            <a:pPr marL="0" indent="0">
              <a:buNone/>
            </a:pPr>
            <a:r>
              <a:rPr lang="sv-SE" sz="1800" dirty="0"/>
              <a:t>	</a:t>
            </a:r>
            <a:r>
              <a:rPr lang="sv-SE" sz="1800" i="1" dirty="0"/>
              <a:t>t. ex. budgetverktyg, omstart av server, grafisk profil, riktlinjer för 	kemikaliehantering.</a:t>
            </a:r>
          </a:p>
        </p:txBody>
      </p:sp>
    </p:spTree>
    <p:extLst>
      <p:ext uri="{BB962C8B-B14F-4D97-AF65-F5344CB8AC3E}">
        <p14:creationId xmlns:p14="http://schemas.microsoft.com/office/powerpoint/2010/main" val="25362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313" y="1988840"/>
            <a:ext cx="7772400" cy="3780135"/>
          </a:xfrm>
        </p:spPr>
        <p:txBody>
          <a:bodyPr>
            <a:normAutofit/>
          </a:bodyPr>
          <a:lstStyle/>
          <a:p>
            <a:r>
              <a:rPr lang="sv-SE" dirty="0"/>
              <a:t>VAD ÄR KLARSPRÅK?</a:t>
            </a:r>
          </a:p>
        </p:txBody>
      </p:sp>
      <p:sp>
        <p:nvSpPr>
          <p:cNvPr id="3" name="Platshållare för text 2"/>
          <p:cNvSpPr>
            <a:spLocks noGrp="1"/>
          </p:cNvSpPr>
          <p:nvPr>
            <p:ph type="body" idx="1"/>
          </p:nvPr>
        </p:nvSpPr>
        <p:spPr/>
        <p:txBody>
          <a:bodyPr/>
          <a:lstStyle/>
          <a:p>
            <a:r>
              <a:rPr lang="sv-SE" i="1" dirty="0"/>
              <a:t>"myndighetstexter skrivna på ett vårdat, enkelt och begripligt språk”</a:t>
            </a:r>
          </a:p>
          <a:p>
            <a:r>
              <a:rPr lang="sv-SE" i="1" dirty="0"/>
              <a:t>					(Språkrådets definition)</a:t>
            </a:r>
          </a:p>
          <a:p>
            <a:endParaRPr lang="sv-SE" dirty="0"/>
          </a:p>
        </p:txBody>
      </p:sp>
    </p:spTree>
    <p:extLst>
      <p:ext uri="{BB962C8B-B14F-4D97-AF65-F5344CB8AC3E}">
        <p14:creationId xmlns:p14="http://schemas.microsoft.com/office/powerpoint/2010/main" val="90726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4392488" cy="1143000"/>
          </a:xfrm>
        </p:spPr>
        <p:txBody>
          <a:bodyPr>
            <a:normAutofit/>
          </a:bodyPr>
          <a:lstStyle/>
          <a:p>
            <a:r>
              <a:rPr lang="sv-SE" sz="4000" dirty="0"/>
              <a:t>Generell målgrupp</a:t>
            </a: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412776"/>
            <a:ext cx="7344816" cy="4713387"/>
          </a:xfrm>
        </p:spPr>
      </p:pic>
    </p:spTree>
    <p:extLst>
      <p:ext uri="{BB962C8B-B14F-4D97-AF65-F5344CB8AC3E}">
        <p14:creationId xmlns:p14="http://schemas.microsoft.com/office/powerpoint/2010/main" val="2094216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4392488" cy="1143000"/>
          </a:xfrm>
        </p:spPr>
        <p:txBody>
          <a:bodyPr>
            <a:normAutofit/>
          </a:bodyPr>
          <a:lstStyle/>
          <a:p>
            <a:r>
              <a:rPr lang="sv-SE" sz="4000" dirty="0"/>
              <a:t>Specifik målgrupp</a:t>
            </a:r>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484784"/>
            <a:ext cx="7488832" cy="4641379"/>
          </a:xfrm>
        </p:spPr>
      </p:pic>
    </p:spTree>
    <p:extLst>
      <p:ext uri="{BB962C8B-B14F-4D97-AF65-F5344CB8AC3E}">
        <p14:creationId xmlns:p14="http://schemas.microsoft.com/office/powerpoint/2010/main" val="2027823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57200"/>
            <a:ext cx="4752528" cy="1603648"/>
          </a:xfrm>
        </p:spPr>
        <p:txBody>
          <a:bodyPr>
            <a:noAutofit/>
          </a:bodyPr>
          <a:lstStyle/>
          <a:p>
            <a:r>
              <a:rPr lang="sv-SE" sz="4000" dirty="0"/>
              <a:t>Vilken uppgift vill medarbetaren lösa?</a:t>
            </a:r>
          </a:p>
        </p:txBody>
      </p:sp>
      <p:sp>
        <p:nvSpPr>
          <p:cNvPr id="3" name="Platshållare för innehåll 2"/>
          <p:cNvSpPr>
            <a:spLocks noGrp="1"/>
          </p:cNvSpPr>
          <p:nvPr>
            <p:ph idx="1"/>
          </p:nvPr>
        </p:nvSpPr>
        <p:spPr>
          <a:xfrm>
            <a:off x="457200" y="2420888"/>
            <a:ext cx="8229600" cy="3705275"/>
          </a:xfrm>
        </p:spPr>
        <p:txBody>
          <a:bodyPr/>
          <a:lstStyle/>
          <a:p>
            <a:r>
              <a:rPr lang="sv-SE" sz="2800" dirty="0"/>
              <a:t>Vad ska hen kunna använda info till?</a:t>
            </a:r>
          </a:p>
          <a:p>
            <a:r>
              <a:rPr lang="sv-SE" sz="2800" dirty="0"/>
              <a:t>Varför ska jag lägga ut den här informationen överhuvudtaget?</a:t>
            </a:r>
          </a:p>
          <a:p>
            <a:r>
              <a:rPr lang="sv-SE" sz="2800" dirty="0"/>
              <a:t>Vad vill jag åstadkomma?</a:t>
            </a:r>
          </a:p>
          <a:p>
            <a:endParaRPr lang="sv-SE" dirty="0"/>
          </a:p>
          <a:p>
            <a:endParaRPr lang="sv-SE" dirty="0"/>
          </a:p>
        </p:txBody>
      </p:sp>
    </p:spTree>
    <p:extLst>
      <p:ext uri="{BB962C8B-B14F-4D97-AF65-F5344CB8AC3E}">
        <p14:creationId xmlns:p14="http://schemas.microsoft.com/office/powerpoint/2010/main" val="1370362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5040560" cy="1143000"/>
          </a:xfrm>
        </p:spPr>
        <p:txBody>
          <a:bodyPr>
            <a:normAutofit/>
          </a:bodyPr>
          <a:lstStyle/>
          <a:p>
            <a:r>
              <a:rPr lang="sv-SE" sz="4000" dirty="0"/>
              <a:t>Några grundprinciper</a:t>
            </a:r>
          </a:p>
        </p:txBody>
      </p:sp>
      <p:sp>
        <p:nvSpPr>
          <p:cNvPr id="3" name="Platshållare för innehåll 2"/>
          <p:cNvSpPr>
            <a:spLocks noGrp="1"/>
          </p:cNvSpPr>
          <p:nvPr>
            <p:ph idx="1"/>
          </p:nvPr>
        </p:nvSpPr>
        <p:spPr>
          <a:xfrm>
            <a:off x="467544" y="2132856"/>
            <a:ext cx="8229600" cy="3993307"/>
          </a:xfrm>
        </p:spPr>
        <p:txBody>
          <a:bodyPr>
            <a:normAutofit/>
          </a:bodyPr>
          <a:lstStyle/>
          <a:p>
            <a:r>
              <a:rPr lang="sv-SE" sz="2800" dirty="0"/>
              <a:t>Välj målgrupp och syfte.</a:t>
            </a:r>
          </a:p>
          <a:p>
            <a:r>
              <a:rPr lang="sv-SE" sz="2800" dirty="0"/>
              <a:t>Gå igenom ditt underlag.</a:t>
            </a:r>
          </a:p>
          <a:p>
            <a:r>
              <a:rPr lang="sv-SE" sz="2800" dirty="0"/>
              <a:t>Välj ditt innehåll.</a:t>
            </a:r>
          </a:p>
          <a:p>
            <a:r>
              <a:rPr lang="sv-SE" sz="2800" dirty="0"/>
              <a:t>Rangordna innehållet.</a:t>
            </a:r>
          </a:p>
          <a:p>
            <a:r>
              <a:rPr lang="sv-SE" sz="2800" dirty="0"/>
              <a:t>Skriv texten.</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132856"/>
            <a:ext cx="3816424" cy="3060340"/>
          </a:xfrm>
          <a:prstGeom prst="rect">
            <a:avLst/>
          </a:prstGeom>
        </p:spPr>
      </p:pic>
    </p:spTree>
    <p:extLst>
      <p:ext uri="{BB962C8B-B14F-4D97-AF65-F5344CB8AC3E}">
        <p14:creationId xmlns:p14="http://schemas.microsoft.com/office/powerpoint/2010/main" val="2061755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552728" cy="1143000"/>
          </a:xfrm>
        </p:spPr>
        <p:txBody>
          <a:bodyPr/>
          <a:lstStyle/>
          <a:p>
            <a:r>
              <a:rPr lang="sv-SE" sz="4000" dirty="0"/>
              <a:t>Skriv konkret och begripligt</a:t>
            </a:r>
            <a:r>
              <a:rPr lang="sv-SE" dirty="0"/>
              <a:t>!</a:t>
            </a:r>
          </a:p>
        </p:txBody>
      </p:sp>
      <p:sp>
        <p:nvSpPr>
          <p:cNvPr id="3" name="Platshållare för innehåll 2"/>
          <p:cNvSpPr>
            <a:spLocks noGrp="1"/>
          </p:cNvSpPr>
          <p:nvPr>
            <p:ph idx="1"/>
          </p:nvPr>
        </p:nvSpPr>
        <p:spPr>
          <a:xfrm>
            <a:off x="827584" y="1600200"/>
            <a:ext cx="7859216" cy="4525963"/>
          </a:xfrm>
        </p:spPr>
        <p:txBody>
          <a:bodyPr/>
          <a:lstStyle/>
          <a:p>
            <a:pPr marL="0" indent="0">
              <a:buNone/>
            </a:pPr>
            <a:r>
              <a:rPr lang="sv-SE" dirty="0"/>
              <a:t>”</a:t>
            </a:r>
            <a:r>
              <a:rPr lang="sv-SE" i="1" dirty="0"/>
              <a:t>Sektionsstyrelsen har anhållit om ett klarläggande huruvida begreppet lärarpersonal i det lokala kollektivavtalet om riktlinjer för rekryteringsarbetet vid Uppsala universitet innefattar innehavare av doktorandtjänst som undervisar inom sin tjänstgöringsdel.</a:t>
            </a:r>
            <a:r>
              <a:rPr lang="sv-SE" dirty="0"/>
              <a:t>”</a:t>
            </a:r>
          </a:p>
        </p:txBody>
      </p:sp>
    </p:spTree>
    <p:extLst>
      <p:ext uri="{BB962C8B-B14F-4D97-AF65-F5344CB8AC3E}">
        <p14:creationId xmlns:p14="http://schemas.microsoft.com/office/powerpoint/2010/main" val="171255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2592288" cy="1143000"/>
          </a:xfrm>
        </p:spPr>
        <p:txBody>
          <a:bodyPr>
            <a:normAutofit/>
          </a:bodyPr>
          <a:lstStyle/>
          <a:p>
            <a:r>
              <a:rPr lang="sv-SE" sz="4000" i="1" dirty="0"/>
              <a:t>Kanske</a:t>
            </a:r>
            <a:r>
              <a:rPr lang="is-IS" sz="4000" i="1" dirty="0"/>
              <a:t>…</a:t>
            </a:r>
            <a:endParaRPr lang="sv-SE" sz="4000" i="1" dirty="0"/>
          </a:p>
        </p:txBody>
      </p:sp>
      <p:sp>
        <p:nvSpPr>
          <p:cNvPr id="3" name="Platshållare för innehåll 2"/>
          <p:cNvSpPr>
            <a:spLocks noGrp="1"/>
          </p:cNvSpPr>
          <p:nvPr>
            <p:ph idx="1"/>
          </p:nvPr>
        </p:nvSpPr>
        <p:spPr>
          <a:xfrm>
            <a:off x="755576" y="1600200"/>
            <a:ext cx="6552728" cy="4525963"/>
          </a:xfrm>
        </p:spPr>
        <p:txBody>
          <a:bodyPr/>
          <a:lstStyle/>
          <a:p>
            <a:pPr marL="0" indent="0">
              <a:buNone/>
            </a:pPr>
            <a:r>
              <a:rPr lang="sv-SE"/>
              <a:t>”Omfattar </a:t>
            </a:r>
            <a:r>
              <a:rPr lang="sv-SE" dirty="0"/>
              <a:t>det lokala kollektivavtalets riktlinjer </a:t>
            </a:r>
            <a:r>
              <a:rPr lang="sv-SE"/>
              <a:t>för rekrytering, även doktorander som undervisar?”</a:t>
            </a:r>
          </a:p>
        </p:txBody>
      </p:sp>
    </p:spTree>
    <p:extLst>
      <p:ext uri="{BB962C8B-B14F-4D97-AF65-F5344CB8AC3E}">
        <p14:creationId xmlns:p14="http://schemas.microsoft.com/office/powerpoint/2010/main" val="2043557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4536504" cy="1143000"/>
          </a:xfrm>
        </p:spPr>
        <p:txBody>
          <a:bodyPr>
            <a:normAutofit/>
          </a:bodyPr>
          <a:lstStyle/>
          <a:p>
            <a:r>
              <a:rPr lang="sv-SE" sz="4000" dirty="0"/>
              <a:t>Din text på webben</a:t>
            </a:r>
          </a:p>
        </p:txBody>
      </p:sp>
      <p:sp>
        <p:nvSpPr>
          <p:cNvPr id="3" name="Platshållare för innehåll 2"/>
          <p:cNvSpPr>
            <a:spLocks noGrp="1"/>
          </p:cNvSpPr>
          <p:nvPr>
            <p:ph idx="1"/>
          </p:nvPr>
        </p:nvSpPr>
        <p:spPr>
          <a:xfrm>
            <a:off x="457200" y="1988840"/>
            <a:ext cx="8229600" cy="4137323"/>
          </a:xfrm>
        </p:spPr>
        <p:txBody>
          <a:bodyPr/>
          <a:lstStyle/>
          <a:p>
            <a:r>
              <a:rPr lang="sv-SE" b="1" dirty="0"/>
              <a:t>Lockande artikelrubrik! </a:t>
            </a:r>
            <a:r>
              <a:rPr lang="sv-SE" dirty="0"/>
              <a:t>Flerordig. Viktiga nyckelord för sökmotorer. Högre upp i texten = högre rankning i sökmotor.</a:t>
            </a:r>
          </a:p>
          <a:p>
            <a:r>
              <a:rPr lang="sv-SE" b="1" dirty="0"/>
              <a:t>Slösa med mellanrubriker! </a:t>
            </a:r>
            <a:r>
              <a:rPr lang="sv-SE" dirty="0"/>
              <a:t>Bör sammanfatta styckenas innehåll.</a:t>
            </a:r>
          </a:p>
          <a:p>
            <a:r>
              <a:rPr lang="sv-SE" dirty="0"/>
              <a:t>En tankegång per </a:t>
            </a:r>
            <a:r>
              <a:rPr lang="sv-SE" b="1" dirty="0"/>
              <a:t>stycke</a:t>
            </a:r>
            <a:r>
              <a:rPr lang="sv-SE" dirty="0"/>
              <a:t>. Ett typiskt stycke är 3-4 rader.</a:t>
            </a:r>
          </a:p>
          <a:p>
            <a:r>
              <a:rPr lang="sv-SE" b="1" dirty="0"/>
              <a:t>Punktlistor</a:t>
            </a:r>
            <a:r>
              <a:rPr lang="sv-SE" dirty="0"/>
              <a:t> för uppräkningar.</a:t>
            </a:r>
          </a:p>
          <a:p>
            <a:r>
              <a:rPr lang="sv-SE" b="1" dirty="0"/>
              <a:t>Dela upp</a:t>
            </a:r>
            <a:r>
              <a:rPr lang="sv-SE" dirty="0"/>
              <a:t> långa texter i flera artiklar och/eller på en undersida.</a:t>
            </a:r>
          </a:p>
        </p:txBody>
      </p:sp>
    </p:spTree>
    <p:extLst>
      <p:ext uri="{BB962C8B-B14F-4D97-AF65-F5344CB8AC3E}">
        <p14:creationId xmlns:p14="http://schemas.microsoft.com/office/powerpoint/2010/main" val="1372079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3888432" cy="1143000"/>
          </a:xfrm>
        </p:spPr>
        <p:txBody>
          <a:bodyPr>
            <a:noAutofit/>
          </a:bodyPr>
          <a:lstStyle/>
          <a:p>
            <a:r>
              <a:rPr lang="sv-SE" sz="4000" dirty="0"/>
              <a:t>Skillnader i tryck</a:t>
            </a:r>
            <a:br>
              <a:rPr lang="sv-SE" sz="4000" dirty="0"/>
            </a:br>
            <a:r>
              <a:rPr lang="sv-SE" sz="4000" dirty="0"/>
              <a:t>- och på nätet</a:t>
            </a:r>
          </a:p>
        </p:txBody>
      </p:sp>
      <p:sp>
        <p:nvSpPr>
          <p:cNvPr id="3" name="Platshållare för innehåll 2"/>
          <p:cNvSpPr>
            <a:spLocks noGrp="1"/>
          </p:cNvSpPr>
          <p:nvPr>
            <p:ph idx="1"/>
          </p:nvPr>
        </p:nvSpPr>
        <p:spPr>
          <a:xfrm>
            <a:off x="457200" y="2132856"/>
            <a:ext cx="8229600" cy="3993307"/>
          </a:xfrm>
        </p:spPr>
        <p:txBody>
          <a:bodyPr>
            <a:normAutofit/>
          </a:bodyPr>
          <a:lstStyle/>
          <a:p>
            <a:pPr marL="0" indent="0">
              <a:buNone/>
            </a:pPr>
            <a:r>
              <a:rPr lang="sv-SE" sz="2800" b="1" dirty="0"/>
              <a:t>I tryck: </a:t>
            </a:r>
            <a:r>
              <a:rPr lang="sv-SE" sz="2800" dirty="0"/>
              <a:t>Hjärnan tittar först på </a:t>
            </a:r>
            <a:r>
              <a:rPr lang="sv-SE" sz="2800" i="1" dirty="0"/>
              <a:t>bilden</a:t>
            </a:r>
            <a:r>
              <a:rPr lang="sv-SE" sz="2800" dirty="0"/>
              <a:t>, sen på texten.</a:t>
            </a:r>
          </a:p>
          <a:p>
            <a:pPr marL="0" indent="0">
              <a:buNone/>
            </a:pPr>
            <a:r>
              <a:rPr lang="sv-SE" sz="2800" b="1" dirty="0"/>
              <a:t>På webben</a:t>
            </a:r>
            <a:r>
              <a:rPr lang="sv-SE" sz="2800" dirty="0"/>
              <a:t>: Första och bästa chansen att nå besökaren är </a:t>
            </a:r>
            <a:r>
              <a:rPr lang="sv-SE" sz="2800" i="1" dirty="0"/>
              <a:t>texten</a:t>
            </a:r>
            <a:r>
              <a:rPr lang="sv-SE" sz="2800" dirty="0"/>
              <a:t>.</a:t>
            </a:r>
          </a:p>
        </p:txBody>
      </p:sp>
    </p:spTree>
    <p:extLst>
      <p:ext uri="{BB962C8B-B14F-4D97-AF65-F5344CB8AC3E}">
        <p14:creationId xmlns:p14="http://schemas.microsoft.com/office/powerpoint/2010/main" val="1920838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2304256" cy="1143000"/>
          </a:xfrm>
        </p:spPr>
        <p:txBody>
          <a:bodyPr>
            <a:normAutofit/>
          </a:bodyPr>
          <a:lstStyle/>
          <a:p>
            <a:r>
              <a:rPr lang="sv-SE" sz="4000" dirty="0"/>
              <a:t>Rubriker</a:t>
            </a:r>
          </a:p>
        </p:txBody>
      </p:sp>
      <p:sp>
        <p:nvSpPr>
          <p:cNvPr id="3" name="Platshållare för innehåll 2"/>
          <p:cNvSpPr>
            <a:spLocks noGrp="1"/>
          </p:cNvSpPr>
          <p:nvPr>
            <p:ph idx="1"/>
          </p:nvPr>
        </p:nvSpPr>
        <p:spPr/>
        <p:txBody>
          <a:bodyPr/>
          <a:lstStyle/>
          <a:p>
            <a:endParaRPr lang="sv-SE" dirty="0"/>
          </a:p>
          <a:p>
            <a:r>
              <a:rPr lang="sv-SE" dirty="0"/>
              <a:t>Ögonen dras intuitivt till </a:t>
            </a:r>
            <a:r>
              <a:rPr lang="sv-SE" b="1" dirty="0"/>
              <a:t>största rubriken på sidan </a:t>
            </a:r>
            <a:r>
              <a:rPr lang="sv-SE" dirty="0"/>
              <a:t>– oftast högst upp till vänster.</a:t>
            </a:r>
          </a:p>
          <a:p>
            <a:r>
              <a:rPr lang="sv-SE" b="1" dirty="0"/>
              <a:t>Olika rubriknivåer </a:t>
            </a:r>
            <a:r>
              <a:rPr lang="sv-SE" dirty="0"/>
              <a:t>– skilj klart och tydligt på olika nivåer och var konsekvent!</a:t>
            </a:r>
            <a:br>
              <a:rPr lang="sv-SE" dirty="0"/>
            </a:br>
            <a:endParaRPr lang="sv-SE" dirty="0"/>
          </a:p>
        </p:txBody>
      </p:sp>
    </p:spTree>
    <p:extLst>
      <p:ext uri="{BB962C8B-B14F-4D97-AF65-F5344CB8AC3E}">
        <p14:creationId xmlns:p14="http://schemas.microsoft.com/office/powerpoint/2010/main" val="738387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3960440" cy="1143000"/>
          </a:xfrm>
        </p:spPr>
        <p:txBody>
          <a:bodyPr>
            <a:noAutofit/>
          </a:bodyPr>
          <a:lstStyle/>
          <a:p>
            <a:r>
              <a:rPr lang="sv-SE" sz="4000" dirty="0"/>
              <a:t>Tilltal och tonfall</a:t>
            </a:r>
          </a:p>
        </p:txBody>
      </p:sp>
      <p:sp>
        <p:nvSpPr>
          <p:cNvPr id="3" name="Platshållare för innehåll 2"/>
          <p:cNvSpPr>
            <a:spLocks noGrp="1"/>
          </p:cNvSpPr>
          <p:nvPr>
            <p:ph idx="1"/>
          </p:nvPr>
        </p:nvSpPr>
        <p:spPr>
          <a:xfrm>
            <a:off x="827584" y="1600200"/>
            <a:ext cx="7859216" cy="4525963"/>
          </a:xfrm>
        </p:spPr>
        <p:txBody>
          <a:bodyPr/>
          <a:lstStyle/>
          <a:p>
            <a:pPr marL="0" indent="0">
              <a:buNone/>
            </a:pPr>
            <a:r>
              <a:rPr lang="sv-SE" sz="2800" dirty="0"/>
              <a:t>Använd en vänlig ton, gärna direkt tilltal</a:t>
            </a:r>
            <a:r>
              <a:rPr lang="sv-SE" dirty="0"/>
              <a:t>.</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636912"/>
            <a:ext cx="3024336" cy="3240360"/>
          </a:xfrm>
          <a:prstGeom prst="rect">
            <a:avLst/>
          </a:prstGeom>
        </p:spPr>
      </p:pic>
    </p:spTree>
    <p:extLst>
      <p:ext uri="{BB962C8B-B14F-4D97-AF65-F5344CB8AC3E}">
        <p14:creationId xmlns:p14="http://schemas.microsoft.com/office/powerpoint/2010/main" val="41660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Det här är inte klarspråk:</a:t>
            </a:r>
          </a:p>
        </p:txBody>
      </p:sp>
      <p:sp>
        <p:nvSpPr>
          <p:cNvPr id="3" name="Platshållare för innehåll 2"/>
          <p:cNvSpPr>
            <a:spLocks noGrp="1"/>
          </p:cNvSpPr>
          <p:nvPr>
            <p:ph idx="1"/>
          </p:nvPr>
        </p:nvSpPr>
        <p:spPr>
          <a:xfrm>
            <a:off x="457200" y="1600201"/>
            <a:ext cx="7139136" cy="4493095"/>
          </a:xfrm>
        </p:spPr>
        <p:txBody>
          <a:bodyPr>
            <a:normAutofit fontScale="92500" lnSpcReduction="10000"/>
          </a:bodyPr>
          <a:lstStyle/>
          <a:p>
            <a:pPr marL="0" indent="0">
              <a:buNone/>
            </a:pPr>
            <a:r>
              <a:rPr lang="sv-SE" b="1" dirty="0"/>
              <a:t>Naturvårdsverkets beslut om vargjakt:</a:t>
            </a:r>
            <a:endParaRPr lang="sv-SE" dirty="0"/>
          </a:p>
          <a:p>
            <a:pPr marL="0" indent="0">
              <a:buNone/>
            </a:pPr>
            <a:endParaRPr lang="sv-SE" i="1" dirty="0"/>
          </a:p>
          <a:p>
            <a:pPr marL="0" indent="0">
              <a:buNone/>
            </a:pPr>
            <a:r>
              <a:rPr lang="sv-SE" i="1" dirty="0"/>
              <a:t>Naturvårdsverket beslutar, med stöd av 9, 21, 23 a, 27 och 33 §§ jaktförordningen (1987:905) samt med beaktande av skyddsreglerna i artikel 12 i rådets direktiv 92/43/EEG av den 21 maj 1992 om bevarande av livsmiljöer samt vilda djur och växter (art- och habitatdirektivet) och undantagsreglerna beträffande jakt och förvaring av jaktbyte i artikel 16 samma direktiv samt artikel 9 i Bernkonventionen, att bevilja tillstånd till skyddsjakt på en (1) varg i Dalarnas län inom det område som avgränsas på kartan i bilaga 2 till detta beslut.</a:t>
            </a:r>
            <a:endParaRPr lang="sv-SE" dirty="0"/>
          </a:p>
          <a:p>
            <a:endParaRPr lang="sv-SE" dirty="0"/>
          </a:p>
        </p:txBody>
      </p:sp>
      <p:sp>
        <p:nvSpPr>
          <p:cNvPr id="5" name="textruta 4"/>
          <p:cNvSpPr txBox="1"/>
          <p:nvPr/>
        </p:nvSpPr>
        <p:spPr>
          <a:xfrm>
            <a:off x="7452320" y="3356992"/>
            <a:ext cx="1440160" cy="646331"/>
          </a:xfrm>
          <a:prstGeom prst="rect">
            <a:avLst/>
          </a:prstGeom>
          <a:noFill/>
        </p:spPr>
        <p:txBody>
          <a:bodyPr wrap="square" rtlCol="0">
            <a:spAutoFit/>
          </a:bodyPr>
          <a:lstStyle/>
          <a:p>
            <a:r>
              <a:rPr lang="sv-SE" dirty="0">
                <a:solidFill>
                  <a:srgbClr val="FF0000"/>
                </a:solidFill>
              </a:rPr>
              <a:t>En enda mening!</a:t>
            </a:r>
          </a:p>
        </p:txBody>
      </p:sp>
      <p:sp>
        <p:nvSpPr>
          <p:cNvPr id="11" name="textruta 10"/>
          <p:cNvSpPr txBox="1"/>
          <p:nvPr/>
        </p:nvSpPr>
        <p:spPr>
          <a:xfrm>
            <a:off x="7308304" y="5157192"/>
            <a:ext cx="1378496" cy="646331"/>
          </a:xfrm>
          <a:prstGeom prst="rect">
            <a:avLst/>
          </a:prstGeom>
          <a:noFill/>
        </p:spPr>
        <p:txBody>
          <a:bodyPr wrap="square" rtlCol="0">
            <a:spAutoFit/>
          </a:bodyPr>
          <a:lstStyle/>
          <a:p>
            <a:r>
              <a:rPr lang="sv-SE">
                <a:solidFill>
                  <a:srgbClr val="FF0000"/>
                </a:solidFill>
              </a:rPr>
              <a:t>Poängen kommer sist</a:t>
            </a:r>
            <a:endParaRPr lang="sv-SE" dirty="0">
              <a:solidFill>
                <a:srgbClr val="FF0000"/>
              </a:solidFill>
            </a:endParaRPr>
          </a:p>
        </p:txBody>
      </p:sp>
    </p:spTree>
    <p:extLst>
      <p:ext uri="{BB962C8B-B14F-4D97-AF65-F5344CB8AC3E}">
        <p14:creationId xmlns:p14="http://schemas.microsoft.com/office/powerpoint/2010/main" val="2090633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3960440" cy="1143000"/>
          </a:xfrm>
        </p:spPr>
        <p:txBody>
          <a:bodyPr>
            <a:noAutofit/>
          </a:bodyPr>
          <a:lstStyle/>
          <a:p>
            <a:r>
              <a:rPr lang="sv-SE" sz="4000" dirty="0"/>
              <a:t>Säg gärna du</a:t>
            </a:r>
            <a:r>
              <a:rPr lang="is-IS" sz="4000" dirty="0"/>
              <a:t>…</a:t>
            </a:r>
            <a:endParaRPr lang="sv-SE" sz="4000"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844824"/>
            <a:ext cx="7140600" cy="4281339"/>
          </a:xfrm>
        </p:spPr>
      </p:pic>
    </p:spTree>
    <p:extLst>
      <p:ext uri="{BB962C8B-B14F-4D97-AF65-F5344CB8AC3E}">
        <p14:creationId xmlns:p14="http://schemas.microsoft.com/office/powerpoint/2010/main" val="630708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5976664" cy="1431032"/>
          </a:xfrm>
        </p:spPr>
        <p:txBody>
          <a:bodyPr>
            <a:noAutofit/>
          </a:bodyPr>
          <a:lstStyle/>
          <a:p>
            <a:r>
              <a:rPr lang="sv-SE" sz="4000" dirty="0"/>
              <a:t>Länkar – hjälper ögat och sökmotorer</a:t>
            </a:r>
          </a:p>
        </p:txBody>
      </p:sp>
      <p:sp>
        <p:nvSpPr>
          <p:cNvPr id="3" name="Platshållare för innehåll 2"/>
          <p:cNvSpPr>
            <a:spLocks noGrp="1"/>
          </p:cNvSpPr>
          <p:nvPr>
            <p:ph idx="1"/>
          </p:nvPr>
        </p:nvSpPr>
        <p:spPr>
          <a:xfrm>
            <a:off x="457200" y="2204864"/>
            <a:ext cx="8229600" cy="3921299"/>
          </a:xfrm>
        </p:spPr>
        <p:txBody>
          <a:bodyPr/>
          <a:lstStyle/>
          <a:p>
            <a:r>
              <a:rPr lang="sv-SE" dirty="0"/>
              <a:t>Ska vara innehållsrik: </a:t>
            </a:r>
            <a:br>
              <a:rPr lang="sv-SE" dirty="0"/>
            </a:br>
            <a:r>
              <a:rPr lang="sv-SE" dirty="0"/>
              <a:t>”</a:t>
            </a:r>
            <a:r>
              <a:rPr lang="sv-SE" i="1" dirty="0"/>
              <a:t>Så arbetar vi för bättre arbetsmiljö</a:t>
            </a:r>
            <a:r>
              <a:rPr lang="sv-SE" dirty="0"/>
              <a:t>” eller ”</a:t>
            </a:r>
            <a:r>
              <a:rPr lang="sv-SE" i="1" dirty="0"/>
              <a:t>Aktuella öppettider för universitetsbiblioteket”.</a:t>
            </a:r>
          </a:p>
          <a:p>
            <a:endParaRPr lang="sv-SE" i="1" dirty="0"/>
          </a:p>
          <a:p>
            <a:r>
              <a:rPr lang="sv-SE" dirty="0"/>
              <a:t>Använd inte: </a:t>
            </a:r>
            <a:r>
              <a:rPr lang="sv-SE" i="1" dirty="0"/>
              <a:t>”Klicka här” eller ”Läs mer”.</a:t>
            </a:r>
          </a:p>
          <a:p>
            <a:endParaRPr lang="sv-SE" i="1" dirty="0"/>
          </a:p>
          <a:p>
            <a:r>
              <a:rPr lang="sv-SE"/>
              <a:t>Aldrig understrykning</a:t>
            </a:r>
            <a:r>
              <a:rPr lang="sv-SE" dirty="0"/>
              <a:t>.</a:t>
            </a:r>
          </a:p>
        </p:txBody>
      </p:sp>
    </p:spTree>
    <p:extLst>
      <p:ext uri="{BB962C8B-B14F-4D97-AF65-F5344CB8AC3E}">
        <p14:creationId xmlns:p14="http://schemas.microsoft.com/office/powerpoint/2010/main" val="341738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1584176" cy="1503040"/>
          </a:xfrm>
        </p:spPr>
        <p:txBody>
          <a:bodyPr>
            <a:noAutofit/>
          </a:bodyPr>
          <a:lstStyle/>
          <a:p>
            <a:r>
              <a:rPr lang="sv-SE" sz="4000" dirty="0"/>
              <a:t>Bilder</a:t>
            </a:r>
            <a:br>
              <a:rPr lang="sv-SE" sz="4000" dirty="0"/>
            </a:br>
            <a:endParaRPr lang="sv-SE" sz="4000" dirty="0"/>
          </a:p>
        </p:txBody>
      </p:sp>
      <p:sp>
        <p:nvSpPr>
          <p:cNvPr id="3" name="Platshållare för innehåll 2"/>
          <p:cNvSpPr>
            <a:spLocks noGrp="1"/>
          </p:cNvSpPr>
          <p:nvPr>
            <p:ph idx="1"/>
          </p:nvPr>
        </p:nvSpPr>
        <p:spPr/>
        <p:txBody>
          <a:bodyPr/>
          <a:lstStyle/>
          <a:p>
            <a:r>
              <a:rPr lang="sv-SE" dirty="0"/>
              <a:t>Anpassa bilden till skärm och dator.</a:t>
            </a:r>
            <a:br>
              <a:rPr lang="sv-SE" dirty="0"/>
            </a:br>
            <a:endParaRPr lang="sv-SE" dirty="0"/>
          </a:p>
          <a:p>
            <a:r>
              <a:rPr lang="sv-SE" dirty="0"/>
              <a:t>Skriv bildtext för att berätta om vilka människor som är med, plats, sammanhang, vad ett diagram illustrerar etc.</a:t>
            </a:r>
          </a:p>
          <a:p>
            <a:pPr marL="0" indent="0">
              <a:buNone/>
            </a:pPr>
            <a:r>
              <a:rPr lang="sv-SE" dirty="0"/>
              <a:t>    </a:t>
            </a:r>
            <a:r>
              <a:rPr lang="sv-SE" i="1" dirty="0"/>
              <a:t>Glöm inte </a:t>
            </a:r>
            <a:r>
              <a:rPr lang="sv-SE" i="1" dirty="0" err="1"/>
              <a:t>ev</a:t>
            </a:r>
            <a:r>
              <a:rPr lang="sv-SE" i="1" dirty="0"/>
              <a:t> fotografs namn!</a:t>
            </a:r>
            <a:br>
              <a:rPr lang="sv-SE" i="1" dirty="0"/>
            </a:br>
            <a:endParaRPr lang="sv-SE" i="1" dirty="0"/>
          </a:p>
          <a:p>
            <a:r>
              <a:rPr lang="sv-SE" dirty="0"/>
              <a:t>Kontrollera copyright om du tar en bild från nätet.</a:t>
            </a:r>
          </a:p>
          <a:p>
            <a:endParaRPr lang="sv-SE" dirty="0"/>
          </a:p>
          <a:p>
            <a:r>
              <a:rPr lang="sv-SE" dirty="0"/>
              <a:t>Använd Bildbanken på medarbetarportalen – fria bilder för alla medarbetare.</a:t>
            </a:r>
          </a:p>
        </p:txBody>
      </p:sp>
    </p:spTree>
    <p:extLst>
      <p:ext uri="{BB962C8B-B14F-4D97-AF65-F5344CB8AC3E}">
        <p14:creationId xmlns:p14="http://schemas.microsoft.com/office/powerpoint/2010/main" val="2020950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484785"/>
            <a:ext cx="7772400" cy="1224135"/>
          </a:xfrm>
        </p:spPr>
        <p:txBody>
          <a:bodyPr>
            <a:normAutofit/>
          </a:bodyPr>
          <a:lstStyle/>
          <a:p>
            <a:r>
              <a:rPr lang="sv-SE" sz="4000" dirty="0"/>
              <a:t>Ett axplock av våra skrivregler</a:t>
            </a:r>
          </a:p>
        </p:txBody>
      </p:sp>
      <p:sp>
        <p:nvSpPr>
          <p:cNvPr id="3" name="Underrubrik 2"/>
          <p:cNvSpPr>
            <a:spLocks noGrp="1"/>
          </p:cNvSpPr>
          <p:nvPr>
            <p:ph type="subTitle" idx="1"/>
          </p:nvPr>
        </p:nvSpPr>
        <p:spPr/>
        <p:txBody>
          <a:bodyPr/>
          <a:lstStyle/>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636912"/>
            <a:ext cx="6048672" cy="3528392"/>
          </a:xfrm>
          <a:prstGeom prst="rect">
            <a:avLst/>
          </a:prstGeom>
        </p:spPr>
      </p:pic>
    </p:spTree>
    <p:extLst>
      <p:ext uri="{BB962C8B-B14F-4D97-AF65-F5344CB8AC3E}">
        <p14:creationId xmlns:p14="http://schemas.microsoft.com/office/powerpoint/2010/main" val="504052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412777"/>
            <a:ext cx="7772400" cy="1152127"/>
          </a:xfrm>
        </p:spPr>
        <p:txBody>
          <a:bodyPr>
            <a:normAutofit/>
          </a:bodyPr>
          <a:lstStyle/>
          <a:p>
            <a:pPr algn="l"/>
            <a:r>
              <a:rPr lang="sv-SE" sz="4000" dirty="0"/>
              <a:t>Konkretisera</a:t>
            </a:r>
          </a:p>
        </p:txBody>
      </p:sp>
      <p:sp>
        <p:nvSpPr>
          <p:cNvPr id="3" name="Underrubrik 2"/>
          <p:cNvSpPr>
            <a:spLocks noGrp="1"/>
          </p:cNvSpPr>
          <p:nvPr>
            <p:ph type="subTitle" idx="1"/>
          </p:nvPr>
        </p:nvSpPr>
        <p:spPr>
          <a:xfrm>
            <a:off x="755576" y="2420888"/>
            <a:ext cx="6944816" cy="3217912"/>
          </a:xfrm>
        </p:spPr>
        <p:txBody>
          <a:bodyPr>
            <a:normAutofit lnSpcReduction="10000"/>
          </a:bodyPr>
          <a:lstStyle/>
          <a:p>
            <a:pPr algn="l"/>
            <a:r>
              <a:rPr lang="sv-SE" sz="2800" dirty="0">
                <a:solidFill>
                  <a:schemeClr val="tx1"/>
                </a:solidFill>
              </a:rPr>
              <a:t>Abstrakta begrepp + konkreta exempel = lättare att förstå</a:t>
            </a:r>
          </a:p>
          <a:p>
            <a:pPr algn="l"/>
            <a:endParaRPr lang="sv-SE" sz="2000" dirty="0">
              <a:solidFill>
                <a:schemeClr val="tx1"/>
              </a:solidFill>
            </a:endParaRPr>
          </a:p>
          <a:p>
            <a:pPr algn="l"/>
            <a:r>
              <a:rPr lang="sv-SE" dirty="0">
                <a:solidFill>
                  <a:schemeClr val="tx1"/>
                </a:solidFill>
              </a:rPr>
              <a:t>Exempel:</a:t>
            </a:r>
          </a:p>
          <a:p>
            <a:pPr algn="l"/>
            <a:r>
              <a:rPr lang="sv-SE" i="1" dirty="0">
                <a:solidFill>
                  <a:schemeClr val="tx1"/>
                </a:solidFill>
              </a:rPr>
              <a:t>Arbetet med miljöutredningen bestod i ett antal olika delar: insamling av data om verksamhet med direkt miljöpåverkan, </a:t>
            </a:r>
            <a:r>
              <a:rPr lang="sv-SE" b="1" i="1" dirty="0">
                <a:solidFill>
                  <a:schemeClr val="tx1"/>
                </a:solidFill>
              </a:rPr>
              <a:t>till exempel energianvändning, tjänsteresor, avfall etc.</a:t>
            </a:r>
          </a:p>
          <a:p>
            <a:pPr algn="l"/>
            <a:endParaRPr lang="sv-SE" sz="2000" dirty="0">
              <a:solidFill>
                <a:schemeClr val="tx1"/>
              </a:solidFill>
            </a:endParaRPr>
          </a:p>
          <a:p>
            <a:pPr algn="l"/>
            <a:endParaRPr lang="sv-SE" dirty="0">
              <a:solidFill>
                <a:schemeClr val="tx1"/>
              </a:solidFill>
            </a:endParaRPr>
          </a:p>
          <a:p>
            <a:pPr algn="l"/>
            <a:endParaRPr lang="sv-SE" dirty="0"/>
          </a:p>
        </p:txBody>
      </p:sp>
    </p:spTree>
    <p:extLst>
      <p:ext uri="{BB962C8B-B14F-4D97-AF65-F5344CB8AC3E}">
        <p14:creationId xmlns:p14="http://schemas.microsoft.com/office/powerpoint/2010/main" val="783512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412776"/>
            <a:ext cx="8229600" cy="1152128"/>
          </a:xfrm>
        </p:spPr>
        <p:txBody>
          <a:bodyPr/>
          <a:lstStyle/>
          <a:p>
            <a:pPr algn="l"/>
            <a:r>
              <a:rPr lang="sv-SE" dirty="0"/>
              <a:t>Undvik krångliga ord</a:t>
            </a:r>
          </a:p>
        </p:txBody>
      </p:sp>
      <p:sp>
        <p:nvSpPr>
          <p:cNvPr id="3" name="Platshållare för text 2"/>
          <p:cNvSpPr>
            <a:spLocks noGrp="1"/>
          </p:cNvSpPr>
          <p:nvPr>
            <p:ph type="body" idx="1"/>
          </p:nvPr>
        </p:nvSpPr>
        <p:spPr>
          <a:xfrm>
            <a:off x="457200" y="2564904"/>
            <a:ext cx="4040188" cy="504056"/>
          </a:xfrm>
        </p:spPr>
        <p:txBody>
          <a:bodyPr/>
          <a:lstStyle/>
          <a:p>
            <a:r>
              <a:rPr lang="sv-SE" dirty="0"/>
              <a:t>Istället för 		</a:t>
            </a:r>
          </a:p>
        </p:txBody>
      </p:sp>
      <p:sp>
        <p:nvSpPr>
          <p:cNvPr id="4" name="Platshållare för innehåll 3"/>
          <p:cNvSpPr>
            <a:spLocks noGrp="1"/>
          </p:cNvSpPr>
          <p:nvPr>
            <p:ph sz="half" idx="2"/>
          </p:nvPr>
        </p:nvSpPr>
        <p:spPr>
          <a:xfrm>
            <a:off x="457200" y="3140968"/>
            <a:ext cx="3034680" cy="3168352"/>
          </a:xfrm>
        </p:spPr>
        <p:txBody>
          <a:bodyPr/>
          <a:lstStyle/>
          <a:p>
            <a:pPr marL="0" indent="0">
              <a:buNone/>
            </a:pPr>
            <a:r>
              <a:rPr lang="sv-SE" dirty="0"/>
              <a:t>implementera</a:t>
            </a:r>
          </a:p>
          <a:p>
            <a:pPr marL="0" indent="0">
              <a:buNone/>
            </a:pPr>
            <a:r>
              <a:rPr lang="sv-SE" dirty="0"/>
              <a:t>avsända</a:t>
            </a:r>
          </a:p>
          <a:p>
            <a:pPr marL="0" indent="0">
              <a:buNone/>
            </a:pPr>
            <a:r>
              <a:rPr lang="sv-SE" dirty="0"/>
              <a:t>inventera</a:t>
            </a:r>
          </a:p>
          <a:p>
            <a:pPr marL="0" indent="0">
              <a:buNone/>
            </a:pPr>
            <a:r>
              <a:rPr lang="sv-SE" dirty="0"/>
              <a:t>föranleder</a:t>
            </a:r>
          </a:p>
          <a:p>
            <a:pPr marL="0" indent="0">
              <a:buNone/>
            </a:pPr>
            <a:r>
              <a:rPr lang="sv-SE" dirty="0"/>
              <a:t>således</a:t>
            </a:r>
          </a:p>
          <a:p>
            <a:pPr marL="0" indent="0">
              <a:buNone/>
            </a:pPr>
            <a:r>
              <a:rPr lang="sv-SE" dirty="0"/>
              <a:t>härav, därav</a:t>
            </a:r>
          </a:p>
        </p:txBody>
      </p:sp>
      <p:sp>
        <p:nvSpPr>
          <p:cNvPr id="5" name="Platshållare för text 4"/>
          <p:cNvSpPr>
            <a:spLocks noGrp="1"/>
          </p:cNvSpPr>
          <p:nvPr>
            <p:ph type="body" sz="quarter" idx="3"/>
          </p:nvPr>
        </p:nvSpPr>
        <p:spPr>
          <a:xfrm>
            <a:off x="3491881" y="2564904"/>
            <a:ext cx="5194920" cy="504056"/>
          </a:xfrm>
        </p:spPr>
        <p:txBody>
          <a:bodyPr/>
          <a:lstStyle/>
          <a:p>
            <a:r>
              <a:rPr lang="sv-SE" dirty="0"/>
              <a:t>Skriv</a:t>
            </a:r>
          </a:p>
        </p:txBody>
      </p:sp>
      <p:sp>
        <p:nvSpPr>
          <p:cNvPr id="6" name="Platshållare för innehåll 5"/>
          <p:cNvSpPr>
            <a:spLocks noGrp="1"/>
          </p:cNvSpPr>
          <p:nvPr>
            <p:ph sz="quarter" idx="4"/>
          </p:nvPr>
        </p:nvSpPr>
        <p:spPr>
          <a:xfrm>
            <a:off x="3491881" y="3140968"/>
            <a:ext cx="5194920" cy="3168352"/>
          </a:xfrm>
        </p:spPr>
        <p:txBody>
          <a:bodyPr/>
          <a:lstStyle/>
          <a:p>
            <a:pPr marL="0" indent="0">
              <a:buNone/>
            </a:pPr>
            <a:r>
              <a:rPr lang="sv-SE" i="1" dirty="0"/>
              <a:t>genomföra, införa</a:t>
            </a:r>
          </a:p>
          <a:p>
            <a:pPr marL="0" indent="0">
              <a:buNone/>
            </a:pPr>
            <a:r>
              <a:rPr lang="sv-SE" i="1" dirty="0"/>
              <a:t>skicka</a:t>
            </a:r>
          </a:p>
          <a:p>
            <a:pPr marL="0" indent="0">
              <a:buNone/>
            </a:pPr>
            <a:r>
              <a:rPr lang="sv-SE" i="1" dirty="0"/>
              <a:t>ta reda på, kartlägga</a:t>
            </a:r>
          </a:p>
          <a:p>
            <a:pPr marL="0" indent="0">
              <a:buNone/>
            </a:pPr>
            <a:r>
              <a:rPr lang="sv-SE" i="1" dirty="0"/>
              <a:t>orsakar, ger</a:t>
            </a:r>
          </a:p>
          <a:p>
            <a:pPr marL="0" indent="0">
              <a:buNone/>
            </a:pPr>
            <a:r>
              <a:rPr lang="sv-SE" i="1" dirty="0"/>
              <a:t>alltså</a:t>
            </a:r>
          </a:p>
          <a:p>
            <a:pPr marL="0" indent="0">
              <a:buNone/>
            </a:pPr>
            <a:r>
              <a:rPr lang="sv-SE" i="1" dirty="0"/>
              <a:t>alltså, av detta</a:t>
            </a:r>
          </a:p>
        </p:txBody>
      </p:sp>
    </p:spTree>
    <p:extLst>
      <p:ext uri="{BB962C8B-B14F-4D97-AF65-F5344CB8AC3E}">
        <p14:creationId xmlns:p14="http://schemas.microsoft.com/office/powerpoint/2010/main" val="117637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40768"/>
            <a:ext cx="8229600" cy="1008112"/>
          </a:xfrm>
        </p:spPr>
        <p:txBody>
          <a:bodyPr/>
          <a:lstStyle/>
          <a:p>
            <a:pPr algn="l"/>
            <a:r>
              <a:rPr lang="sv-SE" dirty="0"/>
              <a:t>Undvik passiv form</a:t>
            </a:r>
          </a:p>
        </p:txBody>
      </p:sp>
      <p:sp>
        <p:nvSpPr>
          <p:cNvPr id="3" name="Platshållare för text 2"/>
          <p:cNvSpPr>
            <a:spLocks noGrp="1"/>
          </p:cNvSpPr>
          <p:nvPr>
            <p:ph type="body" idx="1"/>
          </p:nvPr>
        </p:nvSpPr>
        <p:spPr>
          <a:xfrm>
            <a:off x="457200" y="2564904"/>
            <a:ext cx="4040188" cy="432048"/>
          </a:xfrm>
        </p:spPr>
        <p:txBody>
          <a:bodyPr>
            <a:normAutofit lnSpcReduction="10000"/>
          </a:bodyPr>
          <a:lstStyle/>
          <a:p>
            <a:r>
              <a:rPr lang="sv-SE" dirty="0"/>
              <a:t>Skriv inte</a:t>
            </a:r>
          </a:p>
        </p:txBody>
      </p:sp>
      <p:sp>
        <p:nvSpPr>
          <p:cNvPr id="4" name="Platshållare för innehåll 3"/>
          <p:cNvSpPr>
            <a:spLocks noGrp="1"/>
          </p:cNvSpPr>
          <p:nvPr>
            <p:ph sz="half" idx="2"/>
          </p:nvPr>
        </p:nvSpPr>
        <p:spPr>
          <a:xfrm>
            <a:off x="457200" y="3140968"/>
            <a:ext cx="4040188" cy="3168352"/>
          </a:xfrm>
        </p:spPr>
        <p:txBody>
          <a:bodyPr/>
          <a:lstStyle/>
          <a:p>
            <a:pPr marL="0" indent="0">
              <a:buNone/>
            </a:pPr>
            <a:r>
              <a:rPr lang="sv-SE" dirty="0"/>
              <a:t>Utredningen ansåg att i första hand en praktisk lösning borde sökas.</a:t>
            </a:r>
          </a:p>
        </p:txBody>
      </p:sp>
      <p:sp>
        <p:nvSpPr>
          <p:cNvPr id="5" name="Platshållare för text 4"/>
          <p:cNvSpPr>
            <a:spLocks noGrp="1"/>
          </p:cNvSpPr>
          <p:nvPr>
            <p:ph type="body" sz="quarter" idx="3"/>
          </p:nvPr>
        </p:nvSpPr>
        <p:spPr>
          <a:xfrm>
            <a:off x="4645025" y="2564904"/>
            <a:ext cx="4041775" cy="432048"/>
          </a:xfrm>
        </p:spPr>
        <p:txBody>
          <a:bodyPr>
            <a:normAutofit lnSpcReduction="10000"/>
          </a:bodyPr>
          <a:lstStyle/>
          <a:p>
            <a:r>
              <a:rPr lang="sv-SE" dirty="0"/>
              <a:t>Skriv</a:t>
            </a:r>
          </a:p>
        </p:txBody>
      </p:sp>
      <p:sp>
        <p:nvSpPr>
          <p:cNvPr id="6" name="Platshållare för innehåll 5"/>
          <p:cNvSpPr>
            <a:spLocks noGrp="1"/>
          </p:cNvSpPr>
          <p:nvPr>
            <p:ph sz="quarter" idx="4"/>
          </p:nvPr>
        </p:nvSpPr>
        <p:spPr>
          <a:xfrm>
            <a:off x="4645025" y="3140968"/>
            <a:ext cx="4041775" cy="3168352"/>
          </a:xfrm>
        </p:spPr>
        <p:txBody>
          <a:bodyPr/>
          <a:lstStyle/>
          <a:p>
            <a:pPr marL="0" indent="0">
              <a:buNone/>
            </a:pPr>
            <a:r>
              <a:rPr lang="sv-SE" dirty="0"/>
              <a:t>Utredningen ansåg att man i första hand borde söka en praktisk lösning.</a:t>
            </a:r>
          </a:p>
          <a:p>
            <a:pPr marL="0" indent="0">
              <a:buNone/>
            </a:pPr>
            <a:endParaRPr lang="sv-SE" dirty="0"/>
          </a:p>
          <a:p>
            <a:pPr marL="0" indent="0">
              <a:buNone/>
            </a:pPr>
            <a:r>
              <a:rPr lang="sv-SE" sz="2000" dirty="0"/>
              <a:t>Pronomenet </a:t>
            </a:r>
            <a:r>
              <a:rPr lang="sv-SE" sz="2000" i="1" dirty="0"/>
              <a:t>man </a:t>
            </a:r>
            <a:r>
              <a:rPr lang="sv-SE" sz="2000" dirty="0"/>
              <a:t>går bra att använda i offentliga texter.</a:t>
            </a:r>
          </a:p>
        </p:txBody>
      </p:sp>
    </p:spTree>
    <p:extLst>
      <p:ext uri="{BB962C8B-B14F-4D97-AF65-F5344CB8AC3E}">
        <p14:creationId xmlns:p14="http://schemas.microsoft.com/office/powerpoint/2010/main" val="1441549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sz="4000" dirty="0"/>
              <a:t>Punktlistor</a:t>
            </a:r>
          </a:p>
        </p:txBody>
      </p:sp>
      <p:sp>
        <p:nvSpPr>
          <p:cNvPr id="3" name="Platshållare för innehåll 2"/>
          <p:cNvSpPr>
            <a:spLocks noGrp="1"/>
          </p:cNvSpPr>
          <p:nvPr>
            <p:ph sz="half" idx="1"/>
          </p:nvPr>
        </p:nvSpPr>
        <p:spPr>
          <a:xfrm>
            <a:off x="609600" y="1700808"/>
            <a:ext cx="4038600" cy="4525963"/>
          </a:xfrm>
        </p:spPr>
        <p:txBody>
          <a:bodyPr/>
          <a:lstStyle/>
          <a:p>
            <a:pPr marL="0" indent="0">
              <a:buNone/>
            </a:pPr>
            <a:r>
              <a:rPr lang="sv-SE" sz="2800" dirty="0"/>
              <a:t>Liten bokstav</a:t>
            </a:r>
            <a:r>
              <a:rPr lang="sv-SE" sz="2800" b="1" dirty="0"/>
              <a:t>	</a:t>
            </a:r>
          </a:p>
          <a:p>
            <a:pPr marL="0" indent="0">
              <a:buNone/>
            </a:pPr>
            <a:endParaRPr lang="sv-SE" dirty="0"/>
          </a:p>
          <a:p>
            <a:pPr marL="0" indent="0">
              <a:buNone/>
            </a:pPr>
            <a:r>
              <a:rPr lang="sv-SE" dirty="0"/>
              <a:t>Tänk på att ta med:</a:t>
            </a:r>
          </a:p>
          <a:p>
            <a:r>
              <a:rPr lang="sv-SE" dirty="0"/>
              <a:t>anmälningsavgift</a:t>
            </a:r>
          </a:p>
          <a:p>
            <a:r>
              <a:rPr lang="sv-SE" dirty="0"/>
              <a:t>registreringsbevis</a:t>
            </a:r>
          </a:p>
          <a:p>
            <a:r>
              <a:rPr lang="sv-SE" dirty="0"/>
              <a:t>pass.</a:t>
            </a:r>
          </a:p>
          <a:p>
            <a:endParaRPr lang="sv-SE" dirty="0"/>
          </a:p>
        </p:txBody>
      </p:sp>
      <p:sp>
        <p:nvSpPr>
          <p:cNvPr id="4" name="Platshållare för innehåll 3"/>
          <p:cNvSpPr>
            <a:spLocks noGrp="1"/>
          </p:cNvSpPr>
          <p:nvPr>
            <p:ph sz="half" idx="2"/>
          </p:nvPr>
        </p:nvSpPr>
        <p:spPr>
          <a:xfrm>
            <a:off x="4648200" y="1628800"/>
            <a:ext cx="4038600" cy="4497363"/>
          </a:xfrm>
        </p:spPr>
        <p:txBody>
          <a:bodyPr/>
          <a:lstStyle/>
          <a:p>
            <a:pPr marL="0" indent="0">
              <a:buNone/>
            </a:pPr>
            <a:r>
              <a:rPr lang="sv-SE" sz="2800" dirty="0"/>
              <a:t>Stor bokstav </a:t>
            </a:r>
            <a:r>
              <a:rPr lang="sv-SE" sz="2000" dirty="0"/>
              <a:t>(fullständiga meningar)</a:t>
            </a:r>
          </a:p>
          <a:p>
            <a:pPr marL="0" indent="0">
              <a:buNone/>
            </a:pPr>
            <a:endParaRPr lang="sv-SE" sz="2000" dirty="0"/>
          </a:p>
          <a:p>
            <a:pPr marL="0" indent="0">
              <a:buNone/>
            </a:pPr>
            <a:r>
              <a:rPr lang="sv-SE" dirty="0"/>
              <a:t>Tänk på att:</a:t>
            </a:r>
          </a:p>
          <a:p>
            <a:r>
              <a:rPr lang="sv-SE" dirty="0"/>
              <a:t>Din anmälningsavgift ska betalas i god tid.</a:t>
            </a:r>
          </a:p>
          <a:p>
            <a:r>
              <a:rPr lang="sv-SE" dirty="0"/>
              <a:t>Ditt registreringsbevis måste vara godkänt.</a:t>
            </a:r>
          </a:p>
          <a:p>
            <a:r>
              <a:rPr lang="sv-SE" dirty="0"/>
              <a:t>Ditt pass får inte vara för gammalt.</a:t>
            </a:r>
          </a:p>
          <a:p>
            <a:endParaRPr lang="sv-SE" dirty="0"/>
          </a:p>
          <a:p>
            <a:endParaRPr lang="sv-SE" sz="2000" dirty="0"/>
          </a:p>
          <a:p>
            <a:endParaRPr lang="sv-SE" dirty="0"/>
          </a:p>
          <a:p>
            <a:pPr marL="0" indent="0">
              <a:buNone/>
            </a:pPr>
            <a:endParaRPr lang="sv-SE" sz="2000" dirty="0"/>
          </a:p>
        </p:txBody>
      </p:sp>
    </p:spTree>
    <p:extLst>
      <p:ext uri="{BB962C8B-B14F-4D97-AF65-F5344CB8AC3E}">
        <p14:creationId xmlns:p14="http://schemas.microsoft.com/office/powerpoint/2010/main" val="206260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484784"/>
            <a:ext cx="8229600" cy="1224136"/>
          </a:xfrm>
        </p:spPr>
        <p:txBody>
          <a:bodyPr>
            <a:normAutofit/>
          </a:bodyPr>
          <a:lstStyle/>
          <a:p>
            <a:pPr algn="l"/>
            <a:r>
              <a:rPr lang="sv-SE" sz="4000" dirty="0"/>
              <a:t>Skall / ska</a:t>
            </a:r>
          </a:p>
        </p:txBody>
      </p:sp>
      <p:sp>
        <p:nvSpPr>
          <p:cNvPr id="3" name="Platshållare för innehåll 2"/>
          <p:cNvSpPr>
            <a:spLocks noGrp="1"/>
          </p:cNvSpPr>
          <p:nvPr>
            <p:ph idx="1"/>
          </p:nvPr>
        </p:nvSpPr>
        <p:spPr>
          <a:xfrm>
            <a:off x="457200" y="2564905"/>
            <a:ext cx="8229600" cy="3312368"/>
          </a:xfrm>
        </p:spPr>
        <p:txBody>
          <a:bodyPr/>
          <a:lstStyle/>
          <a:p>
            <a:pPr marL="0" indent="0">
              <a:buNone/>
            </a:pPr>
            <a:r>
              <a:rPr lang="sv-SE" sz="2800" i="1" dirty="0"/>
              <a:t>Ska </a:t>
            </a:r>
            <a:r>
              <a:rPr lang="sv-SE" sz="2800" dirty="0"/>
              <a:t>är i dag den vanligare formen i sakprosa och därmed normalform.</a:t>
            </a:r>
          </a:p>
          <a:p>
            <a:pPr marL="0" indent="0">
              <a:buNone/>
            </a:pPr>
            <a:r>
              <a:rPr lang="sv-SE" sz="2800" dirty="0"/>
              <a:t>Lagar och förordningar skrivs sedan 2007 med </a:t>
            </a:r>
            <a:r>
              <a:rPr lang="sv-SE" sz="2800" i="1" dirty="0"/>
              <a:t>ska</a:t>
            </a:r>
            <a:r>
              <a:rPr lang="sv-SE" sz="2800" dirty="0"/>
              <a:t>.</a:t>
            </a:r>
          </a:p>
          <a:p>
            <a:pPr marL="0" indent="0">
              <a:buNone/>
            </a:pPr>
            <a:r>
              <a:rPr lang="sv-SE" dirty="0"/>
              <a:t>(Från Myndigheternas skrivregler, senaste upplagan)</a:t>
            </a:r>
          </a:p>
          <a:p>
            <a:pPr marL="0" indent="0">
              <a:buNone/>
            </a:pPr>
            <a:endParaRPr lang="sv-SE" dirty="0"/>
          </a:p>
        </p:txBody>
      </p:sp>
    </p:spTree>
    <p:extLst>
      <p:ext uri="{BB962C8B-B14F-4D97-AF65-F5344CB8AC3E}">
        <p14:creationId xmlns:p14="http://schemas.microsoft.com/office/powerpoint/2010/main" val="577919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340768"/>
            <a:ext cx="8219256" cy="1080120"/>
          </a:xfrm>
        </p:spPr>
        <p:txBody>
          <a:bodyPr>
            <a:normAutofit/>
          </a:bodyPr>
          <a:lstStyle/>
          <a:p>
            <a:pPr algn="l"/>
            <a:r>
              <a:rPr lang="sv-SE" sz="4000" dirty="0"/>
              <a:t>Prepositioner</a:t>
            </a:r>
          </a:p>
        </p:txBody>
      </p:sp>
      <p:sp>
        <p:nvSpPr>
          <p:cNvPr id="3" name="Platshållare för innehåll 2"/>
          <p:cNvSpPr>
            <a:spLocks noGrp="1"/>
          </p:cNvSpPr>
          <p:nvPr>
            <p:ph sz="half" idx="1"/>
          </p:nvPr>
        </p:nvSpPr>
        <p:spPr>
          <a:xfrm>
            <a:off x="467544" y="2348880"/>
            <a:ext cx="4038600" cy="4248473"/>
          </a:xfrm>
        </p:spPr>
        <p:txBody>
          <a:bodyPr/>
          <a:lstStyle/>
          <a:p>
            <a:pPr marL="0" indent="0">
              <a:buNone/>
            </a:pPr>
            <a:r>
              <a:rPr lang="sv-SE" b="1" dirty="0"/>
              <a:t>Undvik långa och stela prepositionsuttryck som:</a:t>
            </a:r>
          </a:p>
          <a:p>
            <a:pPr marL="0" indent="0">
              <a:buNone/>
            </a:pPr>
            <a:r>
              <a:rPr lang="sv-SE" dirty="0"/>
              <a:t>angående, avseende, beträffande, gällande, rörande, vad avser.</a:t>
            </a:r>
          </a:p>
          <a:p>
            <a:pPr marL="0" indent="0">
              <a:buNone/>
            </a:pPr>
            <a:endParaRPr lang="sv-SE" dirty="0"/>
          </a:p>
          <a:p>
            <a:pPr marL="0" indent="0">
              <a:buNone/>
            </a:pPr>
            <a:endParaRPr lang="sv-SE" dirty="0"/>
          </a:p>
          <a:p>
            <a:pPr marL="0" indent="0">
              <a:buNone/>
            </a:pPr>
            <a:r>
              <a:rPr lang="sv-SE" dirty="0"/>
              <a:t>Exempel:</a:t>
            </a:r>
          </a:p>
          <a:p>
            <a:pPr marL="0" indent="0">
              <a:buNone/>
            </a:pPr>
            <a:r>
              <a:rPr lang="sv-SE" sz="2000" dirty="0"/>
              <a:t>Styrelsens yttrande </a:t>
            </a:r>
            <a:r>
              <a:rPr lang="sv-SE" sz="2000" i="1" dirty="0"/>
              <a:t>rörande</a:t>
            </a:r>
            <a:r>
              <a:rPr lang="sv-SE" sz="2000" dirty="0"/>
              <a:t> …</a:t>
            </a:r>
          </a:p>
        </p:txBody>
      </p:sp>
      <p:sp>
        <p:nvSpPr>
          <p:cNvPr id="4" name="Platshållare för innehåll 3"/>
          <p:cNvSpPr>
            <a:spLocks noGrp="1"/>
          </p:cNvSpPr>
          <p:nvPr>
            <p:ph sz="half" idx="2"/>
          </p:nvPr>
        </p:nvSpPr>
        <p:spPr>
          <a:xfrm>
            <a:off x="4648200" y="2348880"/>
            <a:ext cx="4038600" cy="4248473"/>
          </a:xfrm>
        </p:spPr>
        <p:txBody>
          <a:bodyPr/>
          <a:lstStyle/>
          <a:p>
            <a:pPr marL="0" indent="0">
              <a:buNone/>
            </a:pPr>
            <a:r>
              <a:rPr lang="sv-SE" b="1" dirty="0"/>
              <a:t>Använd istället korta prepositioner som: </a:t>
            </a:r>
          </a:p>
          <a:p>
            <a:pPr marL="0" indent="0">
              <a:buNone/>
            </a:pPr>
            <a:r>
              <a:rPr lang="sv-SE" dirty="0"/>
              <a:t>på, till, av, för, om, med, i.</a:t>
            </a:r>
          </a:p>
          <a:p>
            <a:pPr marL="0" indent="0">
              <a:buNone/>
            </a:pPr>
            <a:endParaRPr lang="sv-SE" sz="2000" dirty="0"/>
          </a:p>
          <a:p>
            <a:pPr marL="0" indent="0">
              <a:buNone/>
            </a:pPr>
            <a:endParaRPr lang="sv-SE" sz="2000" dirty="0"/>
          </a:p>
          <a:p>
            <a:pPr marL="0" indent="0">
              <a:buNone/>
            </a:pPr>
            <a:endParaRPr lang="sv-SE" sz="2000" dirty="0"/>
          </a:p>
          <a:p>
            <a:pPr marL="0" indent="0">
              <a:buNone/>
            </a:pPr>
            <a:endParaRPr lang="sv-SE" dirty="0"/>
          </a:p>
          <a:p>
            <a:pPr marL="0" indent="0">
              <a:buNone/>
            </a:pPr>
            <a:r>
              <a:rPr lang="sv-SE" dirty="0"/>
              <a:t>Skriv istället:</a:t>
            </a:r>
          </a:p>
          <a:p>
            <a:pPr marL="0" indent="0">
              <a:buNone/>
            </a:pPr>
            <a:r>
              <a:rPr lang="sv-SE" sz="2000" dirty="0"/>
              <a:t>Styrelsens yttrande </a:t>
            </a:r>
            <a:r>
              <a:rPr lang="sv-SE" sz="2000" i="1" dirty="0"/>
              <a:t>om</a:t>
            </a:r>
            <a:r>
              <a:rPr lang="sv-SE" sz="2000" dirty="0"/>
              <a:t> …</a:t>
            </a:r>
          </a:p>
        </p:txBody>
      </p:sp>
    </p:spTree>
    <p:extLst>
      <p:ext uri="{BB962C8B-B14F-4D97-AF65-F5344CB8AC3E}">
        <p14:creationId xmlns:p14="http://schemas.microsoft.com/office/powerpoint/2010/main" val="2789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Samma beslut i klarspråk</a:t>
            </a:r>
            <a:r>
              <a:rPr lang="sv-SE" dirty="0"/>
              <a:t>:</a:t>
            </a:r>
          </a:p>
        </p:txBody>
      </p:sp>
      <p:sp>
        <p:nvSpPr>
          <p:cNvPr id="3" name="Platshållare för innehåll 2"/>
          <p:cNvSpPr>
            <a:spLocks noGrp="1"/>
          </p:cNvSpPr>
          <p:nvPr>
            <p:ph idx="1"/>
          </p:nvPr>
        </p:nvSpPr>
        <p:spPr>
          <a:xfrm>
            <a:off x="457200" y="1600201"/>
            <a:ext cx="7067128" cy="4493096"/>
          </a:xfrm>
        </p:spPr>
        <p:txBody>
          <a:bodyPr>
            <a:normAutofit fontScale="92500" lnSpcReduction="10000"/>
          </a:bodyPr>
          <a:lstStyle/>
          <a:p>
            <a:pPr marL="0" indent="0">
              <a:buNone/>
            </a:pPr>
            <a:r>
              <a:rPr lang="sv-SE" i="1" dirty="0"/>
              <a:t>Naturvårdsverket beslutar att bevilja tillstånd till skyddsjakt på en (1) varg i Dalarnas län inom det område som avgränsas på kartan i bilaga 2 till det här beslutet.</a:t>
            </a:r>
            <a:endParaRPr lang="sv-SE" dirty="0"/>
          </a:p>
          <a:p>
            <a:pPr marL="0" indent="0">
              <a:buNone/>
            </a:pPr>
            <a:r>
              <a:rPr lang="sv-SE" i="1" dirty="0"/>
              <a:t>Bestämmelser som beslutet grundar sig på:</a:t>
            </a:r>
            <a:endParaRPr lang="sv-SE" dirty="0"/>
          </a:p>
          <a:p>
            <a:pPr marL="0" indent="0">
              <a:buNone/>
            </a:pPr>
            <a:r>
              <a:rPr lang="sv-SE" i="1" dirty="0"/>
              <a:t>Beslutet är fattat med stöd av 9, 21, 23 a, 27 och 33 §§ jaktförordningen (1987:905). Naturvårdsverket har även beaktat skyddsreglerna i artikel 12 i rådets direktiv 92/43/EEG av den 21 maj 1992 om bevarande av livsmiljöer samt vilda djur och växter (art- och habitatdirektivet) samt undantagsreglerna för jakt och förvaring av jaktbyte i artikel 16 samma direktiv. Hänsyn har också tagits till artikel 9 i Bernkonventionen.</a:t>
            </a:r>
            <a:endParaRPr lang="sv-SE" dirty="0"/>
          </a:p>
          <a:p>
            <a:endParaRPr lang="sv-SE" dirty="0"/>
          </a:p>
        </p:txBody>
      </p:sp>
      <p:sp>
        <p:nvSpPr>
          <p:cNvPr id="4" name="textruta 3"/>
          <p:cNvSpPr txBox="1"/>
          <p:nvPr/>
        </p:nvSpPr>
        <p:spPr>
          <a:xfrm>
            <a:off x="7380312" y="1628800"/>
            <a:ext cx="1512168" cy="923330"/>
          </a:xfrm>
          <a:prstGeom prst="rect">
            <a:avLst/>
          </a:prstGeom>
          <a:noFill/>
        </p:spPr>
        <p:txBody>
          <a:bodyPr wrap="square" rtlCol="0">
            <a:spAutoFit/>
          </a:bodyPr>
          <a:lstStyle/>
          <a:p>
            <a:r>
              <a:rPr lang="sv-SE" dirty="0">
                <a:solidFill>
                  <a:srgbClr val="FF0000"/>
                </a:solidFill>
              </a:rPr>
              <a:t>Det viktigaste först</a:t>
            </a:r>
          </a:p>
          <a:p>
            <a:endParaRPr lang="sv-SE" dirty="0"/>
          </a:p>
        </p:txBody>
      </p:sp>
      <p:sp>
        <p:nvSpPr>
          <p:cNvPr id="6" name="textruta 5"/>
          <p:cNvSpPr txBox="1"/>
          <p:nvPr/>
        </p:nvSpPr>
        <p:spPr>
          <a:xfrm>
            <a:off x="7524328" y="2996952"/>
            <a:ext cx="1368152" cy="646331"/>
          </a:xfrm>
          <a:prstGeom prst="rect">
            <a:avLst/>
          </a:prstGeom>
          <a:noFill/>
        </p:spPr>
        <p:txBody>
          <a:bodyPr wrap="square" rtlCol="0">
            <a:spAutoFit/>
          </a:bodyPr>
          <a:lstStyle/>
          <a:p>
            <a:r>
              <a:rPr lang="sv-SE">
                <a:solidFill>
                  <a:srgbClr val="FF0000"/>
                </a:solidFill>
              </a:rPr>
              <a:t>Här kommer bakgrunden</a:t>
            </a:r>
            <a:endParaRPr lang="sv-SE" dirty="0">
              <a:solidFill>
                <a:srgbClr val="FF0000"/>
              </a:solidFill>
            </a:endParaRPr>
          </a:p>
        </p:txBody>
      </p:sp>
      <p:sp>
        <p:nvSpPr>
          <p:cNvPr id="7" name="textruta 6"/>
          <p:cNvSpPr txBox="1"/>
          <p:nvPr/>
        </p:nvSpPr>
        <p:spPr>
          <a:xfrm>
            <a:off x="7380312" y="4757684"/>
            <a:ext cx="1512167" cy="646331"/>
          </a:xfrm>
          <a:prstGeom prst="rect">
            <a:avLst/>
          </a:prstGeom>
          <a:noFill/>
        </p:spPr>
        <p:txBody>
          <a:bodyPr wrap="square" rtlCol="0">
            <a:spAutoFit/>
          </a:bodyPr>
          <a:lstStyle/>
          <a:p>
            <a:r>
              <a:rPr lang="sv-SE">
                <a:solidFill>
                  <a:srgbClr val="FF0000"/>
                </a:solidFill>
              </a:rPr>
              <a:t>Uppdelat i fler meningar</a:t>
            </a:r>
            <a:endParaRPr lang="sv-SE" dirty="0">
              <a:solidFill>
                <a:srgbClr val="FF0000"/>
              </a:solidFill>
            </a:endParaRPr>
          </a:p>
        </p:txBody>
      </p:sp>
    </p:spTree>
    <p:extLst>
      <p:ext uri="{BB962C8B-B14F-4D97-AF65-F5344CB8AC3E}">
        <p14:creationId xmlns:p14="http://schemas.microsoft.com/office/powerpoint/2010/main" val="1891780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792088"/>
          </a:xfrm>
        </p:spPr>
        <p:txBody>
          <a:bodyPr>
            <a:normAutofit/>
          </a:bodyPr>
          <a:lstStyle/>
          <a:p>
            <a:pPr algn="l"/>
            <a:r>
              <a:rPr lang="sv-SE" sz="4000" dirty="0"/>
              <a:t>Förkortningar</a:t>
            </a:r>
          </a:p>
        </p:txBody>
      </p:sp>
      <p:sp>
        <p:nvSpPr>
          <p:cNvPr id="3" name="Platshållare för innehåll 2"/>
          <p:cNvSpPr>
            <a:spLocks noGrp="1"/>
          </p:cNvSpPr>
          <p:nvPr>
            <p:ph idx="1"/>
          </p:nvPr>
        </p:nvSpPr>
        <p:spPr>
          <a:xfrm>
            <a:off x="457200" y="1988840"/>
            <a:ext cx="8229600" cy="4464496"/>
          </a:xfrm>
        </p:spPr>
        <p:txBody>
          <a:bodyPr>
            <a:normAutofit/>
          </a:bodyPr>
          <a:lstStyle/>
          <a:p>
            <a:pPr marL="0" indent="0">
              <a:buNone/>
            </a:pPr>
            <a:r>
              <a:rPr lang="sv-SE" dirty="0"/>
              <a:t>Man bör undvika att förkorta ord, uttryck, namn och benämningar, i synnerhet interna förkortningar i kommunikation med utomstående.</a:t>
            </a:r>
          </a:p>
          <a:p>
            <a:pPr marL="0" indent="0">
              <a:buNone/>
            </a:pPr>
            <a:endParaRPr lang="sv-SE" sz="2000" dirty="0"/>
          </a:p>
          <a:p>
            <a:pPr marL="0" indent="0">
              <a:buNone/>
            </a:pPr>
            <a:r>
              <a:rPr lang="sv-SE" sz="2000" dirty="0"/>
              <a:t>Vanliga förkortningar kan alltid användas utan förklaring. </a:t>
            </a:r>
          </a:p>
          <a:p>
            <a:pPr marL="0" indent="0">
              <a:buNone/>
            </a:pPr>
            <a:r>
              <a:rPr lang="sv-SE" sz="2000" dirty="0"/>
              <a:t>Exempel:</a:t>
            </a:r>
          </a:p>
          <a:p>
            <a:pPr marL="0" indent="0">
              <a:buNone/>
            </a:pPr>
            <a:r>
              <a:rPr lang="sv-SE" sz="2000" dirty="0"/>
              <a:t>bl.a. - bland annat 			osv. - och så vidare</a:t>
            </a:r>
          </a:p>
          <a:p>
            <a:pPr marL="0" indent="0">
              <a:buNone/>
            </a:pPr>
            <a:r>
              <a:rPr lang="sv-SE" sz="2000" dirty="0"/>
              <a:t>dvs. - det vill säga			s.k. - så kallad </a:t>
            </a:r>
          </a:p>
          <a:p>
            <a:pPr marL="0" indent="0">
              <a:buNone/>
            </a:pPr>
            <a:r>
              <a:rPr lang="sv-SE" sz="2000" dirty="0"/>
              <a:t>etc. - etcetera				t.ex.  -till exempel</a:t>
            </a:r>
          </a:p>
          <a:p>
            <a:pPr marL="0" indent="0">
              <a:buNone/>
            </a:pPr>
            <a:r>
              <a:rPr lang="sv-SE" sz="2000" dirty="0"/>
              <a:t>fr.o.m. - från och med			t.o.m. - till och med</a:t>
            </a:r>
          </a:p>
          <a:p>
            <a:pPr marL="0" indent="0">
              <a:buNone/>
            </a:pPr>
            <a:r>
              <a:rPr lang="sv-SE" sz="2000" dirty="0"/>
              <a:t>m.fl. - med flera</a:t>
            </a:r>
          </a:p>
        </p:txBody>
      </p:sp>
    </p:spTree>
    <p:extLst>
      <p:ext uri="{BB962C8B-B14F-4D97-AF65-F5344CB8AC3E}">
        <p14:creationId xmlns:p14="http://schemas.microsoft.com/office/powerpoint/2010/main" val="1358428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40768"/>
            <a:ext cx="8229600" cy="864096"/>
          </a:xfrm>
        </p:spPr>
        <p:txBody>
          <a:bodyPr>
            <a:normAutofit/>
          </a:bodyPr>
          <a:lstStyle/>
          <a:p>
            <a:pPr algn="l"/>
            <a:r>
              <a:rPr lang="sv-SE" sz="4000" dirty="0"/>
              <a:t>Förkortningar forts.</a:t>
            </a:r>
          </a:p>
        </p:txBody>
      </p:sp>
      <p:sp>
        <p:nvSpPr>
          <p:cNvPr id="3" name="Platshållare för innehåll 2"/>
          <p:cNvSpPr>
            <a:spLocks noGrp="1"/>
          </p:cNvSpPr>
          <p:nvPr>
            <p:ph idx="1"/>
          </p:nvPr>
        </p:nvSpPr>
        <p:spPr>
          <a:xfrm>
            <a:off x="457200" y="2204864"/>
            <a:ext cx="8229600" cy="3921299"/>
          </a:xfrm>
        </p:spPr>
        <p:txBody>
          <a:bodyPr>
            <a:normAutofit/>
          </a:bodyPr>
          <a:lstStyle/>
          <a:p>
            <a:r>
              <a:rPr lang="sv-SE" dirty="0"/>
              <a:t>Man bör förklara förkortningen första gången den</a:t>
            </a:r>
            <a:r>
              <a:rPr lang="sv-SE" sz="2000" dirty="0"/>
              <a:t> </a:t>
            </a:r>
            <a:r>
              <a:rPr lang="sv-SE" dirty="0"/>
              <a:t>används i texten.</a:t>
            </a:r>
            <a:br>
              <a:rPr lang="sv-SE" dirty="0"/>
            </a:br>
            <a:r>
              <a:rPr lang="sv-SE" sz="2000" dirty="0"/>
              <a:t>Exempel: Rapporten finansieras av Myndigheten för samhällsskydd och beredskap (MSB). Sedan årsskiftet har MSB granskat . .</a:t>
            </a:r>
          </a:p>
          <a:p>
            <a:r>
              <a:rPr lang="sv-SE" dirty="0"/>
              <a:t>Förkortningar och namn på myndigheter, organisationer och företag på fler än två bokstäver – som går att uttala– skrivs inte med versaler. </a:t>
            </a:r>
            <a:br>
              <a:rPr lang="sv-SE" dirty="0"/>
            </a:br>
            <a:r>
              <a:rPr lang="sv-SE" sz="2000" dirty="0"/>
              <a:t>Exempel: </a:t>
            </a:r>
            <a:r>
              <a:rPr lang="sv-SE" sz="2000" dirty="0" err="1"/>
              <a:t>Codex</a:t>
            </a:r>
            <a:r>
              <a:rPr lang="sv-SE" sz="2000" dirty="0"/>
              <a:t>, Saco, Ikea.</a:t>
            </a:r>
          </a:p>
          <a:p>
            <a:r>
              <a:rPr lang="sv-SE" dirty="0"/>
              <a:t>Namn som inte går att uttala skrivs med versaler.</a:t>
            </a:r>
            <a:br>
              <a:rPr lang="sv-SE" dirty="0"/>
            </a:br>
            <a:r>
              <a:rPr lang="sv-SE" sz="2000" dirty="0"/>
              <a:t>Exempel: ABB, KTH, TCO.</a:t>
            </a:r>
          </a:p>
        </p:txBody>
      </p:sp>
    </p:spTree>
    <p:extLst>
      <p:ext uri="{BB962C8B-B14F-4D97-AF65-F5344CB8AC3E}">
        <p14:creationId xmlns:p14="http://schemas.microsoft.com/office/powerpoint/2010/main" val="1210022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864096"/>
          </a:xfrm>
        </p:spPr>
        <p:txBody>
          <a:bodyPr>
            <a:normAutofit/>
          </a:bodyPr>
          <a:lstStyle/>
          <a:p>
            <a:pPr algn="l"/>
            <a:r>
              <a:rPr lang="sv-SE" sz="4000" dirty="0"/>
              <a:t>Siffror</a:t>
            </a:r>
          </a:p>
        </p:txBody>
      </p:sp>
      <p:sp>
        <p:nvSpPr>
          <p:cNvPr id="3" name="Platshållare för innehåll 2"/>
          <p:cNvSpPr>
            <a:spLocks noGrp="1"/>
          </p:cNvSpPr>
          <p:nvPr>
            <p:ph idx="1"/>
          </p:nvPr>
        </p:nvSpPr>
        <p:spPr>
          <a:xfrm>
            <a:off x="457200" y="2060848"/>
            <a:ext cx="8229600" cy="4065315"/>
          </a:xfrm>
        </p:spPr>
        <p:txBody>
          <a:bodyPr>
            <a:noAutofit/>
          </a:bodyPr>
          <a:lstStyle/>
          <a:p>
            <a:pPr marL="0" indent="0">
              <a:buNone/>
            </a:pPr>
            <a:r>
              <a:rPr lang="sv-SE" sz="2200" dirty="0"/>
              <a:t>Tal upp till och med tolv skrivs med bokstäver, därefter siffror, men blanda inte siffror och bokstäver i samma mening. Undvik att börja en mening med siffror. </a:t>
            </a:r>
          </a:p>
          <a:p>
            <a:pPr marL="0" indent="0">
              <a:buNone/>
            </a:pPr>
            <a:endParaRPr lang="sv-SE" sz="2000" dirty="0"/>
          </a:p>
          <a:p>
            <a:pPr marL="0" indent="0">
              <a:buNone/>
            </a:pPr>
            <a:r>
              <a:rPr lang="sv-SE" sz="2000" dirty="0"/>
              <a:t>Använd alltid siffror :</a:t>
            </a:r>
          </a:p>
          <a:p>
            <a:r>
              <a:rPr lang="sv-SE" sz="2000" dirty="0"/>
              <a:t>numrering</a:t>
            </a:r>
          </a:p>
          <a:p>
            <a:r>
              <a:rPr lang="sv-SE" sz="2000" dirty="0"/>
              <a:t>decimaltal</a:t>
            </a:r>
          </a:p>
          <a:p>
            <a:r>
              <a:rPr lang="sv-SE" sz="2000" dirty="0"/>
              <a:t>för måttenheter.</a:t>
            </a:r>
          </a:p>
          <a:p>
            <a:pPr marL="0" indent="0">
              <a:buNone/>
            </a:pPr>
            <a:br>
              <a:rPr lang="sv-SE" sz="2200" dirty="0"/>
            </a:br>
            <a:r>
              <a:rPr lang="sv-SE" sz="2000" dirty="0"/>
              <a:t>Siffror i telefonnummer anges i grupper om två eller tre: </a:t>
            </a:r>
          </a:p>
          <a:p>
            <a:pPr marL="0" indent="0">
              <a:buNone/>
            </a:pPr>
            <a:r>
              <a:rPr lang="sv-SE" sz="2000" dirty="0"/>
              <a:t>Exempel: 018 – 471 00 00 eller 070 – 425 00 00. </a:t>
            </a:r>
          </a:p>
        </p:txBody>
      </p:sp>
    </p:spTree>
    <p:extLst>
      <p:ext uri="{BB962C8B-B14F-4D97-AF65-F5344CB8AC3E}">
        <p14:creationId xmlns:p14="http://schemas.microsoft.com/office/powerpoint/2010/main" val="173095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864096"/>
          </a:xfrm>
        </p:spPr>
        <p:txBody>
          <a:bodyPr>
            <a:normAutofit/>
          </a:bodyPr>
          <a:lstStyle/>
          <a:p>
            <a:pPr algn="l"/>
            <a:r>
              <a:rPr lang="sv-SE" sz="4000" dirty="0"/>
              <a:t>Datum och klockslag</a:t>
            </a:r>
          </a:p>
        </p:txBody>
      </p:sp>
      <p:sp>
        <p:nvSpPr>
          <p:cNvPr id="3" name="Platshållare för innehåll 2"/>
          <p:cNvSpPr>
            <a:spLocks noGrp="1"/>
          </p:cNvSpPr>
          <p:nvPr>
            <p:ph idx="1"/>
          </p:nvPr>
        </p:nvSpPr>
        <p:spPr>
          <a:xfrm>
            <a:off x="457200" y="2060848"/>
            <a:ext cx="8229600" cy="4065315"/>
          </a:xfrm>
        </p:spPr>
        <p:txBody>
          <a:bodyPr/>
          <a:lstStyle/>
          <a:p>
            <a:pPr marL="0" indent="0">
              <a:buNone/>
            </a:pPr>
            <a:r>
              <a:rPr lang="sv-SE" sz="2000" dirty="0"/>
              <a:t>När man vill ange klockslag använder man siffrorna 0.00–24.00 med punkt eller kolon mellan timme och minut.</a:t>
            </a:r>
          </a:p>
          <a:p>
            <a:pPr marL="0" indent="0">
              <a:buNone/>
            </a:pPr>
            <a:endParaRPr lang="sv-SE" sz="2000" dirty="0"/>
          </a:p>
          <a:p>
            <a:pPr marL="0" indent="0">
              <a:buNone/>
            </a:pPr>
            <a:r>
              <a:rPr lang="sv-SE" dirty="0"/>
              <a:t>Tidsrymder anges med tankstreck.</a:t>
            </a:r>
          </a:p>
          <a:p>
            <a:pPr marL="0" indent="0">
              <a:buNone/>
            </a:pPr>
            <a:r>
              <a:rPr lang="sv-SE" sz="2000" dirty="0"/>
              <a:t>Exempel: Receptionen är öppen kl. 9–17 </a:t>
            </a:r>
            <a:r>
              <a:rPr lang="sv-SE" sz="2000" i="1" dirty="0"/>
              <a:t>alternativt </a:t>
            </a:r>
          </a:p>
          <a:p>
            <a:pPr marL="0" indent="0">
              <a:buNone/>
            </a:pPr>
            <a:r>
              <a:rPr lang="sv-SE" sz="2000" dirty="0"/>
              <a:t>Receptionen är öppen mellan kl. 9 och kl. 17.</a:t>
            </a:r>
          </a:p>
          <a:p>
            <a:pPr marL="0" indent="0">
              <a:buNone/>
            </a:pPr>
            <a:endParaRPr lang="sv-SE" sz="2000" dirty="0"/>
          </a:p>
          <a:p>
            <a:pPr marL="0" indent="0">
              <a:buNone/>
            </a:pPr>
            <a:r>
              <a:rPr lang="sv-SE" sz="2200" dirty="0"/>
              <a:t>I löpande text bör tidsrymd med datum skrivas med både siffror</a:t>
            </a:r>
          </a:p>
          <a:p>
            <a:pPr marL="0" indent="0">
              <a:buNone/>
            </a:pPr>
            <a:r>
              <a:rPr lang="sv-SE" sz="2200" dirty="0"/>
              <a:t>och bokstäver:</a:t>
            </a:r>
          </a:p>
          <a:p>
            <a:pPr marL="0" indent="0">
              <a:buNone/>
            </a:pPr>
            <a:r>
              <a:rPr lang="sv-SE" sz="2000" dirty="0"/>
              <a:t>Undersökningen genomfördes 1 januari–30 juni 2013.</a:t>
            </a:r>
          </a:p>
        </p:txBody>
      </p:sp>
    </p:spTree>
    <p:extLst>
      <p:ext uri="{BB962C8B-B14F-4D97-AF65-F5344CB8AC3E}">
        <p14:creationId xmlns:p14="http://schemas.microsoft.com/office/powerpoint/2010/main" val="1530924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1008112"/>
          </a:xfrm>
        </p:spPr>
        <p:txBody>
          <a:bodyPr>
            <a:normAutofit/>
          </a:bodyPr>
          <a:lstStyle/>
          <a:p>
            <a:pPr algn="l"/>
            <a:r>
              <a:rPr lang="sv-SE" sz="4000" dirty="0"/>
              <a:t>Liten/stor begynnelsebokstav</a:t>
            </a:r>
          </a:p>
        </p:txBody>
      </p:sp>
      <p:sp>
        <p:nvSpPr>
          <p:cNvPr id="3" name="Platshållare för innehåll 2"/>
          <p:cNvSpPr>
            <a:spLocks noGrp="1"/>
          </p:cNvSpPr>
          <p:nvPr>
            <p:ph idx="1"/>
          </p:nvPr>
        </p:nvSpPr>
        <p:spPr>
          <a:xfrm>
            <a:off x="457200" y="2348880"/>
            <a:ext cx="8229600" cy="3777283"/>
          </a:xfrm>
        </p:spPr>
        <p:txBody>
          <a:bodyPr/>
          <a:lstStyle/>
          <a:p>
            <a:pPr marL="0" indent="0">
              <a:buNone/>
            </a:pPr>
            <a:r>
              <a:rPr lang="sv-SE" dirty="0"/>
              <a:t>I löpande text skrivs:</a:t>
            </a:r>
          </a:p>
          <a:p>
            <a:pPr marL="0" indent="0">
              <a:buNone/>
            </a:pPr>
            <a:r>
              <a:rPr lang="sv-SE" i="1" dirty="0"/>
              <a:t>institution, avdelning, campus, fakultet, vetenskapsområde, universitetshuset, universitetsbiblioteket, domkyrkan, slottet.</a:t>
            </a:r>
          </a:p>
          <a:p>
            <a:pPr marL="0" indent="0">
              <a:buNone/>
            </a:pPr>
            <a:endParaRPr lang="sv-SE" dirty="0"/>
          </a:p>
          <a:p>
            <a:pPr marL="0" indent="0">
              <a:buNone/>
            </a:pPr>
            <a:r>
              <a:rPr lang="sv-SE" dirty="0"/>
              <a:t>Undantag: </a:t>
            </a:r>
          </a:p>
          <a:p>
            <a:r>
              <a:rPr lang="sv-SE" i="1" dirty="0"/>
              <a:t>Centrum för …</a:t>
            </a:r>
          </a:p>
          <a:p>
            <a:r>
              <a:rPr lang="sv-SE" i="1" dirty="0"/>
              <a:t>Campus Gotland, Campus </a:t>
            </a:r>
            <a:r>
              <a:rPr lang="sv-SE" i="1" dirty="0" err="1"/>
              <a:t>Blåsenhus</a:t>
            </a:r>
            <a:r>
              <a:rPr lang="sv-SE" i="1" dirty="0"/>
              <a:t>, med flera campus.</a:t>
            </a:r>
          </a:p>
        </p:txBody>
      </p:sp>
    </p:spTree>
    <p:extLst>
      <p:ext uri="{BB962C8B-B14F-4D97-AF65-F5344CB8AC3E}">
        <p14:creationId xmlns:p14="http://schemas.microsoft.com/office/powerpoint/2010/main" val="125279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313" y="3140968"/>
            <a:ext cx="7772400" cy="2628007"/>
          </a:xfrm>
        </p:spPr>
        <p:txBody>
          <a:bodyPr>
            <a:normAutofit/>
          </a:bodyPr>
          <a:lstStyle/>
          <a:p>
            <a:r>
              <a:rPr lang="sv-SE" dirty="0"/>
              <a:t>VARFÖR KLARSPRÅK?</a:t>
            </a:r>
          </a:p>
        </p:txBody>
      </p:sp>
      <p:sp>
        <p:nvSpPr>
          <p:cNvPr id="3" name="Platshållare för text 2"/>
          <p:cNvSpPr>
            <a:spLocks noGrp="1"/>
          </p:cNvSpPr>
          <p:nvPr>
            <p:ph type="body" idx="1"/>
          </p:nvPr>
        </p:nvSpPr>
        <p:spPr/>
        <p:txBody>
          <a:bodyPr/>
          <a:lstStyle/>
          <a:p>
            <a:endParaRPr lang="sv-SE"/>
          </a:p>
        </p:txBody>
      </p:sp>
    </p:spTree>
    <p:extLst>
      <p:ext uri="{BB962C8B-B14F-4D97-AF65-F5344CB8AC3E}">
        <p14:creationId xmlns:p14="http://schemas.microsoft.com/office/powerpoint/2010/main" val="210234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Alla sparar tid och pengar</a:t>
            </a:r>
          </a:p>
        </p:txBody>
      </p:sp>
      <p:sp>
        <p:nvSpPr>
          <p:cNvPr id="3" name="Platshållare för innehåll 2"/>
          <p:cNvSpPr>
            <a:spLocks noGrp="1"/>
          </p:cNvSpPr>
          <p:nvPr>
            <p:ph idx="1"/>
          </p:nvPr>
        </p:nvSpPr>
        <p:spPr/>
        <p:txBody>
          <a:bodyPr/>
          <a:lstStyle/>
          <a:p>
            <a:pPr marL="0" lvl="1" indent="0">
              <a:buNone/>
            </a:pPr>
            <a:r>
              <a:rPr lang="sv-SE" dirty="0"/>
              <a:t>Korta texter sparar lästid och begripliga texter minskar risken för missförstånd. </a:t>
            </a:r>
          </a:p>
          <a:p>
            <a:pPr marL="0" indent="0">
              <a:buNone/>
            </a:pPr>
            <a:endParaRPr lang="sv-SE" sz="2000" b="1" dirty="0"/>
          </a:p>
          <a:p>
            <a:pPr marL="0" indent="0">
              <a:buNone/>
            </a:pPr>
            <a:r>
              <a:rPr lang="sv-SE" sz="2000" b="1" dirty="0"/>
              <a:t>Exempel från boken ”Klarspråk lönar sig” 2006:</a:t>
            </a:r>
          </a:p>
          <a:p>
            <a:pPr marL="0" indent="0">
              <a:buNone/>
            </a:pPr>
            <a:r>
              <a:rPr lang="sv-SE" sz="2000" i="1" dirty="0"/>
              <a:t>Riksdagsförvaltningen har uppskattat att de årligen sparar 2,4 miljoner kronor på att skriva begripliga texter. Tidigare lade varje anställd tre minuter extra per dag på att läsa otydliga texter.</a:t>
            </a:r>
          </a:p>
          <a:p>
            <a:pPr marL="0" indent="0">
              <a:buNone/>
            </a:pPr>
            <a:endParaRPr lang="sv-SE" sz="2000" i="1" dirty="0"/>
          </a:p>
          <a:p>
            <a:pPr marL="0" indent="0">
              <a:buNone/>
            </a:pPr>
            <a:r>
              <a:rPr lang="sv-SE" sz="2000" i="1" dirty="0"/>
              <a:t>En svensk kommun skulle kunna minska lästiden av sina tjänsteutlåtanden från 15 minuter till 10 om texten var klarspråksanpassad. Om ungefär 80 personer läser varje tjänsteutlåtande så sparas många lästimmar.</a:t>
            </a:r>
            <a:endParaRPr lang="sv-SE" sz="2000" b="1" i="1" dirty="0"/>
          </a:p>
          <a:p>
            <a:endParaRPr lang="sv-SE" dirty="0"/>
          </a:p>
        </p:txBody>
      </p:sp>
    </p:spTree>
    <p:extLst>
      <p:ext uri="{BB962C8B-B14F-4D97-AF65-F5344CB8AC3E}">
        <p14:creationId xmlns:p14="http://schemas.microsoft.com/office/powerpoint/2010/main" val="26768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Du når ut med ditt budskap</a:t>
            </a:r>
          </a:p>
        </p:txBody>
      </p:sp>
      <p:sp>
        <p:nvSpPr>
          <p:cNvPr id="3" name="Platshållare för innehåll 2"/>
          <p:cNvSpPr>
            <a:spLocks noGrp="1"/>
          </p:cNvSpPr>
          <p:nvPr>
            <p:ph idx="1"/>
          </p:nvPr>
        </p:nvSpPr>
        <p:spPr/>
        <p:txBody>
          <a:bodyPr/>
          <a:lstStyle/>
          <a:p>
            <a:pPr marL="0" lvl="1" indent="0">
              <a:buNone/>
            </a:pPr>
            <a:r>
              <a:rPr lang="sv-SE" dirty="0"/>
              <a:t>För att informationen verkligen ska nå fram gäller följande:</a:t>
            </a:r>
          </a:p>
          <a:p>
            <a:pPr marL="0" lvl="1" indent="0">
              <a:buNone/>
            </a:pPr>
            <a:r>
              <a:rPr lang="sv-SE" sz="2000" b="1" dirty="0"/>
              <a:t>	</a:t>
            </a:r>
          </a:p>
          <a:p>
            <a:pPr marL="342900" lvl="1" indent="-342900">
              <a:buFont typeface="Wingdings" charset="2"/>
              <a:buChar char="§"/>
            </a:pPr>
            <a:r>
              <a:rPr lang="sv-SE" sz="2000" dirty="0"/>
              <a:t>I texter har du </a:t>
            </a:r>
            <a:r>
              <a:rPr lang="sv-SE" sz="2000" b="1" dirty="0"/>
              <a:t>3 sekunder </a:t>
            </a:r>
            <a:r>
              <a:rPr lang="sv-SE" sz="2000" dirty="0"/>
              <a:t>på dig att fånga läsarens intresse</a:t>
            </a:r>
          </a:p>
          <a:p>
            <a:pPr marL="0" lvl="1" indent="0">
              <a:buNone/>
            </a:pPr>
            <a:r>
              <a:rPr lang="sv-SE" sz="2000" dirty="0"/>
              <a:t>	– kräver en bra rubrik. </a:t>
            </a:r>
          </a:p>
          <a:p>
            <a:pPr marL="342900" lvl="1" indent="-342900">
              <a:buFont typeface="Wingdings" charset="2"/>
              <a:buChar char="§"/>
            </a:pPr>
            <a:r>
              <a:rPr lang="sv-SE" sz="2000" dirty="0"/>
              <a:t>Om du lyckas har du ytterligare </a:t>
            </a:r>
            <a:r>
              <a:rPr lang="sv-SE" sz="2000" b="1" dirty="0">
                <a:solidFill>
                  <a:srgbClr val="000000"/>
                </a:solidFill>
              </a:rPr>
              <a:t>30 sekunder </a:t>
            </a:r>
          </a:p>
          <a:p>
            <a:pPr marL="0" lvl="1" indent="0">
              <a:buNone/>
            </a:pPr>
            <a:r>
              <a:rPr lang="sv-SE" sz="2000" dirty="0"/>
              <a:t>	– kräver en intressant inledning. </a:t>
            </a:r>
          </a:p>
          <a:p>
            <a:pPr marL="342900" lvl="1" indent="-342900">
              <a:buFont typeface="Wingdings" charset="2"/>
              <a:buChar char="§"/>
            </a:pPr>
            <a:r>
              <a:rPr lang="sv-SE" sz="2000" dirty="0"/>
              <a:t>Om du lyckas har du ytterligare </a:t>
            </a:r>
            <a:r>
              <a:rPr lang="sv-SE" sz="2000" b="1" dirty="0">
                <a:solidFill>
                  <a:srgbClr val="000000"/>
                </a:solidFill>
              </a:rPr>
              <a:t>3 minuter </a:t>
            </a:r>
            <a:r>
              <a:rPr lang="sv-SE" sz="2000" dirty="0">
                <a:solidFill>
                  <a:srgbClr val="000000"/>
                </a:solidFill>
              </a:rPr>
              <a:t>på dig att </a:t>
            </a:r>
            <a:r>
              <a:rPr lang="sv-SE" sz="2000" dirty="0"/>
              <a:t>berätta det du vill ha sagt.</a:t>
            </a:r>
            <a:endParaRPr lang="sv-SE" sz="2000" i="1" dirty="0"/>
          </a:p>
          <a:p>
            <a:pPr marL="0" lvl="1" indent="0">
              <a:buNone/>
            </a:pPr>
            <a:r>
              <a:rPr lang="sv-SE" sz="2000" i="1" dirty="0"/>
              <a:t>			(ur boken Blink av Malcolm </a:t>
            </a:r>
            <a:r>
              <a:rPr lang="sv-SE" sz="2000" i="1" dirty="0" err="1"/>
              <a:t>Gladwell</a:t>
            </a:r>
            <a:r>
              <a:rPr lang="sv-SE" sz="2000" i="1" dirty="0"/>
              <a:t>).</a:t>
            </a:r>
          </a:p>
          <a:p>
            <a:endParaRPr lang="sv-SE" dirty="0"/>
          </a:p>
        </p:txBody>
      </p:sp>
    </p:spTree>
    <p:extLst>
      <p:ext uri="{BB962C8B-B14F-4D97-AF65-F5344CB8AC3E}">
        <p14:creationId xmlns:p14="http://schemas.microsoft.com/office/powerpoint/2010/main" val="177122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Du följer språklagen (2009)</a:t>
            </a:r>
          </a:p>
        </p:txBody>
      </p:sp>
      <p:sp>
        <p:nvSpPr>
          <p:cNvPr id="3" name="Platshållare för innehåll 2"/>
          <p:cNvSpPr>
            <a:spLocks noGrp="1"/>
          </p:cNvSpPr>
          <p:nvPr>
            <p:ph idx="1"/>
          </p:nvPr>
        </p:nvSpPr>
        <p:spPr/>
        <p:txBody>
          <a:bodyPr>
            <a:normAutofit lnSpcReduction="10000"/>
          </a:bodyPr>
          <a:lstStyle/>
          <a:p>
            <a:pPr marL="0" indent="0">
              <a:lnSpc>
                <a:spcPct val="150000"/>
              </a:lnSpc>
              <a:buNone/>
            </a:pPr>
            <a:r>
              <a:rPr lang="sv-SE" dirty="0"/>
              <a:t>4 § Svenska är huvudspråk i Sverige.</a:t>
            </a:r>
          </a:p>
          <a:p>
            <a:pPr marL="0" indent="0">
              <a:lnSpc>
                <a:spcPct val="150000"/>
              </a:lnSpc>
              <a:buNone/>
            </a:pPr>
            <a:r>
              <a:rPr lang="sv-SE" dirty="0"/>
              <a:t>8 § Det allmänna har ett särskilt ansvar för att skydda och främja de nationella minoritetsspråken.</a:t>
            </a:r>
          </a:p>
          <a:p>
            <a:pPr marL="0" indent="0">
              <a:lnSpc>
                <a:spcPct val="150000"/>
              </a:lnSpc>
              <a:buNone/>
            </a:pPr>
            <a:r>
              <a:rPr lang="sv-SE" b="1" dirty="0"/>
              <a:t>11 § Språket i offentlig verksamhet ska vara vårdat, enkelt och begripligt.</a:t>
            </a:r>
          </a:p>
          <a:p>
            <a:pPr marL="0" indent="0">
              <a:lnSpc>
                <a:spcPct val="150000"/>
              </a:lnSpc>
              <a:buNone/>
            </a:pPr>
            <a:r>
              <a:rPr lang="sv-SE" dirty="0"/>
              <a:t>12 § Myndigheter har ett särskilt ansvar för att svensk terminologi inom deras olika fackområden finns tillgänglig, används och utvecklas.</a:t>
            </a:r>
          </a:p>
          <a:p>
            <a:endParaRPr lang="sv-SE" dirty="0"/>
          </a:p>
        </p:txBody>
      </p:sp>
    </p:spTree>
    <p:extLst>
      <p:ext uri="{BB962C8B-B14F-4D97-AF65-F5344CB8AC3E}">
        <p14:creationId xmlns:p14="http://schemas.microsoft.com/office/powerpoint/2010/main" val="979115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dirty="0"/>
              <a:t>”Vårdat, enkelt och begripligt”</a:t>
            </a:r>
          </a:p>
        </p:txBody>
      </p:sp>
      <p:sp>
        <p:nvSpPr>
          <p:cNvPr id="3" name="Platshållare för innehåll 2"/>
          <p:cNvSpPr>
            <a:spLocks noGrp="1"/>
          </p:cNvSpPr>
          <p:nvPr>
            <p:ph idx="1"/>
          </p:nvPr>
        </p:nvSpPr>
        <p:spPr/>
        <p:txBody>
          <a:bodyPr>
            <a:normAutofit lnSpcReduction="10000"/>
          </a:bodyPr>
          <a:lstStyle/>
          <a:p>
            <a:pPr marL="0" indent="0"/>
            <a:r>
              <a:rPr lang="sv-SE" dirty="0"/>
              <a:t> </a:t>
            </a:r>
            <a:r>
              <a:rPr lang="sv-SE" b="1" dirty="0"/>
              <a:t>Vårdat: </a:t>
            </a:r>
            <a:r>
              <a:rPr lang="sv-SE" dirty="0"/>
              <a:t>Följ den officiella språkvårdens rekommendationer.</a:t>
            </a:r>
          </a:p>
          <a:p>
            <a:pPr marL="0" indent="0"/>
            <a:endParaRPr lang="sv-SE" dirty="0"/>
          </a:p>
          <a:p>
            <a:pPr marL="0" indent="0"/>
            <a:r>
              <a:rPr lang="sv-SE" dirty="0"/>
              <a:t> </a:t>
            </a:r>
            <a:r>
              <a:rPr lang="sv-SE" b="1" dirty="0"/>
              <a:t>Enkelt: </a:t>
            </a:r>
            <a:r>
              <a:rPr lang="sv-SE" dirty="0"/>
              <a:t>Undvik invecklade meningar, ålderdomliga uttryck, förkortningar och facktermer.</a:t>
            </a:r>
          </a:p>
          <a:p>
            <a:pPr marL="0" indent="0"/>
            <a:endParaRPr lang="sv-SE" dirty="0">
              <a:solidFill>
                <a:schemeClr val="bg2"/>
              </a:solidFill>
            </a:endParaRPr>
          </a:p>
          <a:p>
            <a:pPr marL="0" indent="0"/>
            <a:r>
              <a:rPr lang="sv-SE" dirty="0"/>
              <a:t> </a:t>
            </a:r>
            <a:r>
              <a:rPr lang="sv-SE" b="1" dirty="0"/>
              <a:t>Begripligt: </a:t>
            </a:r>
            <a:r>
              <a:rPr lang="sv-SE" dirty="0"/>
              <a:t>Tänk på läsaren när du bestämmer vilken information texten ska innehålla, i vilken ordning du tar upp saker och ting, hur du delar upp texten i stycken och hur du väljer rubriker.</a:t>
            </a:r>
          </a:p>
          <a:p>
            <a:pPr marL="0" indent="0"/>
            <a:endParaRPr lang="sv-SE" dirty="0"/>
          </a:p>
          <a:p>
            <a:pPr marL="0" indent="0">
              <a:buNone/>
            </a:pPr>
            <a:r>
              <a:rPr lang="sv-SE" i="1" dirty="0"/>
              <a:t>Källa: Språkrådet</a:t>
            </a:r>
          </a:p>
          <a:p>
            <a:endParaRPr lang="sv-SE" dirty="0"/>
          </a:p>
        </p:txBody>
      </p:sp>
    </p:spTree>
    <p:extLst>
      <p:ext uri="{BB962C8B-B14F-4D97-AF65-F5344CB8AC3E}">
        <p14:creationId xmlns:p14="http://schemas.microsoft.com/office/powerpoint/2010/main" val="2038024141"/>
      </p:ext>
    </p:extLst>
  </p:cSld>
  <p:clrMapOvr>
    <a:masterClrMapping/>
  </p:clrMapOvr>
</p:sld>
</file>

<file path=ppt/theme/theme1.xml><?xml version="1.0" encoding="utf-8"?>
<a:theme xmlns:a="http://schemas.openxmlformats.org/drawingml/2006/main" name="UU Guldka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UU Guldkant</Template>
  <TotalTime>363</TotalTime>
  <Words>1600</Words>
  <Application>Microsoft Macintosh PowerPoint</Application>
  <PresentationFormat>Bildspel på skärmen (4:3)</PresentationFormat>
  <Paragraphs>273</Paragraphs>
  <Slides>44</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44</vt:i4>
      </vt:variant>
    </vt:vector>
  </HeadingPairs>
  <TitlesOfParts>
    <vt:vector size="48" baseType="lpstr">
      <vt:lpstr>Arial</vt:lpstr>
      <vt:lpstr>Calibri</vt:lpstr>
      <vt:lpstr>Wingdings</vt:lpstr>
      <vt:lpstr>UU Guldkant</vt:lpstr>
      <vt:lpstr>Klarspråk i praktiken</vt:lpstr>
      <vt:lpstr>VAD ÄR KLARSPRÅK?</vt:lpstr>
      <vt:lpstr>Det här är inte klarspråk:</vt:lpstr>
      <vt:lpstr>Samma beslut i klarspråk:</vt:lpstr>
      <vt:lpstr>VARFÖR KLARSPRÅK?</vt:lpstr>
      <vt:lpstr>Alla sparar tid och pengar</vt:lpstr>
      <vt:lpstr>Du når ut med ditt budskap</vt:lpstr>
      <vt:lpstr>Du följer språklagen (2009)</vt:lpstr>
      <vt:lpstr>”Vårdat, enkelt och begripligt”</vt:lpstr>
      <vt:lpstr>BEGRIPLIGT – HUR DÅ?</vt:lpstr>
      <vt:lpstr>Anpassa efter målgruppen</vt:lpstr>
      <vt:lpstr>Forskningsartikeln</vt:lpstr>
      <vt:lpstr>Pressmeddelandet</vt:lpstr>
      <vt:lpstr>Nyhetsartikeln</vt:lpstr>
      <vt:lpstr>Hinder för klarspråksarbete</vt:lpstr>
      <vt:lpstr>Goda exempel:</vt:lpstr>
      <vt:lpstr>Fler goda exempel:</vt:lpstr>
      <vt:lpstr>Läs mer om Klarspråk:</vt:lpstr>
      <vt:lpstr>Vem skriver jag för?</vt:lpstr>
      <vt:lpstr>Generell målgrupp</vt:lpstr>
      <vt:lpstr>Specifik målgrupp</vt:lpstr>
      <vt:lpstr>Vilken uppgift vill medarbetaren lösa?</vt:lpstr>
      <vt:lpstr>Några grundprinciper</vt:lpstr>
      <vt:lpstr>Skriv konkret och begripligt!</vt:lpstr>
      <vt:lpstr>Kanske…</vt:lpstr>
      <vt:lpstr>Din text på webben</vt:lpstr>
      <vt:lpstr>Skillnader i tryck - och på nätet</vt:lpstr>
      <vt:lpstr>Rubriker</vt:lpstr>
      <vt:lpstr>Tilltal och tonfall</vt:lpstr>
      <vt:lpstr>Säg gärna du…</vt:lpstr>
      <vt:lpstr>Länkar – hjälper ögat och sökmotorer</vt:lpstr>
      <vt:lpstr>Bilder </vt:lpstr>
      <vt:lpstr>Ett axplock av våra skrivregler</vt:lpstr>
      <vt:lpstr>Konkretisera</vt:lpstr>
      <vt:lpstr>Undvik krångliga ord</vt:lpstr>
      <vt:lpstr>Undvik passiv form</vt:lpstr>
      <vt:lpstr>Punktlistor</vt:lpstr>
      <vt:lpstr>Skall / ska</vt:lpstr>
      <vt:lpstr>Prepositioner</vt:lpstr>
      <vt:lpstr>Förkortningar</vt:lpstr>
      <vt:lpstr>Förkortningar forts.</vt:lpstr>
      <vt:lpstr>Siffror</vt:lpstr>
      <vt:lpstr>Datum och klockslag</vt:lpstr>
      <vt:lpstr>Liten/stor begynnelsebokstav</vt:lpstr>
    </vt:vector>
  </TitlesOfParts>
  <Company>Engelska parken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Josefin Svensson</dc:creator>
  <cp:lastModifiedBy>Microsoft Office User</cp:lastModifiedBy>
  <cp:revision>29</cp:revision>
  <dcterms:created xsi:type="dcterms:W3CDTF">2013-08-22T05:59:05Z</dcterms:created>
  <dcterms:modified xsi:type="dcterms:W3CDTF">2019-04-16T09:33:41Z</dcterms:modified>
</cp:coreProperties>
</file>