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396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925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22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75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5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435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39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199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52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093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590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756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E5B3-9CA3-4FA4-A21E-F481CB2BA602}" type="datetimeFigureOut">
              <a:rPr lang="sv-SE" smtClean="0"/>
              <a:t>2017-05-03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DB67-128C-43AF-8680-8494BDBC3F0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73769" y="9629"/>
            <a:ext cx="11053010" cy="814074"/>
          </a:xfrm>
        </p:spPr>
        <p:txBody>
          <a:bodyPr>
            <a:normAutofit/>
          </a:bodyPr>
          <a:lstStyle/>
          <a:p>
            <a:r>
              <a:rPr lang="sv-SE" sz="4400" dirty="0" smtClean="0"/>
              <a:t>ENTERTAINMENT, MEALS, GIFTS ETC.</a:t>
            </a:r>
            <a:endParaRPr lang="sv-SE" sz="4400" dirty="0"/>
          </a:p>
        </p:txBody>
      </p:sp>
      <p:sp>
        <p:nvSpPr>
          <p:cNvPr id="6" name="Underrubrik 2"/>
          <p:cNvSpPr txBox="1">
            <a:spLocks/>
          </p:cNvSpPr>
          <p:nvPr/>
        </p:nvSpPr>
        <p:spPr>
          <a:xfrm>
            <a:off x="133249" y="807680"/>
            <a:ext cx="3664862" cy="14710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External</a:t>
            </a:r>
            <a:r>
              <a:rPr lang="sv-SE" dirty="0" smtClean="0"/>
              <a:t> entertainment</a:t>
            </a:r>
          </a:p>
          <a:p>
            <a:r>
              <a:rPr lang="sv-SE" sz="2000" dirty="0" smtClean="0">
                <a:solidFill>
                  <a:srgbClr val="0070C0"/>
                </a:solidFill>
              </a:rPr>
              <a:t>Account 5521</a:t>
            </a:r>
          </a:p>
          <a:p>
            <a:r>
              <a:rPr lang="sv-SE" sz="2000" dirty="0" smtClean="0">
                <a:solidFill>
                  <a:srgbClr val="00B050"/>
                </a:solidFill>
              </a:rPr>
              <a:t>VAT deduction ok. No fringe benefit tax.</a:t>
            </a:r>
            <a:endParaRPr lang="sv-SE" sz="2000" dirty="0">
              <a:solidFill>
                <a:srgbClr val="00B050"/>
              </a:solidFill>
            </a:endParaRPr>
          </a:p>
          <a:p>
            <a:endParaRPr lang="sv-SE" dirty="0"/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751153" y="2440864"/>
            <a:ext cx="1636294" cy="374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Meal</a:t>
            </a:r>
            <a:endParaRPr lang="sv-SE" sz="2000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74197" y="2696125"/>
            <a:ext cx="1636294" cy="416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000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4085772" y="818970"/>
            <a:ext cx="3075348" cy="14597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Internal entertainment</a:t>
            </a:r>
          </a:p>
          <a:p>
            <a:r>
              <a:rPr lang="sv-SE" sz="2000" dirty="0" smtClean="0">
                <a:solidFill>
                  <a:srgbClr val="0070C0"/>
                </a:solidFill>
              </a:rPr>
              <a:t>Account 4961</a:t>
            </a:r>
          </a:p>
          <a:p>
            <a:r>
              <a:rPr lang="sv-SE" sz="2000" dirty="0">
                <a:solidFill>
                  <a:srgbClr val="00B050"/>
                </a:solidFill>
              </a:rPr>
              <a:t>VAT deduction ok. No fringe benefit tax.</a:t>
            </a:r>
          </a:p>
        </p:txBody>
      </p:sp>
      <p:sp>
        <p:nvSpPr>
          <p:cNvPr id="11" name="Underrubrik 2"/>
          <p:cNvSpPr txBox="1">
            <a:spLocks/>
          </p:cNvSpPr>
          <p:nvPr/>
        </p:nvSpPr>
        <p:spPr>
          <a:xfrm>
            <a:off x="10410957" y="4535715"/>
            <a:ext cx="1403684" cy="2017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Gifts</a:t>
            </a:r>
            <a:endParaRPr lang="sv-SE" sz="1600" dirty="0" smtClean="0"/>
          </a:p>
          <a:p>
            <a:r>
              <a:rPr lang="sv-SE" sz="1600" dirty="0" smtClean="0"/>
              <a:t>Christmas gift</a:t>
            </a:r>
          </a:p>
          <a:p>
            <a:r>
              <a:rPr lang="sv-SE" sz="1600" dirty="0" smtClean="0"/>
              <a:t>Cessation of employment</a:t>
            </a:r>
          </a:p>
          <a:p>
            <a:r>
              <a:rPr lang="sv-SE" sz="1600" dirty="0" smtClean="0"/>
              <a:t>Birthday</a:t>
            </a:r>
          </a:p>
          <a:p>
            <a:r>
              <a:rPr lang="sv-SE" sz="1600" dirty="0" smtClean="0"/>
              <a:t>Funeral</a:t>
            </a:r>
          </a:p>
        </p:txBody>
      </p:sp>
      <p:sp>
        <p:nvSpPr>
          <p:cNvPr id="12" name="Underrubrik 2"/>
          <p:cNvSpPr txBox="1">
            <a:spLocks/>
          </p:cNvSpPr>
          <p:nvPr/>
        </p:nvSpPr>
        <p:spPr>
          <a:xfrm>
            <a:off x="133249" y="3852512"/>
            <a:ext cx="2976268" cy="14977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Meetings - meals</a:t>
            </a:r>
          </a:p>
          <a:p>
            <a:r>
              <a:rPr lang="sv-SE" sz="2000" dirty="0" smtClean="0">
                <a:solidFill>
                  <a:srgbClr val="0070C0"/>
                </a:solidFill>
              </a:rPr>
              <a:t>Account 4342</a:t>
            </a:r>
          </a:p>
          <a:p>
            <a:r>
              <a:rPr lang="sv-SE" sz="2000" dirty="0" smtClean="0">
                <a:solidFill>
                  <a:srgbClr val="FF0000"/>
                </a:solidFill>
              </a:rPr>
              <a:t>No VAT deduction. Fringe benefit tax to be reported.</a:t>
            </a:r>
            <a:endParaRPr lang="sv-SE" dirty="0"/>
          </a:p>
        </p:txBody>
      </p:sp>
      <p:sp>
        <p:nvSpPr>
          <p:cNvPr id="13" name="Underrubrik 2"/>
          <p:cNvSpPr txBox="1">
            <a:spLocks/>
          </p:cNvSpPr>
          <p:nvPr/>
        </p:nvSpPr>
        <p:spPr>
          <a:xfrm>
            <a:off x="8440752" y="709132"/>
            <a:ext cx="2021304" cy="8048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Conference meals</a:t>
            </a:r>
            <a:endParaRPr lang="sv-SE" dirty="0"/>
          </a:p>
        </p:txBody>
      </p:sp>
      <p:sp>
        <p:nvSpPr>
          <p:cNvPr id="14" name="Underrubrik 2"/>
          <p:cNvSpPr txBox="1">
            <a:spLocks/>
          </p:cNvSpPr>
          <p:nvPr/>
        </p:nvSpPr>
        <p:spPr>
          <a:xfrm>
            <a:off x="7350813" y="6356855"/>
            <a:ext cx="2653613" cy="4091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Coffee</a:t>
            </a:r>
            <a:r>
              <a:rPr lang="sv-SE" sz="2000" dirty="0" smtClean="0"/>
              <a:t>, tea, water, fruit</a:t>
            </a:r>
            <a:endParaRPr lang="sv-SE" sz="2000" dirty="0"/>
          </a:p>
        </p:txBody>
      </p:sp>
      <p:sp>
        <p:nvSpPr>
          <p:cNvPr id="15" name="Underrubrik 2"/>
          <p:cNvSpPr txBox="1">
            <a:spLocks/>
          </p:cNvSpPr>
          <p:nvPr/>
        </p:nvSpPr>
        <p:spPr>
          <a:xfrm>
            <a:off x="4890136" y="4971748"/>
            <a:ext cx="2009272" cy="13129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Refreshments</a:t>
            </a:r>
          </a:p>
          <a:p>
            <a:r>
              <a:rPr lang="sv-SE" sz="1600" dirty="0" smtClean="0"/>
              <a:t>Information meeting</a:t>
            </a:r>
          </a:p>
          <a:p>
            <a:r>
              <a:rPr lang="sv-SE" sz="1600" dirty="0" smtClean="0"/>
              <a:t>Birthday and other celebration</a:t>
            </a:r>
            <a:endParaRPr lang="sv-SE" sz="1600" dirty="0"/>
          </a:p>
        </p:txBody>
      </p:sp>
      <p:sp>
        <p:nvSpPr>
          <p:cNvPr id="18" name="Underrubrik 2"/>
          <p:cNvSpPr txBox="1">
            <a:spLocks/>
          </p:cNvSpPr>
          <p:nvPr/>
        </p:nvSpPr>
        <p:spPr>
          <a:xfrm>
            <a:off x="214569" y="2446492"/>
            <a:ext cx="1403684" cy="123827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Gifts</a:t>
            </a:r>
          </a:p>
          <a:p>
            <a:r>
              <a:rPr lang="sv-SE" sz="1600" dirty="0" smtClean="0"/>
              <a:t>Gifts</a:t>
            </a:r>
          </a:p>
          <a:p>
            <a:r>
              <a:rPr lang="sv-SE" sz="1600" dirty="0" smtClean="0"/>
              <a:t>Promotional gifts</a:t>
            </a:r>
          </a:p>
        </p:txBody>
      </p:sp>
      <p:sp>
        <p:nvSpPr>
          <p:cNvPr id="19" name="Underrubrik 2"/>
          <p:cNvSpPr txBox="1">
            <a:spLocks/>
          </p:cNvSpPr>
          <p:nvPr/>
        </p:nvSpPr>
        <p:spPr>
          <a:xfrm>
            <a:off x="2351563" y="3018846"/>
            <a:ext cx="2405673" cy="6300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Information meeting for employees</a:t>
            </a:r>
            <a:endParaRPr lang="sv-SE" sz="2000" dirty="0"/>
          </a:p>
        </p:txBody>
      </p:sp>
      <p:sp>
        <p:nvSpPr>
          <p:cNvPr id="21" name="Underrubrik 2"/>
          <p:cNvSpPr txBox="1">
            <a:spLocks/>
          </p:cNvSpPr>
          <p:nvPr/>
        </p:nvSpPr>
        <p:spPr>
          <a:xfrm>
            <a:off x="4890136" y="3023746"/>
            <a:ext cx="2246501" cy="13094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Staff party (1-2 per year)</a:t>
            </a:r>
            <a:endParaRPr lang="sv-SE" sz="1600" dirty="0" smtClean="0"/>
          </a:p>
          <a:p>
            <a:r>
              <a:rPr lang="sv-SE" sz="1600" dirty="0" smtClean="0"/>
              <a:t>Meal</a:t>
            </a:r>
          </a:p>
          <a:p>
            <a:r>
              <a:rPr lang="sv-SE" sz="1600" dirty="0" smtClean="0"/>
              <a:t>Associated activities</a:t>
            </a:r>
            <a:endParaRPr lang="sv-SE" sz="1600" dirty="0" smtClean="0"/>
          </a:p>
        </p:txBody>
      </p:sp>
      <p:sp>
        <p:nvSpPr>
          <p:cNvPr id="22" name="Underrubrik 2"/>
          <p:cNvSpPr txBox="1">
            <a:spLocks/>
          </p:cNvSpPr>
          <p:nvPr/>
        </p:nvSpPr>
        <p:spPr>
          <a:xfrm>
            <a:off x="9783466" y="1618343"/>
            <a:ext cx="2256134" cy="277138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Internal conference</a:t>
            </a:r>
          </a:p>
          <a:p>
            <a:r>
              <a:rPr lang="sv-SE" sz="1600" dirty="0">
                <a:solidFill>
                  <a:srgbClr val="00B050"/>
                </a:solidFill>
              </a:rPr>
              <a:t>VAT deduction ok. No fringe benefit tax.</a:t>
            </a:r>
          </a:p>
          <a:p>
            <a:r>
              <a:rPr lang="sv-SE" sz="1600" dirty="0" smtClean="0"/>
              <a:t>Course/conference, e.g.  strategic planning</a:t>
            </a:r>
          </a:p>
          <a:p>
            <a:r>
              <a:rPr lang="sv-SE" sz="1600" dirty="0" smtClean="0">
                <a:solidFill>
                  <a:srgbClr val="0070C0"/>
                </a:solidFill>
              </a:rPr>
              <a:t>Account 5571</a:t>
            </a:r>
          </a:p>
          <a:p>
            <a:r>
              <a:rPr lang="sv-SE" sz="1600" dirty="0" smtClean="0"/>
              <a:t>Conference arranged by UU, external participants</a:t>
            </a:r>
          </a:p>
          <a:p>
            <a:r>
              <a:rPr lang="sv-SE" sz="1600" dirty="0" smtClean="0">
                <a:solidFill>
                  <a:srgbClr val="0070C0"/>
                </a:solidFill>
              </a:rPr>
              <a:t>Account 5572</a:t>
            </a:r>
          </a:p>
        </p:txBody>
      </p:sp>
      <p:sp>
        <p:nvSpPr>
          <p:cNvPr id="23" name="Underrubrik 2"/>
          <p:cNvSpPr txBox="1">
            <a:spLocks/>
          </p:cNvSpPr>
          <p:nvPr/>
        </p:nvSpPr>
        <p:spPr>
          <a:xfrm>
            <a:off x="7213601" y="1618343"/>
            <a:ext cx="2474686" cy="29830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External conference</a:t>
            </a:r>
          </a:p>
          <a:p>
            <a:r>
              <a:rPr lang="sv-SE" sz="2000" dirty="0" smtClean="0">
                <a:solidFill>
                  <a:srgbClr val="0070C0"/>
                </a:solidFill>
              </a:rPr>
              <a:t>Account 4821</a:t>
            </a:r>
            <a:endParaRPr lang="sv-SE" sz="1600" dirty="0" smtClean="0">
              <a:solidFill>
                <a:srgbClr val="0070C0"/>
              </a:solidFill>
            </a:endParaRPr>
          </a:p>
          <a:p>
            <a:r>
              <a:rPr lang="sv-SE" sz="1600" dirty="0" smtClean="0"/>
              <a:t>Represent UU, participate in conference </a:t>
            </a:r>
            <a:r>
              <a:rPr lang="sv-SE" sz="1600" dirty="0" smtClean="0"/>
              <a:t>programme </a:t>
            </a:r>
            <a:r>
              <a:rPr lang="sv-SE" sz="1600" dirty="0" smtClean="0"/>
              <a:t>=</a:t>
            </a:r>
          </a:p>
          <a:p>
            <a:r>
              <a:rPr lang="sv-SE" sz="1600" dirty="0" smtClean="0">
                <a:solidFill>
                  <a:srgbClr val="00B050"/>
                </a:solidFill>
              </a:rPr>
              <a:t>VAT deduction ok. No fringe benefit tax.</a:t>
            </a:r>
          </a:p>
          <a:p>
            <a:r>
              <a:rPr lang="sv-SE" sz="1600" dirty="0" smtClean="0"/>
              <a:t>Attend </a:t>
            </a:r>
            <a:r>
              <a:rPr lang="sv-SE" sz="1600" dirty="0" smtClean="0"/>
              <a:t>for individual skill enhancement</a:t>
            </a:r>
            <a:r>
              <a:rPr lang="sv-SE" sz="1600" dirty="0" smtClean="0"/>
              <a:t>=</a:t>
            </a:r>
            <a:endParaRPr lang="sv-SE" sz="1600" dirty="0" smtClean="0"/>
          </a:p>
          <a:p>
            <a:r>
              <a:rPr lang="sv-SE" sz="1600" dirty="0" smtClean="0">
                <a:solidFill>
                  <a:srgbClr val="FF0000"/>
                </a:solidFill>
              </a:rPr>
              <a:t>No VAT deduction. Fringe benefit tax to be reported.</a:t>
            </a:r>
          </a:p>
          <a:p>
            <a:endParaRPr lang="sv-SE" sz="1600" dirty="0" smtClean="0"/>
          </a:p>
        </p:txBody>
      </p:sp>
      <p:cxnSp>
        <p:nvCxnSpPr>
          <p:cNvPr id="32" name="Rak koppling 31"/>
          <p:cNvCxnSpPr>
            <a:stCxn id="14" idx="0"/>
            <a:endCxn id="9" idx="2"/>
          </p:cNvCxnSpPr>
          <p:nvPr/>
        </p:nvCxnSpPr>
        <p:spPr>
          <a:xfrm flipH="1" flipV="1">
            <a:off x="8677619" y="6238268"/>
            <a:ext cx="1" cy="118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/>
          <p:cNvCxnSpPr>
            <a:stCxn id="15" idx="3"/>
            <a:endCxn id="9" idx="1"/>
          </p:cNvCxnSpPr>
          <p:nvPr/>
        </p:nvCxnSpPr>
        <p:spPr>
          <a:xfrm flipV="1">
            <a:off x="6899408" y="5507370"/>
            <a:ext cx="419399" cy="120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koppling 35"/>
          <p:cNvCxnSpPr>
            <a:stCxn id="11" idx="1"/>
            <a:endCxn id="9" idx="3"/>
          </p:cNvCxnSpPr>
          <p:nvPr/>
        </p:nvCxnSpPr>
        <p:spPr>
          <a:xfrm flipH="1" flipV="1">
            <a:off x="10036430" y="5507370"/>
            <a:ext cx="374527" cy="37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koppling 46"/>
          <p:cNvCxnSpPr>
            <a:stCxn id="19" idx="0"/>
            <a:endCxn id="10" idx="2"/>
          </p:cNvCxnSpPr>
          <p:nvPr/>
        </p:nvCxnSpPr>
        <p:spPr>
          <a:xfrm flipV="1">
            <a:off x="3554400" y="2278743"/>
            <a:ext cx="2069046" cy="740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koppling 49"/>
          <p:cNvCxnSpPr>
            <a:stCxn id="10" idx="2"/>
            <a:endCxn id="21" idx="0"/>
          </p:cNvCxnSpPr>
          <p:nvPr/>
        </p:nvCxnSpPr>
        <p:spPr>
          <a:xfrm>
            <a:off x="5623446" y="2278743"/>
            <a:ext cx="389941" cy="74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koppling 53"/>
          <p:cNvCxnSpPr>
            <a:stCxn id="18" idx="0"/>
            <a:endCxn id="6" idx="2"/>
          </p:cNvCxnSpPr>
          <p:nvPr/>
        </p:nvCxnSpPr>
        <p:spPr>
          <a:xfrm flipV="1">
            <a:off x="916411" y="2278743"/>
            <a:ext cx="1049269" cy="167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koppling 56"/>
          <p:cNvCxnSpPr>
            <a:stCxn id="7" idx="0"/>
            <a:endCxn id="6" idx="2"/>
          </p:cNvCxnSpPr>
          <p:nvPr/>
        </p:nvCxnSpPr>
        <p:spPr>
          <a:xfrm flipH="1" flipV="1">
            <a:off x="1965680" y="2278743"/>
            <a:ext cx="603620" cy="162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koppling 60"/>
          <p:cNvCxnSpPr>
            <a:stCxn id="23" idx="0"/>
            <a:endCxn id="13" idx="2"/>
          </p:cNvCxnSpPr>
          <p:nvPr/>
        </p:nvCxnSpPr>
        <p:spPr>
          <a:xfrm flipV="1">
            <a:off x="8450944" y="1513933"/>
            <a:ext cx="1000460" cy="104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koppling 63"/>
          <p:cNvCxnSpPr>
            <a:stCxn id="22" idx="0"/>
            <a:endCxn id="13" idx="2"/>
          </p:cNvCxnSpPr>
          <p:nvPr/>
        </p:nvCxnSpPr>
        <p:spPr>
          <a:xfrm flipH="1" flipV="1">
            <a:off x="9451404" y="1513933"/>
            <a:ext cx="1460129" cy="104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Underrubrik 2"/>
          <p:cNvSpPr txBox="1">
            <a:spLocks/>
          </p:cNvSpPr>
          <p:nvPr/>
        </p:nvSpPr>
        <p:spPr>
          <a:xfrm>
            <a:off x="3337907" y="4934569"/>
            <a:ext cx="1073912" cy="656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Board meeting</a:t>
            </a:r>
            <a:endParaRPr lang="sv-SE" sz="2000" dirty="0" smtClean="0"/>
          </a:p>
        </p:txBody>
      </p:sp>
      <p:cxnSp>
        <p:nvCxnSpPr>
          <p:cNvPr id="131" name="Rak koppling 130"/>
          <p:cNvCxnSpPr>
            <a:stCxn id="129" idx="0"/>
            <a:endCxn id="12" idx="3"/>
          </p:cNvCxnSpPr>
          <p:nvPr/>
        </p:nvCxnSpPr>
        <p:spPr>
          <a:xfrm flipH="1" flipV="1">
            <a:off x="3109517" y="4601366"/>
            <a:ext cx="765346" cy="33320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ak koppling 133"/>
          <p:cNvCxnSpPr>
            <a:stCxn id="130" idx="0"/>
          </p:cNvCxnSpPr>
          <p:nvPr/>
        </p:nvCxnSpPr>
        <p:spPr>
          <a:xfrm flipH="1" flipV="1">
            <a:off x="1502229" y="5350219"/>
            <a:ext cx="55059" cy="20365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Rak koppling 223"/>
          <p:cNvCxnSpPr>
            <a:stCxn id="129" idx="3"/>
            <a:endCxn id="15" idx="1"/>
          </p:cNvCxnSpPr>
          <p:nvPr/>
        </p:nvCxnSpPr>
        <p:spPr>
          <a:xfrm>
            <a:off x="4411819" y="5262808"/>
            <a:ext cx="478317" cy="365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koppling 46"/>
          <p:cNvCxnSpPr>
            <a:stCxn id="130" idx="3"/>
            <a:endCxn id="15" idx="1"/>
          </p:cNvCxnSpPr>
          <p:nvPr/>
        </p:nvCxnSpPr>
        <p:spPr>
          <a:xfrm flipV="1">
            <a:off x="2678482" y="5628217"/>
            <a:ext cx="2211654" cy="497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Rak 230"/>
          <p:cNvCxnSpPr/>
          <p:nvPr/>
        </p:nvCxnSpPr>
        <p:spPr>
          <a:xfrm>
            <a:off x="7444262" y="3515915"/>
            <a:ext cx="19619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Underrubrik 2"/>
          <p:cNvSpPr txBox="1">
            <a:spLocks/>
          </p:cNvSpPr>
          <p:nvPr/>
        </p:nvSpPr>
        <p:spPr>
          <a:xfrm>
            <a:off x="7318807" y="4776471"/>
            <a:ext cx="2717623" cy="14617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Staff welfare</a:t>
            </a:r>
          </a:p>
          <a:p>
            <a:r>
              <a:rPr lang="sv-SE" sz="2000" dirty="0" smtClean="0">
                <a:solidFill>
                  <a:srgbClr val="0070C0"/>
                </a:solidFill>
              </a:rPr>
              <a:t>Account 4981</a:t>
            </a:r>
          </a:p>
          <a:p>
            <a:r>
              <a:rPr lang="sv-SE" sz="2000" dirty="0">
                <a:solidFill>
                  <a:srgbClr val="00B050"/>
                </a:solidFill>
              </a:rPr>
              <a:t>VAT deduction ok. No fringe benefit tax.</a:t>
            </a:r>
          </a:p>
        </p:txBody>
      </p:sp>
      <p:sp>
        <p:nvSpPr>
          <p:cNvPr id="130" name="Underrubrik 2"/>
          <p:cNvSpPr txBox="1">
            <a:spLocks/>
          </p:cNvSpPr>
          <p:nvPr/>
        </p:nvSpPr>
        <p:spPr>
          <a:xfrm>
            <a:off x="436093" y="5553876"/>
            <a:ext cx="2242389" cy="11442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/>
              <a:t>Day-to-day work</a:t>
            </a:r>
          </a:p>
          <a:p>
            <a:r>
              <a:rPr lang="sv-SE" sz="1600" dirty="0" smtClean="0"/>
              <a:t>Working lunch</a:t>
            </a:r>
            <a:endParaRPr lang="sv-SE" sz="1600" dirty="0" smtClean="0"/>
          </a:p>
          <a:p>
            <a:r>
              <a:rPr lang="sv-SE" sz="1600" dirty="0" smtClean="0"/>
              <a:t>Planning meeting</a:t>
            </a:r>
          </a:p>
        </p:txBody>
      </p:sp>
    </p:spTree>
    <p:extLst>
      <p:ext uri="{BB962C8B-B14F-4D97-AF65-F5344CB8AC3E}">
        <p14:creationId xmlns:p14="http://schemas.microsoft.com/office/powerpoint/2010/main" val="279125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179</Words>
  <Application>Microsoft Office PowerPoint</Application>
  <PresentationFormat>Bredbild</PresentationFormat>
  <Paragraphs>47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ENTERTAINMENT, MEALS, GIFTS ETC.</vt:lpstr>
    </vt:vector>
  </TitlesOfParts>
  <Company>Uppsala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MÅLTID</dc:title>
  <dc:creator>Ellen Leijon</dc:creator>
  <cp:lastModifiedBy>Katarina Lievonen</cp:lastModifiedBy>
  <cp:revision>47</cp:revision>
  <cp:lastPrinted>2017-03-20T13:09:30Z</cp:lastPrinted>
  <dcterms:created xsi:type="dcterms:W3CDTF">2017-03-17T13:13:03Z</dcterms:created>
  <dcterms:modified xsi:type="dcterms:W3CDTF">2017-05-03T07:50:39Z</dcterms:modified>
</cp:coreProperties>
</file>