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11"/>
  </p:notesMasterIdLst>
  <p:sldIdLst>
    <p:sldId id="291" r:id="rId3"/>
    <p:sldId id="318" r:id="rId4"/>
    <p:sldId id="308" r:id="rId5"/>
    <p:sldId id="324" r:id="rId6"/>
    <p:sldId id="304" r:id="rId7"/>
    <p:sldId id="319" r:id="rId8"/>
    <p:sldId id="327" r:id="rId9"/>
    <p:sldId id="307" r:id="rId10"/>
  </p:sldIdLst>
  <p:sldSz cx="12192000" cy="6858000"/>
  <p:notesSz cx="6794500" cy="99314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2C2C2"/>
    <a:srgbClr val="D2D2D2"/>
    <a:srgbClr val="E3E1E1"/>
    <a:srgbClr val="990100"/>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80" autoAdjust="0"/>
    <p:restoredTop sz="44854" autoAdjust="0"/>
  </p:normalViewPr>
  <p:slideViewPr>
    <p:cSldViewPr snapToGrid="0" snapToObjects="1" showGuides="1">
      <p:cViewPr varScale="1">
        <p:scale>
          <a:sx n="44" d="100"/>
          <a:sy n="44" d="100"/>
        </p:scale>
        <p:origin x="124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8243736-8DD5-3B43-B536-FB33FE5D2FB6}" type="datetimeFigureOut">
              <a:rPr lang="sv-SE" smtClean="0"/>
              <a:t>2023-03-22</a:t>
            </a:fld>
            <a:endParaRPr lang="sv-SE"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4CDBBF70-B78B-ED49-9D2D-4C39D288CF64}" type="slidenum">
              <a:rPr lang="sv-SE" smtClean="0"/>
              <a:t>‹#›</a:t>
            </a:fld>
            <a:endParaRPr lang="sv-SE" dirty="0"/>
          </a:p>
        </p:txBody>
      </p:sp>
    </p:spTree>
    <p:extLst>
      <p:ext uri="{BB962C8B-B14F-4D97-AF65-F5344CB8AC3E}">
        <p14:creationId xmlns:p14="http://schemas.microsoft.com/office/powerpoint/2010/main" val="60558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baseline="0" dirty="0">
                <a:solidFill>
                  <a:schemeClr val="tx1"/>
                </a:solidFill>
                <a:effectLst/>
                <a:latin typeface="+mn-lt"/>
                <a:ea typeface="+mn-ea"/>
                <a:cs typeface="+mn-cs"/>
              </a:rPr>
              <a:t>Inled gärna med nedan information: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HR-avdelningen har på uppdrag av rektor </a:t>
            </a:r>
            <a:r>
              <a:rPr lang="sv-SE" sz="1200" kern="1200" baseline="0" dirty="0">
                <a:solidFill>
                  <a:schemeClr val="tx1"/>
                </a:solidFill>
                <a:effectLst/>
                <a:latin typeface="+mn-lt"/>
                <a:ea typeface="+mn-ea"/>
                <a:cs typeface="+mn-cs"/>
              </a:rPr>
              <a:t>arbetat med att ta fram en medarbetarpolicy för Uppsala universitet. En projektgruppen har jobbat sen 2021 med detta.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Rektor beslutade om medarbetarpolicyn den 7/2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Att beslutet har fattats är ett första steg</a:t>
            </a:r>
            <a:r>
              <a:rPr lang="sv-SE" sz="1200" b="1" kern="1200" baseline="0" dirty="0">
                <a:solidFill>
                  <a:schemeClr val="tx1"/>
                </a:solidFill>
                <a:effectLst/>
                <a:latin typeface="+mn-lt"/>
                <a:ea typeface="+mn-ea"/>
                <a:cs typeface="+mn-cs"/>
              </a:rPr>
              <a:t>. </a:t>
            </a:r>
            <a:r>
              <a:rPr lang="sv-SE" sz="1200" kern="1200" baseline="0" dirty="0">
                <a:solidFill>
                  <a:schemeClr val="tx1"/>
                </a:solidFill>
                <a:effectLst/>
                <a:latin typeface="+mn-lt"/>
                <a:ea typeface="+mn-ea"/>
                <a:cs typeface="+mn-cs"/>
              </a:rPr>
              <a:t>En policy i sig gör ingen skillnad men nu när den är beslutad så behöver vi prata om den för att den ska fungera. Man behöver använda den, diskutera och fundera.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Ni ska ha fått länk till/medarbetarpolicyn utskickad inför detta tillfälle. </a:t>
            </a:r>
            <a:endParaRPr lang="sv-SE"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Medarbetarpolicyn omfattar </a:t>
            </a:r>
            <a:r>
              <a:rPr lang="sv-SE" sz="1200" kern="1200" baseline="0" dirty="0">
                <a:solidFill>
                  <a:schemeClr val="tx1"/>
                </a:solidFill>
                <a:effectLst/>
                <a:latin typeface="+mn-lt"/>
                <a:ea typeface="+mn-ea"/>
                <a:cs typeface="+mn-cs"/>
              </a:rPr>
              <a:t>alla medarbetare och chefer vid Uppsala universitet.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a:solidFill>
                  <a:schemeClr val="tx1"/>
                </a:solidFill>
                <a:effectLst/>
                <a:latin typeface="+mn-lt"/>
                <a:ea typeface="+mn-ea"/>
                <a:cs typeface="+mn-cs"/>
              </a:rPr>
              <a:t>Idag är </a:t>
            </a:r>
            <a:r>
              <a:rPr lang="sv-SE" sz="1200" kern="1200" baseline="0" dirty="0">
                <a:solidFill>
                  <a:schemeClr val="tx1"/>
                </a:solidFill>
                <a:effectLst/>
                <a:latin typeface="+mn-lt"/>
                <a:ea typeface="+mn-ea"/>
                <a:cs typeface="+mn-cs"/>
              </a:rPr>
              <a:t>tanken att påbörja diskussion om medarbetarpolicyn som ett första steg hur den kan fungera hos oss/er.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kern="1200" baseline="0" dirty="0">
                <a:solidFill>
                  <a:schemeClr val="tx1"/>
                </a:solidFill>
                <a:effectLst/>
                <a:latin typeface="+mn-lt"/>
                <a:ea typeface="+mn-ea"/>
                <a:cs typeface="+mn-cs"/>
              </a:rPr>
              <a:t>Upplägg för genomgången: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kort information om projektet att ta fram en medarbetarpolicy för UU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kort om varför vi jobbat fram en medarbetarpolicy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olika ramar/kontext för medarbetarpolicyn.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Därefter gruppdiskussioner om vad den innebär hos 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Chef kommer i slutet av </a:t>
            </a:r>
            <a:r>
              <a:rPr lang="sv-SE" sz="1200" b="0" kern="1200" baseline="0" dirty="0">
                <a:solidFill>
                  <a:schemeClr val="tx1"/>
                </a:solidFill>
                <a:effectLst/>
                <a:latin typeface="+mn-lt"/>
                <a:ea typeface="+mn-ea"/>
                <a:cs typeface="+mn-cs"/>
              </a:rPr>
              <a:t>att prata om kommande steg </a:t>
            </a:r>
            <a:r>
              <a:rPr lang="sv-SE" sz="1200" kern="1200" baseline="0" dirty="0">
                <a:solidFill>
                  <a:schemeClr val="tx1"/>
                </a:solidFill>
                <a:effectLst/>
                <a:latin typeface="+mn-lt"/>
                <a:ea typeface="+mn-ea"/>
                <a:cs typeface="+mn-cs"/>
              </a:rPr>
              <a:t>utifrån olika första tankar under gruppdiskussioner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Ställ gärna frågor – är det något som inte kan besvaras/omhändertas på plats så återkommer vi om det. </a:t>
            </a:r>
            <a:endParaRPr lang="sv-SE" sz="1200" kern="1200" dirty="0">
              <a:solidFill>
                <a:schemeClr val="tx1"/>
              </a:solidFill>
              <a:effectLst/>
              <a:latin typeface="+mn-lt"/>
              <a:ea typeface="+mn-ea"/>
              <a:cs typeface="+mn-cs"/>
            </a:endParaRPr>
          </a:p>
          <a:p>
            <a:pPr marL="0" indent="0">
              <a:buFontTx/>
              <a:buNone/>
            </a:pPr>
            <a:endParaRPr lang="sv-SE" baseline="0" dirty="0"/>
          </a:p>
        </p:txBody>
      </p:sp>
      <p:sp>
        <p:nvSpPr>
          <p:cNvPr id="4" name="Platshållare för bildnummer 3"/>
          <p:cNvSpPr>
            <a:spLocks noGrp="1"/>
          </p:cNvSpPr>
          <p:nvPr>
            <p:ph type="sldNum" sz="quarter" idx="10"/>
          </p:nvPr>
        </p:nvSpPr>
        <p:spPr/>
        <p:txBody>
          <a:bodyPr/>
          <a:lstStyle/>
          <a:p>
            <a:fld id="{4CDBBF70-B78B-ED49-9D2D-4C39D288CF64}" type="slidenum">
              <a:rPr lang="sv-SE" smtClean="0"/>
              <a:t>1</a:t>
            </a:fld>
            <a:endParaRPr lang="sv-SE" dirty="0"/>
          </a:p>
        </p:txBody>
      </p:sp>
    </p:spTree>
    <p:extLst>
      <p:ext uri="{BB962C8B-B14F-4D97-AF65-F5344CB8AC3E}">
        <p14:creationId xmlns:p14="http://schemas.microsoft.com/office/powerpoint/2010/main" val="144012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Kort information om projektet för att </a:t>
            </a:r>
            <a:r>
              <a:rPr lang="sv-SE" b="0" dirty="0"/>
              <a:t>ge en bild av hur vi </a:t>
            </a:r>
            <a:r>
              <a:rPr lang="sv-SE" dirty="0"/>
              <a:t>har kommit fram till den medarbetarpolicy som nu är beslutad.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Gå igenom punkterna på sidan.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Tilläggsinformation – vid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OMVÄRLDSBEVAKNING i projektet: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pratade med experter inom och utom UU, tittade på forskning om medarbetarskap, hur gör andra lärosäten och myndigheter gjort och gör för ’</a:t>
            </a:r>
            <a:r>
              <a:rPr lang="sv-SE" dirty="0" err="1"/>
              <a:t>good</a:t>
            </a:r>
            <a:r>
              <a:rPr lang="sv-SE" dirty="0"/>
              <a:t> </a:t>
            </a:r>
            <a:r>
              <a:rPr lang="sv-SE" dirty="0" err="1"/>
              <a:t>practice</a:t>
            </a:r>
            <a:r>
              <a:rPr lang="sv-SE"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Sonderings- och förankringsmöten – möten med experter och med olika funktioner inom UU.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Det var en dynamisk process – visste inte från början hur slutresultatet skulle bli.</a:t>
            </a:r>
          </a:p>
          <a:p>
            <a:endParaRPr lang="sv-SE" dirty="0"/>
          </a:p>
          <a:p>
            <a:pPr marL="0" indent="0">
              <a:buFont typeface="Arial" panose="020B0604020202020204" pitchFamily="34" charset="0"/>
              <a:buNone/>
            </a:pPr>
            <a:r>
              <a:rPr lang="sv-SE" dirty="0"/>
              <a:t>INFORMATION om arbetet:</a:t>
            </a:r>
          </a:p>
          <a:p>
            <a:pPr marL="171450" indent="-171450">
              <a:buFontTx/>
              <a:buChar char="-"/>
            </a:pPr>
            <a:r>
              <a:rPr lang="sv-SE" dirty="0"/>
              <a:t>Framförallt genom </a:t>
            </a:r>
            <a:r>
              <a:rPr lang="sv-SE" dirty="0" err="1"/>
              <a:t>webinar</a:t>
            </a:r>
            <a:r>
              <a:rPr lang="sv-SE" dirty="0"/>
              <a:t> för alla UU:s</a:t>
            </a:r>
            <a:r>
              <a:rPr lang="sv-SE" baseline="0" dirty="0"/>
              <a:t> medarbetare. Men även genom ett antal notiser och nyheter via MP.</a:t>
            </a:r>
          </a:p>
          <a:p>
            <a:pPr marL="171450" indent="-171450">
              <a:buFontTx/>
              <a:buChar char="-"/>
            </a:pPr>
            <a:r>
              <a:rPr lang="sv-SE" baseline="0" dirty="0"/>
              <a:t>På projektets egen MP-sida vi uppmanat medarbetare att höra av sig med frågor och synpunkter.</a:t>
            </a:r>
          </a:p>
          <a:p>
            <a:pPr marL="285750" indent="-285750">
              <a:buFont typeface="Arial" panose="020B0604020202020204" pitchFamily="34" charset="0"/>
              <a:buChar char="•"/>
            </a:pPr>
            <a:endParaRPr lang="sv-SE" baseline="0" dirty="0"/>
          </a:p>
          <a:p>
            <a:pPr marL="0" indent="0">
              <a:buFont typeface="Arial" panose="020B0604020202020204" pitchFamily="34" charset="0"/>
              <a:buNone/>
            </a:pPr>
            <a:r>
              <a:rPr lang="sv-SE" baseline="0" dirty="0"/>
              <a:t>REMISS:</a:t>
            </a:r>
          </a:p>
          <a:p>
            <a:pPr marL="0" indent="0">
              <a:buFont typeface="Arial" panose="020B0604020202020204" pitchFamily="34" charset="0"/>
              <a:buNone/>
            </a:pPr>
            <a:r>
              <a:rPr lang="sv-SE" baseline="0" dirty="0"/>
              <a:t>Hösten 2022 fick gängse remiss-instanser möjlighet att lämna synpunkter. Mycket var positivt. Efter remiss reviderades medarbetarpolicyn, diskuterades i referensgrupp och reviderades ytterligare. Därefter togs den till projektets styrgrupp för fastställande inför rektors beslut. </a:t>
            </a:r>
          </a:p>
          <a:p>
            <a:pPr marL="0" indent="0">
              <a:buFont typeface="Arial" panose="020B0604020202020204" pitchFamily="34" charset="0"/>
              <a:buNone/>
            </a:pPr>
            <a:endParaRPr lang="sv-SE" baseline="0" dirty="0"/>
          </a:p>
          <a:p>
            <a:pPr marL="0" indent="0">
              <a:buFont typeface="Arial" panose="020B0604020202020204" pitchFamily="34" charset="0"/>
              <a:buNone/>
            </a:pPr>
            <a:r>
              <a:rPr lang="sv-SE" baseline="0" dirty="0"/>
              <a:t>Arbetstagarorganisationer:</a:t>
            </a:r>
          </a:p>
          <a:p>
            <a:pPr marL="0" indent="0">
              <a:buFont typeface="Arial" panose="020B0604020202020204" pitchFamily="34" charset="0"/>
              <a:buNone/>
            </a:pPr>
            <a:r>
              <a:rPr lang="sv-SE" baseline="0" dirty="0"/>
              <a:t>Vi har löpande haft information med ATO under projektet och tagit in synpunkter. Policyn förhandlades inför beslut av rektor. </a:t>
            </a:r>
          </a:p>
          <a:p>
            <a:pPr marL="0" indent="0">
              <a:buFont typeface="Arial" panose="020B0604020202020204" pitchFamily="34" charset="0"/>
              <a:buNone/>
            </a:pPr>
            <a:br>
              <a:rPr lang="sv-SE" dirty="0"/>
            </a:br>
            <a:endParaRPr lang="sv-SE" dirty="0"/>
          </a:p>
          <a:p>
            <a:r>
              <a:rPr lang="sv-SE" baseline="0" dirty="0"/>
              <a:t>Projektets styrgrupp:</a:t>
            </a:r>
          </a:p>
          <a:p>
            <a:pPr lvl="0"/>
            <a:r>
              <a:rPr lang="sv-SE" sz="1200" kern="1200" dirty="0">
                <a:solidFill>
                  <a:schemeClr val="tx1"/>
                </a:solidFill>
                <a:effectLst/>
                <a:latin typeface="+mn-lt"/>
                <a:ea typeface="+mn-ea"/>
                <a:cs typeface="+mn-cs"/>
              </a:rPr>
              <a:t>vicerektor </a:t>
            </a:r>
            <a:r>
              <a:rPr lang="sv-SE" sz="1200" b="0" kern="1200" dirty="0">
                <a:solidFill>
                  <a:schemeClr val="tx1"/>
                </a:solidFill>
                <a:effectLst/>
                <a:latin typeface="+mn-lt"/>
                <a:ea typeface="+mn-ea"/>
                <a:cs typeface="+mn-cs"/>
              </a:rPr>
              <a:t>för vetenskapsområde medicin och farmaci, Mats Larhed, universitetsledningen (ordförande för styrgruppen),</a:t>
            </a:r>
          </a:p>
          <a:p>
            <a:pPr lvl="0"/>
            <a:r>
              <a:rPr lang="sv-SE" sz="1200" b="0" kern="1200" dirty="0">
                <a:solidFill>
                  <a:schemeClr val="tx1"/>
                </a:solidFill>
                <a:effectLst/>
                <a:latin typeface="+mn-lt"/>
                <a:ea typeface="+mn-ea"/>
                <a:cs typeface="+mn-cs"/>
              </a:rPr>
              <a:t>HR-direktör Eliane Forsse (projektägare),</a:t>
            </a:r>
          </a:p>
          <a:p>
            <a:pPr lvl="0"/>
            <a:r>
              <a:rPr lang="sv-SE" sz="1200" b="0" kern="1200" dirty="0">
                <a:solidFill>
                  <a:schemeClr val="tx1"/>
                </a:solidFill>
                <a:effectLst/>
                <a:latin typeface="+mn-lt"/>
                <a:ea typeface="+mn-ea"/>
                <a:cs typeface="+mn-cs"/>
              </a:rPr>
              <a:t>prodekan för vetenskapsområde medicin och farmaci, Anders Backlund,</a:t>
            </a:r>
          </a:p>
          <a:p>
            <a:pPr lvl="0"/>
            <a:r>
              <a:rPr lang="sv-SE" sz="1200" b="0" kern="1200" dirty="0">
                <a:solidFill>
                  <a:schemeClr val="tx1"/>
                </a:solidFill>
                <a:effectLst/>
                <a:latin typeface="+mn-lt"/>
                <a:ea typeface="+mn-ea"/>
                <a:cs typeface="+mn-cs"/>
              </a:rPr>
              <a:t>stf vicerektor för vetenskapsområde teknik och naturvetenskap, Charlotte Platzer Björkman,</a:t>
            </a:r>
          </a:p>
          <a:p>
            <a:pPr lvl="0"/>
            <a:r>
              <a:rPr lang="sv-SE" sz="1200" b="0" kern="1200" dirty="0">
                <a:solidFill>
                  <a:schemeClr val="tx1"/>
                </a:solidFill>
                <a:effectLst/>
                <a:latin typeface="+mn-lt"/>
                <a:ea typeface="+mn-ea"/>
                <a:cs typeface="+mn-cs"/>
              </a:rPr>
              <a:t>professor David Håkansson, vetenskapsområde humaniora och samhällsvetenskap och</a:t>
            </a:r>
          </a:p>
          <a:p>
            <a:pPr lvl="0"/>
            <a:r>
              <a:rPr lang="sv-SE" sz="1200" b="0" kern="1200" dirty="0">
                <a:solidFill>
                  <a:schemeClr val="tx1"/>
                </a:solidFill>
                <a:effectLst/>
                <a:latin typeface="+mn-lt"/>
                <a:ea typeface="+mn-ea"/>
                <a:cs typeface="+mn-cs"/>
              </a:rPr>
              <a:t>säkerhetschef Fredrik Blomqvist, </a:t>
            </a:r>
            <a:r>
              <a:rPr lang="sv-SE" sz="1200" kern="1200" dirty="0">
                <a:solidFill>
                  <a:schemeClr val="tx1"/>
                </a:solidFill>
                <a:effectLst/>
                <a:latin typeface="+mn-lt"/>
                <a:ea typeface="+mn-ea"/>
                <a:cs typeface="+mn-cs"/>
              </a:rPr>
              <a:t>universitetsförvaltningen.</a:t>
            </a:r>
          </a:p>
          <a:p>
            <a:endParaRPr lang="sv-SE" baseline="0" dirty="0"/>
          </a:p>
          <a:p>
            <a:r>
              <a:rPr lang="sv-SE" baseline="0" dirty="0"/>
              <a:t>Referensgrupp:</a:t>
            </a:r>
          </a:p>
          <a:p>
            <a:pPr lvl="0"/>
            <a:r>
              <a:rPr lang="sv-SE" sz="1200" b="1" kern="1200" dirty="0">
                <a:solidFill>
                  <a:schemeClr val="tx1"/>
                </a:solidFill>
                <a:effectLst/>
                <a:latin typeface="+mn-lt"/>
                <a:ea typeface="+mn-ea"/>
                <a:cs typeface="+mn-cs"/>
              </a:rPr>
              <a:t>Tre representanter för respektive vetenskapsområde</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en prefekt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en TA-anställd</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en läraranställd</a:t>
            </a:r>
          </a:p>
          <a:p>
            <a:pPr lvl="0"/>
            <a:r>
              <a:rPr lang="sv-SE" sz="1200" b="1" kern="1200" dirty="0">
                <a:solidFill>
                  <a:schemeClr val="tx1"/>
                </a:solidFill>
                <a:effectLst/>
                <a:latin typeface="+mn-lt"/>
                <a:ea typeface="+mn-ea"/>
                <a:cs typeface="+mn-cs"/>
              </a:rPr>
              <a:t>Tre representanter från Universitetsförvaltningen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en person från kanslierna</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en enhetschef/motsvarande</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en ’medarbetare’</a:t>
            </a:r>
          </a:p>
          <a:p>
            <a:pPr lvl="0"/>
            <a:r>
              <a:rPr lang="sv-SE" sz="1200" kern="1200" dirty="0">
                <a:solidFill>
                  <a:schemeClr val="tx1"/>
                </a:solidFill>
                <a:effectLst/>
                <a:latin typeface="+mn-lt"/>
                <a:ea typeface="+mn-ea"/>
                <a:cs typeface="+mn-cs"/>
              </a:rPr>
              <a:t>- representant för UUB</a:t>
            </a:r>
          </a:p>
          <a:p>
            <a:pPr lvl="0"/>
            <a:r>
              <a:rPr lang="sv-SE" sz="1200" kern="1200" dirty="0">
                <a:solidFill>
                  <a:schemeClr val="tx1"/>
                </a:solidFill>
                <a:effectLst/>
                <a:latin typeface="+mn-lt"/>
                <a:ea typeface="+mn-ea"/>
                <a:cs typeface="+mn-cs"/>
              </a:rPr>
              <a:t>- en doktorand (utsedd av doktorandnämnd)</a:t>
            </a:r>
          </a:p>
          <a:p>
            <a:pPr lvl="0"/>
            <a:r>
              <a:rPr lang="sv-SE" sz="1200" kern="1200" dirty="0">
                <a:solidFill>
                  <a:schemeClr val="tx1"/>
                </a:solidFill>
                <a:effectLst/>
                <a:latin typeface="+mn-lt"/>
                <a:ea typeface="+mn-ea"/>
                <a:cs typeface="+mn-cs"/>
              </a:rPr>
              <a:t>– tidigare projektledare för prefektrollsprojektet</a:t>
            </a:r>
          </a:p>
          <a:p>
            <a:pPr lvl="0"/>
            <a:r>
              <a:rPr lang="sv-SE" sz="1200" kern="1200" dirty="0">
                <a:solidFill>
                  <a:schemeClr val="tx1"/>
                </a:solidFill>
                <a:effectLst/>
                <a:latin typeface="+mn-lt"/>
                <a:ea typeface="+mn-ea"/>
                <a:cs typeface="+mn-cs"/>
              </a:rPr>
              <a:t>- rektorsråd för lika villkor</a:t>
            </a:r>
          </a:p>
          <a:p>
            <a:pPr lvl="0"/>
            <a:r>
              <a:rPr lang="sv-SE" sz="1200" kern="1200" dirty="0">
                <a:solidFill>
                  <a:schemeClr val="tx1"/>
                </a:solidFill>
                <a:effectLst/>
                <a:latin typeface="+mn-lt"/>
                <a:ea typeface="+mn-ea"/>
                <a:cs typeface="+mn-cs"/>
              </a:rPr>
              <a:t>- tidigare facklig företrädare</a:t>
            </a:r>
          </a:p>
          <a:p>
            <a:pPr lvl="0"/>
            <a:r>
              <a:rPr lang="sv-SE" sz="1200" kern="1200" dirty="0">
                <a:solidFill>
                  <a:schemeClr val="tx1"/>
                </a:solidFill>
                <a:effectLst/>
                <a:latin typeface="+mn-lt"/>
                <a:ea typeface="+mn-ea"/>
                <a:cs typeface="+mn-cs"/>
              </a:rPr>
              <a:t>– rådgivare vid Rektorsråd för campus Gotland</a:t>
            </a:r>
            <a:endParaRPr lang="sv-SE" dirty="0"/>
          </a:p>
          <a:p>
            <a:pPr marL="0" indent="0" fontAlgn="ctr">
              <a:buFont typeface="Arial" panose="020B0604020202020204" pitchFamily="34" charset="0"/>
              <a:buNone/>
            </a:pPr>
            <a:endParaRPr lang="sv-SE" dirty="0"/>
          </a:p>
          <a:p>
            <a:pPr marL="171450" indent="-171450">
              <a:buFont typeface="Arial" panose="020B0604020202020204" pitchFamily="34" charset="0"/>
              <a:buChar char="•"/>
            </a:pPr>
            <a:r>
              <a:rPr lang="sv-SE" dirty="0"/>
              <a:t>Vi har</a:t>
            </a:r>
            <a:r>
              <a:rPr lang="sv-SE" baseline="0" dirty="0"/>
              <a:t> pratat med olika experter, forskare, kunniga med olika perspektiv och fått värdefull input. Vi har ställt frågor om vad de ser för möjligheter och hinder vad gäller införande, avgränsningar, fallgropar, bra att tänka på, innehåll, m.m.</a:t>
            </a:r>
          </a:p>
          <a:p>
            <a:endParaRPr lang="sv-SE" baseline="0" dirty="0"/>
          </a:p>
          <a:p>
            <a:r>
              <a:rPr lang="sv-SE" sz="1200" b="1" kern="1200" dirty="0">
                <a:solidFill>
                  <a:schemeClr val="tx1"/>
                </a:solidFill>
                <a:effectLst/>
                <a:latin typeface="+mn-lt"/>
                <a:ea typeface="+mn-ea"/>
                <a:cs typeface="+mn-cs"/>
              </a:rPr>
              <a:t>Personer som projektgruppen rådfrågat i framtagandet av medarbetarpolicy</a:t>
            </a:r>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Inom Uppsala universitet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Nina Almgren, HR-strateg, specialiserad inom lika villkor och jämställdhetsintegrering, HR-avdelningen</a:t>
            </a:r>
          </a:p>
          <a:p>
            <a:r>
              <a:rPr lang="sv-SE" sz="1200" kern="1200" dirty="0" err="1">
                <a:solidFill>
                  <a:schemeClr val="tx1"/>
                </a:solidFill>
                <a:effectLst/>
                <a:latin typeface="+mn-lt"/>
                <a:ea typeface="+mn-ea"/>
                <a:cs typeface="+mn-cs"/>
              </a:rPr>
              <a:t>Shirin</a:t>
            </a:r>
            <a:r>
              <a:rPr lang="sv-SE" sz="1200" kern="1200" dirty="0">
                <a:solidFill>
                  <a:schemeClr val="tx1"/>
                </a:solidFill>
                <a:effectLst/>
                <a:latin typeface="+mn-lt"/>
                <a:ea typeface="+mn-ea"/>
                <a:cs typeface="+mn-cs"/>
              </a:rPr>
              <a:t> Ahlbäck Öberg, professor, forskar om styrning av offentlig verksamhet, statsvetenskapliga institutionen</a:t>
            </a:r>
          </a:p>
          <a:p>
            <a:r>
              <a:rPr lang="sv-SE" sz="1200" kern="1200" dirty="0">
                <a:solidFill>
                  <a:schemeClr val="tx1"/>
                </a:solidFill>
                <a:effectLst/>
                <a:latin typeface="+mn-lt"/>
                <a:ea typeface="+mn-ea"/>
                <a:cs typeface="+mn-cs"/>
              </a:rPr>
              <a:t>David Beskow, tidigare HR-strateg chefsutveckling och med i projektgruppen för prefektrollsprojekten, HR-avdelningen</a:t>
            </a:r>
          </a:p>
          <a:p>
            <a:r>
              <a:rPr lang="sv-SE" sz="1200" kern="1200" dirty="0">
                <a:solidFill>
                  <a:schemeClr val="tx1"/>
                </a:solidFill>
                <a:effectLst/>
                <a:latin typeface="+mn-lt"/>
                <a:ea typeface="+mn-ea"/>
                <a:cs typeface="+mn-cs"/>
              </a:rPr>
              <a:t>Åsa Cajander, professor och rektorsråd lika villkor, institutionen för informationsteknologi</a:t>
            </a:r>
          </a:p>
          <a:p>
            <a:r>
              <a:rPr lang="sv-SE" sz="1200" kern="1200" dirty="0" err="1">
                <a:solidFill>
                  <a:schemeClr val="tx1"/>
                </a:solidFill>
                <a:effectLst/>
                <a:latin typeface="+mn-lt"/>
                <a:ea typeface="+mn-ea"/>
                <a:cs typeface="+mn-cs"/>
              </a:rPr>
              <a:t>Constanze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Eib</a:t>
            </a:r>
            <a:r>
              <a:rPr lang="sv-SE" sz="1200" kern="1200" dirty="0">
                <a:solidFill>
                  <a:schemeClr val="tx1"/>
                </a:solidFill>
                <a:effectLst/>
                <a:latin typeface="+mn-lt"/>
                <a:ea typeface="+mn-ea"/>
                <a:cs typeface="+mn-cs"/>
              </a:rPr>
              <a:t>, universitetslektor, forskar om organisatorisk rättvisa, institutionen för psykologi </a:t>
            </a:r>
          </a:p>
          <a:p>
            <a:r>
              <a:rPr lang="sv-SE" sz="1200" kern="1200" dirty="0">
                <a:solidFill>
                  <a:schemeClr val="tx1"/>
                </a:solidFill>
                <a:effectLst/>
                <a:latin typeface="+mn-lt"/>
                <a:ea typeface="+mn-ea"/>
                <a:cs typeface="+mn-cs"/>
              </a:rPr>
              <a:t>Ann </a:t>
            </a:r>
            <a:r>
              <a:rPr lang="sv-SE" sz="1200" kern="1200" dirty="0" err="1">
                <a:solidFill>
                  <a:schemeClr val="tx1"/>
                </a:solidFill>
                <a:effectLst/>
                <a:latin typeface="+mn-lt"/>
                <a:ea typeface="+mn-ea"/>
                <a:cs typeface="+mn-cs"/>
              </a:rPr>
              <a:t>Fust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fd</a:t>
            </a:r>
            <a:r>
              <a:rPr lang="sv-SE" sz="1200" kern="1200" dirty="0">
                <a:solidFill>
                  <a:schemeClr val="tx1"/>
                </a:solidFill>
                <a:effectLst/>
                <a:latin typeface="+mn-lt"/>
                <a:ea typeface="+mn-ea"/>
                <a:cs typeface="+mn-cs"/>
              </a:rPr>
              <a:t> universitetsdirektör, rådsdirektör Vetenskapsrådet</a:t>
            </a:r>
          </a:p>
          <a:p>
            <a:r>
              <a:rPr lang="sv-SE" sz="1200" kern="1200" dirty="0">
                <a:solidFill>
                  <a:schemeClr val="tx1"/>
                </a:solidFill>
                <a:effectLst/>
                <a:latin typeface="+mn-lt"/>
                <a:ea typeface="+mn-ea"/>
                <a:cs typeface="+mn-cs"/>
              </a:rPr>
              <a:t>Olle Jansson, prefekt vid institutionen för speldesign och rektorsråd campus Gotland</a:t>
            </a:r>
          </a:p>
          <a:p>
            <a:r>
              <a:rPr lang="sv-SE" sz="1200" kern="1200" dirty="0">
                <a:solidFill>
                  <a:schemeClr val="tx1"/>
                </a:solidFill>
                <a:effectLst/>
                <a:latin typeface="+mn-lt"/>
                <a:ea typeface="+mn-ea"/>
                <a:cs typeface="+mn-cs"/>
              </a:rPr>
              <a:t>Karin Karlström, HR-strateg, specialiserad inom hälsosamt arbetsliv, HR-avdelningen</a:t>
            </a:r>
          </a:p>
          <a:p>
            <a:r>
              <a:rPr lang="sv-SE" sz="1200" kern="1200" dirty="0">
                <a:solidFill>
                  <a:schemeClr val="tx1"/>
                </a:solidFill>
                <a:effectLst/>
                <a:latin typeface="+mn-lt"/>
                <a:ea typeface="+mn-ea"/>
                <a:cs typeface="+mn-cs"/>
              </a:rPr>
              <a:t>Dag Linde, förhandlingschef, HR-avdelningen</a:t>
            </a:r>
          </a:p>
          <a:p>
            <a:r>
              <a:rPr lang="sv-SE" sz="1200" kern="1200" dirty="0">
                <a:solidFill>
                  <a:schemeClr val="tx1"/>
                </a:solidFill>
                <a:effectLst/>
                <a:latin typeface="+mn-lt"/>
                <a:ea typeface="+mn-ea"/>
                <a:cs typeface="+mn-cs"/>
              </a:rPr>
              <a:t>Lena Marcusson, professor </a:t>
            </a:r>
            <a:r>
              <a:rPr lang="sv-SE" sz="1200" kern="1200" dirty="0" err="1">
                <a:solidFill>
                  <a:schemeClr val="tx1"/>
                </a:solidFill>
                <a:effectLst/>
                <a:latin typeface="+mn-lt"/>
                <a:ea typeface="+mn-ea"/>
                <a:cs typeface="+mn-cs"/>
              </a:rPr>
              <a:t>emerita</a:t>
            </a:r>
            <a:r>
              <a:rPr lang="sv-SE" sz="1200" kern="1200" dirty="0">
                <a:solidFill>
                  <a:schemeClr val="tx1"/>
                </a:solidFill>
                <a:effectLst/>
                <a:latin typeface="+mn-lt"/>
                <a:ea typeface="+mn-ea"/>
                <a:cs typeface="+mn-cs"/>
              </a:rPr>
              <a:t>, forskar om förvaltningsrätt, juridiska institutionen och tidigare prorektor </a:t>
            </a:r>
          </a:p>
          <a:p>
            <a:r>
              <a:rPr lang="sv-SE" sz="1200" kern="1200" dirty="0">
                <a:solidFill>
                  <a:schemeClr val="tx1"/>
                </a:solidFill>
                <a:effectLst/>
                <a:latin typeface="+mn-lt"/>
                <a:ea typeface="+mn-ea"/>
                <a:cs typeface="+mn-cs"/>
              </a:rPr>
              <a:t>Lars Rönnblom, professor, tidigare prefekt vid dåvarande institutionen för neurovetenskap</a:t>
            </a:r>
          </a:p>
          <a:p>
            <a:r>
              <a:rPr lang="sv-SE" sz="1200" kern="1200" dirty="0">
                <a:solidFill>
                  <a:schemeClr val="tx1"/>
                </a:solidFill>
                <a:effectLst/>
                <a:latin typeface="+mn-lt"/>
                <a:ea typeface="+mn-ea"/>
                <a:cs typeface="+mn-cs"/>
              </a:rPr>
              <a:t>Kerstin Sahlin, professor, forskar om offentlig organisation, företagsekonomiska institutionen, och tidigare prorektor</a:t>
            </a:r>
          </a:p>
          <a:p>
            <a:r>
              <a:rPr lang="sv-SE" sz="1200" kern="1200" dirty="0">
                <a:solidFill>
                  <a:schemeClr val="tx1"/>
                </a:solidFill>
                <a:effectLst/>
                <a:latin typeface="+mn-lt"/>
                <a:ea typeface="+mn-ea"/>
                <a:cs typeface="+mn-cs"/>
              </a:rPr>
              <a:t>Andreas Bergh, universitetslektor, Eva Forsberg, professor, Claes </a:t>
            </a:r>
            <a:r>
              <a:rPr lang="sv-SE" sz="1200" kern="1200" dirty="0" err="1">
                <a:solidFill>
                  <a:schemeClr val="tx1"/>
                </a:solidFill>
                <a:effectLst/>
                <a:latin typeface="+mn-lt"/>
                <a:ea typeface="+mn-ea"/>
                <a:cs typeface="+mn-cs"/>
              </a:rPr>
              <a:t>Nilholm</a:t>
            </a:r>
            <a:r>
              <a:rPr lang="sv-SE" sz="1200" kern="1200" dirty="0">
                <a:solidFill>
                  <a:schemeClr val="tx1"/>
                </a:solidFill>
                <a:effectLst/>
                <a:latin typeface="+mn-lt"/>
                <a:ea typeface="+mn-ea"/>
                <a:cs typeface="+mn-cs"/>
              </a:rPr>
              <a:t>, professor, forskar om värdegrund i skolan, institutionen för pedagogik, didaktik och utbildningsstudier</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Externa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Ståle </a:t>
            </a:r>
            <a:r>
              <a:rPr lang="sv-SE" sz="1200" kern="1200" dirty="0" err="1">
                <a:solidFill>
                  <a:schemeClr val="tx1"/>
                </a:solidFill>
                <a:effectLst/>
                <a:latin typeface="+mn-lt"/>
                <a:ea typeface="+mn-ea"/>
                <a:cs typeface="+mn-cs"/>
              </a:rPr>
              <a:t>Einarsen</a:t>
            </a:r>
            <a:r>
              <a:rPr lang="sv-SE" sz="1200" kern="1200" dirty="0">
                <a:solidFill>
                  <a:schemeClr val="tx1"/>
                </a:solidFill>
                <a:effectLst/>
                <a:latin typeface="+mn-lt"/>
                <a:ea typeface="+mn-ea"/>
                <a:cs typeface="+mn-cs"/>
              </a:rPr>
              <a:t>, professor, forskar om hantering av konflikter och trakasserier i arbetslivet, Universitetet i Bergen</a:t>
            </a:r>
          </a:p>
          <a:p>
            <a:r>
              <a:rPr lang="sv-SE" sz="1200" kern="1200" dirty="0">
                <a:solidFill>
                  <a:schemeClr val="tx1"/>
                </a:solidFill>
                <a:effectLst/>
                <a:latin typeface="+mn-lt"/>
                <a:ea typeface="+mn-ea"/>
                <a:cs typeface="+mn-cs"/>
              </a:rPr>
              <a:t>Mats Ericson, professor industriell arbetsvetenskap KTH, tidigare rektor både vid Försvarshögskolan och GIH samt förbundsordförande för SULF</a:t>
            </a:r>
          </a:p>
          <a:p>
            <a:r>
              <a:rPr lang="sv-SE" sz="1200" kern="1200" dirty="0">
                <a:solidFill>
                  <a:schemeClr val="tx1"/>
                </a:solidFill>
                <a:effectLst/>
                <a:latin typeface="+mn-lt"/>
                <a:ea typeface="+mn-ea"/>
                <a:cs typeface="+mn-cs"/>
              </a:rPr>
              <a:t>Lena Erixon, </a:t>
            </a:r>
            <a:r>
              <a:rPr lang="sv-SE" sz="1200" kern="1200" dirty="0" err="1">
                <a:solidFill>
                  <a:schemeClr val="tx1"/>
                </a:solidFill>
                <a:effectLst/>
                <a:latin typeface="+mn-lt"/>
                <a:ea typeface="+mn-ea"/>
                <a:cs typeface="+mn-cs"/>
              </a:rPr>
              <a:t>fd</a:t>
            </a:r>
            <a:r>
              <a:rPr lang="sv-SE" sz="1200" kern="1200" dirty="0">
                <a:solidFill>
                  <a:schemeClr val="tx1"/>
                </a:solidFill>
                <a:effectLst/>
                <a:latin typeface="+mn-lt"/>
                <a:ea typeface="+mn-ea"/>
                <a:cs typeface="+mn-cs"/>
              </a:rPr>
              <a:t> GD för Trafikverket (Sveriges mest attraktiva arbetsgivare inom statlig sektor)</a:t>
            </a:r>
          </a:p>
          <a:p>
            <a:r>
              <a:rPr lang="sv-SE" sz="1200" kern="1200" dirty="0" err="1">
                <a:solidFill>
                  <a:schemeClr val="tx1"/>
                </a:solidFill>
                <a:effectLst/>
                <a:latin typeface="+mn-lt"/>
                <a:ea typeface="+mn-ea"/>
                <a:cs typeface="+mn-cs"/>
              </a:rPr>
              <a:t>Pam</a:t>
            </a:r>
            <a:r>
              <a:rPr lang="sv-SE" sz="1200" kern="1200" dirty="0">
                <a:solidFill>
                  <a:schemeClr val="tx1"/>
                </a:solidFill>
                <a:effectLst/>
                <a:latin typeface="+mn-lt"/>
                <a:ea typeface="+mn-ea"/>
                <a:cs typeface="+mn-cs"/>
              </a:rPr>
              <a:t> Fredman, professor och tidigare rektor vid Göteborgs universitet, tidigare ordförande i SUHF och ordförande för IAU - International Association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Universities</a:t>
            </a:r>
            <a:r>
              <a:rPr lang="sv-SE" sz="1200" kern="1200" dirty="0">
                <a:solidFill>
                  <a:schemeClr val="tx1"/>
                </a:solidFill>
                <a:effectLst/>
                <a:latin typeface="+mn-lt"/>
                <a:ea typeface="+mn-ea"/>
                <a:cs typeface="+mn-cs"/>
              </a:rPr>
              <a:t> (för internationell jämförelse)</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KI, införde uppförandekod 2014, möte med HR-konsulter</a:t>
            </a:r>
          </a:p>
          <a:p>
            <a:r>
              <a:rPr lang="sv-SE" sz="1200" kern="1200" dirty="0">
                <a:solidFill>
                  <a:schemeClr val="tx1"/>
                </a:solidFill>
                <a:effectLst/>
                <a:latin typeface="+mn-lt"/>
                <a:ea typeface="+mn-ea"/>
                <a:cs typeface="+mn-cs"/>
              </a:rPr>
              <a:t>Örebro universitet: utvecklat medarbetarpolicy (tidigare chef- och ledarpolicy), möte med HR-konsulter. </a:t>
            </a:r>
          </a:p>
        </p:txBody>
      </p:sp>
      <p:sp>
        <p:nvSpPr>
          <p:cNvPr id="4" name="Platshållare för bildnummer 3"/>
          <p:cNvSpPr>
            <a:spLocks noGrp="1"/>
          </p:cNvSpPr>
          <p:nvPr>
            <p:ph type="sldNum" sz="quarter" idx="10"/>
          </p:nvPr>
        </p:nvSpPr>
        <p:spPr/>
        <p:txBody>
          <a:bodyPr/>
          <a:lstStyle/>
          <a:p>
            <a:fld id="{4CDBBF70-B78B-ED49-9D2D-4C39D288CF64}" type="slidenum">
              <a:rPr lang="sv-SE" smtClean="0"/>
              <a:t>2</a:t>
            </a:fld>
            <a:endParaRPr lang="sv-SE" dirty="0"/>
          </a:p>
        </p:txBody>
      </p:sp>
    </p:spTree>
    <p:extLst>
      <p:ext uri="{BB962C8B-B14F-4D97-AF65-F5344CB8AC3E}">
        <p14:creationId xmlns:p14="http://schemas.microsoft.com/office/powerpoint/2010/main" val="1049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Varför är en medarbetarpolicy framarbetad för Uppsala universitet? </a:t>
            </a:r>
          </a:p>
          <a:p>
            <a:pPr marL="0" indent="0">
              <a:buFont typeface="Arial" panose="020B0604020202020204" pitchFamily="34" charset="0"/>
              <a:buNone/>
            </a:pPr>
            <a:r>
              <a:rPr lang="sv-SE" b="0" dirty="0"/>
              <a:t>Olika varianter medarbetarpolicy </a:t>
            </a:r>
            <a:r>
              <a:rPr lang="sv-SE" dirty="0"/>
              <a:t>har diskuterats sedan en längre tid vid Uppsala universitet. Det har varit olika benämningar (t ex </a:t>
            </a:r>
            <a:r>
              <a:rPr lang="sv-SE" dirty="0" err="1"/>
              <a:t>code</a:t>
            </a:r>
            <a:r>
              <a:rPr lang="sv-SE" dirty="0"/>
              <a:t> </a:t>
            </a:r>
            <a:r>
              <a:rPr lang="sv-SE" dirty="0" err="1"/>
              <a:t>of</a:t>
            </a:r>
            <a:r>
              <a:rPr lang="sv-SE" dirty="0"/>
              <a:t> </a:t>
            </a:r>
            <a:r>
              <a:rPr lang="sv-SE" dirty="0" err="1"/>
              <a:t>conduct</a:t>
            </a:r>
            <a:r>
              <a:rPr lang="sv-SE" dirty="0"/>
              <a:t>) och olika varianter har utvecklats vid olika arbetsställen. </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Medarbetarpolicy för Uppsala universitet är </a:t>
            </a:r>
          </a:p>
          <a:p>
            <a:pPr marL="171450" indent="-171450">
              <a:buFont typeface="Arial" panose="020B0604020202020204" pitchFamily="34" charset="0"/>
              <a:buChar char="•"/>
            </a:pPr>
            <a:r>
              <a:rPr lang="sv-SE" b="0" dirty="0"/>
              <a:t>Framtagen utifrån ett av flera förslag på åtgärder utifrån från prefektrollsprojektet</a:t>
            </a:r>
            <a:r>
              <a:rPr lang="sv-SE" dirty="0"/>
              <a:t>. (Prefektrollsprojektet – slutrapporterades i december 2020.) </a:t>
            </a:r>
            <a:r>
              <a:rPr lang="sv-SE" sz="1200" i="0" kern="1200" dirty="0">
                <a:solidFill>
                  <a:schemeClr val="tx1"/>
                </a:solidFill>
                <a:effectLst/>
                <a:latin typeface="+mn-lt"/>
                <a:ea typeface="+mn-ea"/>
                <a:cs typeface="+mn-cs"/>
              </a:rPr>
              <a:t>Utifrån enkät riktad till prefekter framgick det att många efterfrågar en mer konstruktiv anda i samarbete med olika stödverksamheter inom Uppsala universitet. Prefekter uppger vidare att stor del av tid och energi ägnas åt komplicerade personalärenden och det finns behov av nya verktyg för att bidra till det arbetet</a:t>
            </a:r>
            <a:r>
              <a:rPr lang="sv-SE" sz="1200" b="0" i="0" kern="1200" dirty="0">
                <a:solidFill>
                  <a:schemeClr val="tx1"/>
                </a:solidFill>
                <a:effectLst/>
                <a:latin typeface="+mn-lt"/>
                <a:ea typeface="+mn-ea"/>
                <a:cs typeface="+mn-cs"/>
              </a:rPr>
              <a:t>. Prefekterna lyfte behov av att arbeta för en långsiktig kulturförändring mellan olika delar inom Uppsala universitet samt att ta fram en medarbetarpolicy.</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Syftet är att tydliggöra universitetets gemensamma värderingar men också konkretisera och tydliggöra medarbetares och chefers ansvar vid UU. </a:t>
            </a:r>
          </a:p>
          <a:p>
            <a:pPr marL="171450" indent="-171450">
              <a:buFont typeface="Arial" panose="020B0604020202020204" pitchFamily="34" charset="0"/>
              <a:buChar char="•"/>
            </a:pPr>
            <a:r>
              <a:rPr lang="sv-SE" b="0" baseline="0" dirty="0"/>
              <a:t>Medarbetarpolicyn är fristående men inte frikopplad </a:t>
            </a:r>
            <a:r>
              <a:rPr lang="sv-SE" baseline="0" dirty="0"/>
              <a:t>från annat vi utgår från i vårt arbete – t ex mål och strategier (värderingar), policy för arbetsmiljö och lika villkor (ansvar), Statlig värdegrund (sex principer), och också hur universitet ska vara en attraktiv arbetsgivare.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Tilläggsinformation – vid behov</a:t>
            </a:r>
          </a:p>
          <a:p>
            <a:pPr marL="285750" indent="-285750">
              <a:buFont typeface="Arial" panose="020B0604020202020204" pitchFamily="34" charset="0"/>
              <a:buChar char="•"/>
            </a:pPr>
            <a:r>
              <a:rPr lang="sv-SE" dirty="0"/>
              <a:t>Den statliga värdegrunden består av sex principer. Principerna är hämtade från grundlagar, lagar och förordningar och gäller för alla anställda i staten, oavsett verksamhet och profession.</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https://www.forvaltningskultur.se/statliga-vardegrunden/ </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Demokrati</a:t>
            </a:r>
          </a:p>
          <a:p>
            <a:pPr marL="0" indent="0">
              <a:buFont typeface="Arial" panose="020B0604020202020204" pitchFamily="34" charset="0"/>
              <a:buNone/>
            </a:pPr>
            <a:r>
              <a:rPr lang="sv-SE" b="1" dirty="0"/>
              <a:t>Legalitet </a:t>
            </a:r>
          </a:p>
          <a:p>
            <a:pPr marL="0" indent="0">
              <a:buFont typeface="Arial" panose="020B0604020202020204" pitchFamily="34" charset="0"/>
              <a:buNone/>
            </a:pPr>
            <a:r>
              <a:rPr lang="sv-SE" b="1" dirty="0"/>
              <a:t>Objektivitet</a:t>
            </a:r>
          </a:p>
          <a:p>
            <a:pPr marL="0" indent="0">
              <a:buFont typeface="Arial" panose="020B0604020202020204" pitchFamily="34" charset="0"/>
              <a:buNone/>
            </a:pPr>
            <a:r>
              <a:rPr lang="sv-SE" b="1" dirty="0"/>
              <a:t>Fri åsiktsbildning</a:t>
            </a:r>
          </a:p>
          <a:p>
            <a:pPr marL="0" indent="0">
              <a:buFont typeface="Arial" panose="020B0604020202020204" pitchFamily="34" charset="0"/>
              <a:buNone/>
            </a:pPr>
            <a:r>
              <a:rPr lang="sv-SE" b="1" dirty="0"/>
              <a:t>Respekt (för lika värde, frihet och värdighet) </a:t>
            </a:r>
          </a:p>
          <a:p>
            <a:pPr marL="0" indent="0">
              <a:buFont typeface="Arial" panose="020B0604020202020204" pitchFamily="34" charset="0"/>
              <a:buNone/>
            </a:pPr>
            <a:r>
              <a:rPr lang="sv-SE" b="1" dirty="0"/>
              <a:t>Effektivitet och service</a:t>
            </a:r>
            <a:endParaRPr lang="sv-SE" dirty="0"/>
          </a:p>
          <a:p>
            <a:endParaRPr lang="sv-SE" dirty="0"/>
          </a:p>
          <a:p>
            <a:endParaRPr lang="sv-SE" baseline="0" dirty="0"/>
          </a:p>
        </p:txBody>
      </p:sp>
      <p:sp>
        <p:nvSpPr>
          <p:cNvPr id="4" name="Platshållare för bildnummer 3"/>
          <p:cNvSpPr>
            <a:spLocks noGrp="1"/>
          </p:cNvSpPr>
          <p:nvPr>
            <p:ph type="sldNum" sz="quarter" idx="10"/>
          </p:nvPr>
        </p:nvSpPr>
        <p:spPr/>
        <p:txBody>
          <a:bodyPr/>
          <a:lstStyle/>
          <a:p>
            <a:fld id="{4CDBBF70-B78B-ED49-9D2D-4C39D288CF64}" type="slidenum">
              <a:rPr lang="sv-SE" smtClean="0"/>
              <a:t>3</a:t>
            </a:fld>
            <a:endParaRPr lang="sv-SE" dirty="0"/>
          </a:p>
        </p:txBody>
      </p:sp>
    </p:spTree>
    <p:extLst>
      <p:ext uri="{BB962C8B-B14F-4D97-AF65-F5344CB8AC3E}">
        <p14:creationId xmlns:p14="http://schemas.microsoft.com/office/powerpoint/2010/main" val="1049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 gärna bikupa där deltagarna får prata två och två i ett par minuter. </a:t>
            </a:r>
          </a:p>
          <a:p>
            <a:r>
              <a:rPr lang="sv-SE" dirty="0"/>
              <a:t>Efteråt – fråga om någon vill dela med sig av vad som sades</a:t>
            </a:r>
          </a:p>
          <a:p>
            <a:endParaRPr lang="sv-SE" dirty="0"/>
          </a:p>
          <a:p>
            <a:r>
              <a:rPr lang="sv-SE" dirty="0"/>
              <a:t>------------------------------------------------------------------------------------------------------------------------------------------------------------------</a:t>
            </a:r>
          </a:p>
          <a:p>
            <a:r>
              <a:rPr lang="sv-SE" dirty="0"/>
              <a:t>Om det är svårt att få igång kan följande vara till stöd för diskussion: </a:t>
            </a:r>
          </a:p>
          <a:p>
            <a:endParaRPr lang="sv-SE" dirty="0"/>
          </a:p>
          <a:p>
            <a:pPr marL="171450" indent="-171450">
              <a:buFont typeface="Arial" panose="020B0604020202020204" pitchFamily="34" charset="0"/>
              <a:buChar char="•"/>
            </a:pPr>
            <a:r>
              <a:rPr lang="sv-SE" dirty="0"/>
              <a:t>Gott </a:t>
            </a:r>
            <a:r>
              <a:rPr lang="sv-SE" b="0" dirty="0"/>
              <a:t>medarbetarskap handlar inte bara om att göra sina arbetsuppgifter väl. Medarbetaren är en del av ett socialt sammanhang och behöver kunna samarbeta med andra, bidra till en god stämning, till att de grupper man ingår i fungerar och ha en förmåga att agera med arbetsgivarens bästa i åtanke. </a:t>
            </a:r>
          </a:p>
          <a:p>
            <a:pPr marL="171450" indent="-171450">
              <a:buFont typeface="Arial" panose="020B0604020202020204" pitchFamily="34" charset="0"/>
              <a:buChar char="•"/>
            </a:pPr>
            <a:r>
              <a:rPr lang="sv-SE" dirty="0"/>
              <a:t>Lite liknande medborgarskap – rättigheter och skyldigheter. Ingår i ett större sammanhang. Sociala sammanhang, samarbete, del av helhet. Inte bara ta hänsyn till mina egna arbetsuppgifter.  </a:t>
            </a:r>
          </a:p>
          <a:p>
            <a:endParaRPr lang="sv-SE" dirty="0"/>
          </a:p>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4</a:t>
            </a:fld>
            <a:endParaRPr lang="sv-SE" dirty="0"/>
          </a:p>
        </p:txBody>
      </p:sp>
    </p:spTree>
    <p:extLst>
      <p:ext uri="{BB962C8B-B14F-4D97-AF65-F5344CB8AC3E}">
        <p14:creationId xmlns:p14="http://schemas.microsoft.com/office/powerpoint/2010/main" val="47920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a:t>Utifrån dialog med många olika personer så en medarbetarpolicy vid Uppsala universitet arbetats fram och det har blivit tydligt vad den är och inte är. Vi vet att ett dokument, en policy i sig inte automatiskt leder till förändring. Den kan vara ett verktyg för dialog om hur vi beter oss på arbetsplatsen.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Som sagt, </a:t>
            </a:r>
            <a:r>
              <a:rPr lang="sv-SE" b="0" baseline="0" dirty="0"/>
              <a:t>Medarbetarpolicyn är inte frikopplad </a:t>
            </a:r>
            <a:r>
              <a:rPr lang="sv-SE" baseline="0" dirty="0"/>
              <a:t>från annat vi utgår från i vårt arbete. </a:t>
            </a:r>
            <a:r>
              <a:rPr lang="sv-SE" dirty="0"/>
              <a:t>Medarbetarpolicyn kompletterar och förtydligar förväntningar och ansvar snarare än att den ersätter annat. Den bygger på annat som är reglerat (ex lagar, mål och strategier, arbetsordning, delegationer, policy för arbetsmiljö och lika villkor, riktlinjer hantering kränkande särbehandling,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Det är en del av långsiktigt arbete för att utveckla vårt arbetsklimat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Policyn har ett förebyggande syfte – proaktivt före reaktivt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Fokus ligger på beteende och bemötande, inte värderingar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Det handlar om tydliga förväntningar och ansvar på alla medarbetare – inklusive chefer.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 att få igång detta är ledarskap på alla nivåer viktigt. Dels för att möjliggöra dialog men också föregå med gott exempel.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Det var väldigt kort om bakgrund och syfte och lite förståelseramar. Är det några frågor såhär långt?</a:t>
            </a:r>
          </a:p>
          <a:p>
            <a:endParaRPr lang="sv-SE" baseline="0" dirty="0"/>
          </a:p>
          <a:p>
            <a:r>
              <a:rPr lang="sv-SE" baseline="0" dirty="0"/>
              <a:t>Chefspolicy – chefer omfattas av denna eftersom de är medarbetare. I medarbetarpolicy finns ytterligare tre punkter om chefers extra ansvar. </a:t>
            </a:r>
          </a:p>
          <a:p>
            <a:endParaRPr lang="sv-SE" baseline="0" dirty="0"/>
          </a:p>
        </p:txBody>
      </p:sp>
      <p:sp>
        <p:nvSpPr>
          <p:cNvPr id="4" name="Platshållare för bildnummer 3"/>
          <p:cNvSpPr>
            <a:spLocks noGrp="1"/>
          </p:cNvSpPr>
          <p:nvPr>
            <p:ph type="sldNum" sz="quarter" idx="10"/>
          </p:nvPr>
        </p:nvSpPr>
        <p:spPr/>
        <p:txBody>
          <a:bodyPr/>
          <a:lstStyle/>
          <a:p>
            <a:fld id="{4CDBBF70-B78B-ED49-9D2D-4C39D288CF64}" type="slidenum">
              <a:rPr lang="sv-SE" smtClean="0"/>
              <a:t>5</a:t>
            </a:fld>
            <a:endParaRPr lang="sv-SE" dirty="0"/>
          </a:p>
        </p:txBody>
      </p:sp>
    </p:spTree>
    <p:extLst>
      <p:ext uri="{BB962C8B-B14F-4D97-AF65-F5344CB8AC3E}">
        <p14:creationId xmlns:p14="http://schemas.microsoft.com/office/powerpoint/2010/main" val="177515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på frågor om vad det här innebär för oss. </a:t>
            </a:r>
          </a:p>
          <a:p>
            <a:r>
              <a:rPr lang="sv-SE" dirty="0"/>
              <a:t>Kika på frågorna och välj några som känns extra aktuella för er. </a:t>
            </a:r>
          </a:p>
          <a:p>
            <a:endParaRPr lang="sv-SE" dirty="0"/>
          </a:p>
          <a:p>
            <a:r>
              <a:rPr lang="sv-SE" dirty="0"/>
              <a:t>Förslag på upplägg för gruppdiskussioner:</a:t>
            </a:r>
          </a:p>
          <a:p>
            <a:r>
              <a:rPr lang="sv-SE" dirty="0"/>
              <a:t>- Diskutera i mindre grupper – x delar in. Dela in i arbetsgrupper? Tänk på att inte ha för stora grupper för att underlätta diskussion. </a:t>
            </a:r>
          </a:p>
          <a:p>
            <a:r>
              <a:rPr lang="sv-SE" dirty="0"/>
              <a:t>- Gruppdiskussion 20 min</a:t>
            </a:r>
          </a:p>
          <a:p>
            <a:r>
              <a:rPr lang="sv-SE" dirty="0"/>
              <a:t>- Diskussion plenum  20 min</a:t>
            </a:r>
          </a:p>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6</a:t>
            </a:fld>
            <a:endParaRPr lang="sv-SE" dirty="0"/>
          </a:p>
        </p:txBody>
      </p:sp>
    </p:spTree>
    <p:extLst>
      <p:ext uri="{BB962C8B-B14F-4D97-AF65-F5344CB8AC3E}">
        <p14:creationId xmlns:p14="http://schemas.microsoft.com/office/powerpoint/2010/main" val="308538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Chef summerar utifrån vad som lyfts fram i gruppdiskussioner. Vad har du hört och vad tänker du som fortsättning? </a:t>
            </a:r>
          </a:p>
          <a:p>
            <a:r>
              <a:rPr lang="sv-SE" dirty="0"/>
              <a:t>Kan det t ex handla om att lyfta in medarbetarpolicy i arbetsmiljöplan, i introduktion för nya medarbetare, vid medarbetarsamtal, göra någon av dilemmaövningarna som finns i framtaget stödmaterial på MP på kommande gruppmöte, </a:t>
            </a:r>
            <a:r>
              <a:rPr lang="sv-SE" dirty="0" err="1"/>
              <a:t>etc</a:t>
            </a:r>
            <a:r>
              <a:rPr lang="sv-SE" dirty="0"/>
              <a:t>? </a:t>
            </a:r>
          </a:p>
          <a:p>
            <a:endParaRPr lang="sv-SE" dirty="0"/>
          </a:p>
          <a:p>
            <a:r>
              <a:rPr lang="sv-SE" dirty="0"/>
              <a:t>Stödmaterial på MP: https://mp.uu.se/c/perm/link?p=899045512 </a:t>
            </a:r>
          </a:p>
          <a:p>
            <a:endParaRPr lang="sv-SE" dirty="0"/>
          </a:p>
          <a:p>
            <a:r>
              <a:rPr lang="sv-SE" dirty="0"/>
              <a:t>Behöver något förtydligas i institutionens/motsvarandes rutiner?</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7</a:t>
            </a:fld>
            <a:endParaRPr lang="sv-SE" dirty="0"/>
          </a:p>
        </p:txBody>
      </p:sp>
    </p:spTree>
    <p:extLst>
      <p:ext uri="{BB962C8B-B14F-4D97-AF65-F5344CB8AC3E}">
        <p14:creationId xmlns:p14="http://schemas.microsoft.com/office/powerpoint/2010/main" val="404275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DBBF70-B78B-ED49-9D2D-4C39D288CF64}" type="slidenum">
              <a:rPr lang="sv-SE" smtClean="0"/>
              <a:t>8</a:t>
            </a:fld>
            <a:endParaRPr lang="sv-SE" dirty="0"/>
          </a:p>
        </p:txBody>
      </p:sp>
    </p:spTree>
    <p:extLst>
      <p:ext uri="{BB962C8B-B14F-4D97-AF65-F5344CB8AC3E}">
        <p14:creationId xmlns:p14="http://schemas.microsoft.com/office/powerpoint/2010/main" val="242630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U_White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1122363"/>
            <a:ext cx="9144000" cy="2387600"/>
          </a:xfrm>
        </p:spPr>
        <p:txBody>
          <a:bodyPr anchor="b"/>
          <a:lstStyle>
            <a:lvl1pPr algn="ctr">
              <a:defRPr sz="3800"/>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3834267"/>
            <a:ext cx="9144000" cy="1655762"/>
          </a:xfrm>
        </p:spPr>
        <p:txBody>
          <a:bodyPr/>
          <a:lstStyle>
            <a:lvl1pPr marL="0" indent="0" algn="ctr">
              <a:buNone/>
              <a:defRPr sz="18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p>
        </p:txBody>
      </p:sp>
    </p:spTree>
    <p:extLst>
      <p:ext uri="{BB962C8B-B14F-4D97-AF65-F5344CB8AC3E}">
        <p14:creationId xmlns:p14="http://schemas.microsoft.com/office/powerpoint/2010/main" val="386117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U_Grey_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0E3859-1AB0-1842-A6D1-C215EC618BFB}"/>
              </a:ext>
            </a:extLst>
          </p:cNvPr>
          <p:cNvSpPr>
            <a:spLocks noGrp="1"/>
          </p:cNvSpPr>
          <p:nvPr>
            <p:ph type="pic" idx="1"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ikonen för att lägga till en bild</a:t>
            </a:r>
          </a:p>
        </p:txBody>
      </p:sp>
    </p:spTree>
    <p:extLst>
      <p:ext uri="{BB962C8B-B14F-4D97-AF65-F5344CB8AC3E}">
        <p14:creationId xmlns:p14="http://schemas.microsoft.com/office/powerpoint/2010/main" val="14916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U_White_Titl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2D5DCA-C7EF-D847-BF31-7756142E39C8}"/>
              </a:ext>
            </a:extLst>
          </p:cNvPr>
          <p:cNvSpPr>
            <a:spLocks noGrp="1"/>
          </p:cNvSpPr>
          <p:nvPr>
            <p:ph type="pic" sz="quarter" idx="10" hasCustomPrompt="1"/>
          </p:nvPr>
        </p:nvSpPr>
        <p:spPr>
          <a:xfrm>
            <a:off x="1524000" y="2265681"/>
            <a:ext cx="9144000" cy="3108960"/>
          </a:xfrm>
        </p:spPr>
        <p:txBody>
          <a:bodyPr/>
          <a:lstStyle>
            <a:lvl1pPr>
              <a:buNone/>
              <a:defRPr/>
            </a:lvl1pPr>
          </a:lstStyle>
          <a:p>
            <a:r>
              <a:rPr lang="sv-SE" dirty="0"/>
              <a:t>Klicka på ikonen för att lägga till en bild</a:t>
            </a:r>
          </a:p>
        </p:txBody>
      </p:sp>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461963"/>
            <a:ext cx="9144000" cy="1417637"/>
          </a:xfrm>
        </p:spPr>
        <p:txBody>
          <a:bodyPr anchor="b"/>
          <a:lstStyle>
            <a:lvl1pPr algn="ctr">
              <a:defRPr sz="3800"/>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5760722"/>
            <a:ext cx="9144000" cy="259080"/>
          </a:xfrm>
        </p:spPr>
        <p:txBody>
          <a:bodyPr>
            <a:noAutofit/>
          </a:bodyPr>
          <a:lstStyle>
            <a:lvl1pPr marL="0" indent="0" algn="ctr">
              <a:buNone/>
              <a:defRPr sz="1500"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KLICKA HÄR FÖR ATT ÄNDRA UNDERRUBRIK</a:t>
            </a:r>
          </a:p>
        </p:txBody>
      </p:sp>
    </p:spTree>
    <p:extLst>
      <p:ext uri="{BB962C8B-B14F-4D97-AF65-F5344CB8AC3E}">
        <p14:creationId xmlns:p14="http://schemas.microsoft.com/office/powerpoint/2010/main" val="52187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UU_White_Tex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3C56-2D27-904E-B863-86215E420177}"/>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3" name="Picture Placeholder 2">
            <a:extLst>
              <a:ext uri="{FF2B5EF4-FFF2-40B4-BE49-F238E27FC236}">
                <a16:creationId xmlns:a16="http://schemas.microsoft.com/office/drawing/2014/main" id="{5C0E3859-1AB0-1842-A6D1-C215EC618BFB}"/>
              </a:ext>
            </a:extLst>
          </p:cNvPr>
          <p:cNvSpPr>
            <a:spLocks noGrp="1"/>
          </p:cNvSpPr>
          <p:nvPr>
            <p:ph type="pic" idx="1" hasCustomPrompt="1"/>
          </p:nvPr>
        </p:nvSpPr>
        <p:spPr>
          <a:xfrm>
            <a:off x="6096000" y="1778001"/>
            <a:ext cx="3596640" cy="40830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Text Placeholder 3">
            <a:extLst>
              <a:ext uri="{FF2B5EF4-FFF2-40B4-BE49-F238E27FC236}">
                <a16:creationId xmlns:a16="http://schemas.microsoft.com/office/drawing/2014/main" id="{2C70CE97-22F3-D54E-97F1-698A9CC7BC23}"/>
              </a:ext>
            </a:extLst>
          </p:cNvPr>
          <p:cNvSpPr>
            <a:spLocks noGrp="1"/>
          </p:cNvSpPr>
          <p:nvPr>
            <p:ph type="body" sz="half" idx="2" hasCustomPrompt="1"/>
          </p:nvPr>
        </p:nvSpPr>
        <p:spPr>
          <a:xfrm>
            <a:off x="839788" y="1785939"/>
            <a:ext cx="4900612" cy="4083050"/>
          </a:xfrm>
        </p:spPr>
        <p:txBody>
          <a:bodyPr/>
          <a:lstStyle>
            <a:lvl1pPr marL="0" indent="0">
              <a:buNone/>
              <a:defRPr sz="17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Klicka</a:t>
            </a:r>
            <a:r>
              <a:rPr lang="en-GB" dirty="0"/>
              <a:t> </a:t>
            </a:r>
            <a:r>
              <a:rPr lang="en-GB" dirty="0" err="1"/>
              <a:t>här</a:t>
            </a:r>
            <a:r>
              <a:rPr lang="en-GB" dirty="0"/>
              <a:t> </a:t>
            </a:r>
            <a:r>
              <a:rPr lang="en-GB" dirty="0" err="1"/>
              <a:t>för</a:t>
            </a:r>
            <a:r>
              <a:rPr lang="en-GB" dirty="0"/>
              <a:t> </a:t>
            </a:r>
            <a:r>
              <a:rPr lang="en-GB" dirty="0" err="1"/>
              <a:t>att</a:t>
            </a:r>
            <a:r>
              <a:rPr lang="en-GB" dirty="0"/>
              <a:t> </a:t>
            </a:r>
            <a:r>
              <a:rPr lang="en-GB" dirty="0" err="1"/>
              <a:t>skriva</a:t>
            </a:r>
            <a:r>
              <a:rPr lang="en-GB" dirty="0"/>
              <a:t> in text</a:t>
            </a:r>
          </a:p>
        </p:txBody>
      </p:sp>
    </p:spTree>
    <p:extLst>
      <p:ext uri="{BB962C8B-B14F-4D97-AF65-F5344CB8AC3E}">
        <p14:creationId xmlns:p14="http://schemas.microsoft.com/office/powerpoint/2010/main" val="190696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U_white_text with placehol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0E896C-B616-284C-8503-5E9C1C31C63A}"/>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6" name="Platshållare för innehåll 5">
            <a:extLst>
              <a:ext uri="{FF2B5EF4-FFF2-40B4-BE49-F238E27FC236}">
                <a16:creationId xmlns:a16="http://schemas.microsoft.com/office/drawing/2014/main" id="{F0139FF6-A53E-FE44-979A-D0660354337A}"/>
              </a:ext>
            </a:extLst>
          </p:cNvPr>
          <p:cNvSpPr>
            <a:spLocks noGrp="1"/>
          </p:cNvSpPr>
          <p:nvPr>
            <p:ph sz="quarter" idx="10" hasCustomPrompt="1"/>
          </p:nvPr>
        </p:nvSpPr>
        <p:spPr>
          <a:xfrm>
            <a:off x="839788" y="1785938"/>
            <a:ext cx="8853487" cy="4084637"/>
          </a:xfrm>
        </p:spPr>
        <p:txBody>
          <a:bodyPr/>
          <a:lstStyle/>
          <a:p>
            <a:pPr lvl="0"/>
            <a:r>
              <a:rPr lang="sv-SE"/>
              <a:t>Klicka här för att skriva in text</a:t>
            </a:r>
          </a:p>
        </p:txBody>
      </p:sp>
    </p:spTree>
    <p:extLst>
      <p:ext uri="{BB962C8B-B14F-4D97-AF65-F5344CB8AC3E}">
        <p14:creationId xmlns:p14="http://schemas.microsoft.com/office/powerpoint/2010/main" val="257668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U_White_Image with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0E3859-1AB0-1842-A6D1-C215EC618BFB}"/>
              </a:ext>
            </a:extLst>
          </p:cNvPr>
          <p:cNvSpPr>
            <a:spLocks noGrp="1"/>
          </p:cNvSpPr>
          <p:nvPr>
            <p:ph type="pic" idx="1" hasCustomPrompt="1"/>
          </p:nvPr>
        </p:nvSpPr>
        <p:spPr>
          <a:xfrm>
            <a:off x="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på ikonen för att lägga till en bild</a:t>
            </a:r>
          </a:p>
        </p:txBody>
      </p:sp>
    </p:spTree>
    <p:extLst>
      <p:ext uri="{BB962C8B-B14F-4D97-AF65-F5344CB8AC3E}">
        <p14:creationId xmlns:p14="http://schemas.microsoft.com/office/powerpoint/2010/main" val="373341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UU_ Grey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1122363"/>
            <a:ext cx="9144000" cy="2387600"/>
          </a:xfrm>
        </p:spPr>
        <p:txBody>
          <a:bodyPr anchor="b"/>
          <a:lstStyle>
            <a:lvl1pPr algn="ctr">
              <a:defRPr sz="3800">
                <a:solidFill>
                  <a:schemeClr val="tx1">
                    <a:alpha val="80000"/>
                  </a:schemeClr>
                </a:solidFill>
              </a:defRPr>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3834267"/>
            <a:ext cx="9144000" cy="1655762"/>
          </a:xfrm>
        </p:spPr>
        <p:txBody>
          <a:bodyPr/>
          <a:lstStyle>
            <a:lvl1pPr marL="0" indent="0" algn="ctr">
              <a:buNone/>
              <a:defRPr sz="18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p>
        </p:txBody>
      </p:sp>
    </p:spTree>
    <p:extLst>
      <p:ext uri="{BB962C8B-B14F-4D97-AF65-F5344CB8AC3E}">
        <p14:creationId xmlns:p14="http://schemas.microsoft.com/office/powerpoint/2010/main" val="365044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U_Grey_Titl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2D5DCA-C7EF-D847-BF31-7756142E39C8}"/>
              </a:ext>
            </a:extLst>
          </p:cNvPr>
          <p:cNvSpPr>
            <a:spLocks noGrp="1"/>
          </p:cNvSpPr>
          <p:nvPr>
            <p:ph type="pic" sz="quarter" idx="10" hasCustomPrompt="1"/>
          </p:nvPr>
        </p:nvSpPr>
        <p:spPr>
          <a:xfrm>
            <a:off x="1524000" y="2265681"/>
            <a:ext cx="9144000" cy="310896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sv-SE" dirty="0"/>
              <a:t>Klicka på ikonen för att lägga till en bild</a:t>
            </a:r>
          </a:p>
        </p:txBody>
      </p:sp>
      <p:sp>
        <p:nvSpPr>
          <p:cNvPr id="2" name="Title 1">
            <a:extLst>
              <a:ext uri="{FF2B5EF4-FFF2-40B4-BE49-F238E27FC236}">
                <a16:creationId xmlns:a16="http://schemas.microsoft.com/office/drawing/2014/main" id="{3AEB7CC7-C518-2744-AE0D-462C0746192B}"/>
              </a:ext>
            </a:extLst>
          </p:cNvPr>
          <p:cNvSpPr>
            <a:spLocks noGrp="1"/>
          </p:cNvSpPr>
          <p:nvPr>
            <p:ph type="ctrTitle" hasCustomPrompt="1"/>
          </p:nvPr>
        </p:nvSpPr>
        <p:spPr>
          <a:xfrm>
            <a:off x="1524000" y="461963"/>
            <a:ext cx="9144000" cy="1417637"/>
          </a:xfrm>
        </p:spPr>
        <p:txBody>
          <a:bodyPr anchor="b"/>
          <a:lstStyle>
            <a:lvl1pPr algn="ctr">
              <a:defRPr sz="3800"/>
            </a:lvl1pPr>
          </a:lstStyle>
          <a:p>
            <a:r>
              <a:rPr lang="en-GB" dirty="0"/>
              <a:t>KLICKA HÄR FÖR ATT ÄNDRA RUBRIK</a:t>
            </a:r>
            <a:endParaRPr lang="sv-SE" dirty="0"/>
          </a:p>
        </p:txBody>
      </p:sp>
      <p:sp>
        <p:nvSpPr>
          <p:cNvPr id="3" name="Subtitle 2">
            <a:extLst>
              <a:ext uri="{FF2B5EF4-FFF2-40B4-BE49-F238E27FC236}">
                <a16:creationId xmlns:a16="http://schemas.microsoft.com/office/drawing/2014/main" id="{957693B9-6AA9-3848-98BE-636D0998128C}"/>
              </a:ext>
            </a:extLst>
          </p:cNvPr>
          <p:cNvSpPr>
            <a:spLocks noGrp="1"/>
          </p:cNvSpPr>
          <p:nvPr>
            <p:ph type="subTitle" idx="1" hasCustomPrompt="1"/>
          </p:nvPr>
        </p:nvSpPr>
        <p:spPr>
          <a:xfrm>
            <a:off x="1524000" y="5760722"/>
            <a:ext cx="9144000" cy="259080"/>
          </a:xfrm>
        </p:spPr>
        <p:txBody>
          <a:bodyPr>
            <a:noAutofit/>
          </a:bodyPr>
          <a:lstStyle>
            <a:lvl1pPr marL="0" indent="0" algn="ctr">
              <a:buNone/>
              <a:defRPr sz="1500"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KLICKA HÄR FÖR ATT ÄNDRA UNDERRUBRIK</a:t>
            </a:r>
          </a:p>
        </p:txBody>
      </p:sp>
    </p:spTree>
    <p:extLst>
      <p:ext uri="{BB962C8B-B14F-4D97-AF65-F5344CB8AC3E}">
        <p14:creationId xmlns:p14="http://schemas.microsoft.com/office/powerpoint/2010/main" val="255065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U_Grey_Tex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39E66-3F0E-3D48-BE67-AD2108BAFA3C}"/>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9" name="Picture Placeholder 2">
            <a:extLst>
              <a:ext uri="{FF2B5EF4-FFF2-40B4-BE49-F238E27FC236}">
                <a16:creationId xmlns:a16="http://schemas.microsoft.com/office/drawing/2014/main" id="{FC34110F-7C73-8D4F-8534-7B599238465F}"/>
              </a:ext>
            </a:extLst>
          </p:cNvPr>
          <p:cNvSpPr>
            <a:spLocks noGrp="1"/>
          </p:cNvSpPr>
          <p:nvPr>
            <p:ph type="pic" idx="1" hasCustomPrompt="1"/>
          </p:nvPr>
        </p:nvSpPr>
        <p:spPr>
          <a:xfrm>
            <a:off x="6096000" y="1778001"/>
            <a:ext cx="3596640" cy="408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10" name="Text Placeholder 3">
            <a:extLst>
              <a:ext uri="{FF2B5EF4-FFF2-40B4-BE49-F238E27FC236}">
                <a16:creationId xmlns:a16="http://schemas.microsoft.com/office/drawing/2014/main" id="{E7959A62-4F3E-D74B-8E3D-7BE067949782}"/>
              </a:ext>
            </a:extLst>
          </p:cNvPr>
          <p:cNvSpPr>
            <a:spLocks noGrp="1"/>
          </p:cNvSpPr>
          <p:nvPr>
            <p:ph type="body" sz="half" idx="2" hasCustomPrompt="1"/>
          </p:nvPr>
        </p:nvSpPr>
        <p:spPr>
          <a:xfrm>
            <a:off x="839788" y="1785939"/>
            <a:ext cx="4900612" cy="4083050"/>
          </a:xfrm>
        </p:spPr>
        <p:txBody>
          <a:bodyPr/>
          <a:lstStyle>
            <a:lvl1pPr marL="0" indent="0">
              <a:buNone/>
              <a:defRPr sz="1700">
                <a:solidFill>
                  <a:schemeClr val="tx1">
                    <a:alpha val="7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Klicka</a:t>
            </a:r>
            <a:r>
              <a:rPr lang="en-GB" dirty="0"/>
              <a:t> </a:t>
            </a:r>
            <a:r>
              <a:rPr lang="en-GB" dirty="0" err="1"/>
              <a:t>här</a:t>
            </a:r>
            <a:r>
              <a:rPr lang="en-GB" dirty="0"/>
              <a:t> </a:t>
            </a:r>
            <a:r>
              <a:rPr lang="en-GB" dirty="0" err="1"/>
              <a:t>för</a:t>
            </a:r>
            <a:r>
              <a:rPr lang="en-GB" dirty="0"/>
              <a:t> </a:t>
            </a:r>
            <a:r>
              <a:rPr lang="en-GB" dirty="0" err="1"/>
              <a:t>att</a:t>
            </a:r>
            <a:r>
              <a:rPr lang="en-GB" dirty="0"/>
              <a:t> </a:t>
            </a:r>
            <a:r>
              <a:rPr lang="en-GB" dirty="0" err="1"/>
              <a:t>skriva</a:t>
            </a:r>
            <a:r>
              <a:rPr lang="en-GB" dirty="0"/>
              <a:t> in text</a:t>
            </a:r>
          </a:p>
        </p:txBody>
      </p:sp>
    </p:spTree>
    <p:extLst>
      <p:ext uri="{BB962C8B-B14F-4D97-AF65-F5344CB8AC3E}">
        <p14:creationId xmlns:p14="http://schemas.microsoft.com/office/powerpoint/2010/main" val="96275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U_gray_text with placehol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75BED3-7B3D-D64E-90C5-61D846336A21}"/>
              </a:ext>
            </a:extLst>
          </p:cNvPr>
          <p:cNvSpPr>
            <a:spLocks noGrp="1"/>
          </p:cNvSpPr>
          <p:nvPr>
            <p:ph type="title" hasCustomPrompt="1"/>
          </p:nvPr>
        </p:nvSpPr>
        <p:spPr>
          <a:xfrm>
            <a:off x="839788" y="987425"/>
            <a:ext cx="8852852" cy="445136"/>
          </a:xfrm>
        </p:spPr>
        <p:txBody>
          <a:bodyPr anchor="b"/>
          <a:lstStyle>
            <a:lvl1pPr>
              <a:defRPr sz="2400"/>
            </a:lvl1pPr>
          </a:lstStyle>
          <a:p>
            <a:r>
              <a:rPr lang="en-GB" dirty="0"/>
              <a:t>KLICKA HÄR FÖR ATT ÄNDRA RUBRIK</a:t>
            </a:r>
            <a:endParaRPr lang="sv-SE" dirty="0"/>
          </a:p>
        </p:txBody>
      </p:sp>
      <p:sp>
        <p:nvSpPr>
          <p:cNvPr id="6" name="Platshållare för innehåll 5">
            <a:extLst>
              <a:ext uri="{FF2B5EF4-FFF2-40B4-BE49-F238E27FC236}">
                <a16:creationId xmlns:a16="http://schemas.microsoft.com/office/drawing/2014/main" id="{6EDEDBDF-F0F3-474F-A1E5-5F5835B04A78}"/>
              </a:ext>
            </a:extLst>
          </p:cNvPr>
          <p:cNvSpPr>
            <a:spLocks noGrp="1"/>
          </p:cNvSpPr>
          <p:nvPr>
            <p:ph sz="quarter" idx="10" hasCustomPrompt="1"/>
          </p:nvPr>
        </p:nvSpPr>
        <p:spPr>
          <a:xfrm>
            <a:off x="839788" y="1757363"/>
            <a:ext cx="8853487" cy="4113212"/>
          </a:xfrm>
        </p:spPr>
        <p:txBody>
          <a:bodyPr/>
          <a:lstStyle/>
          <a:p>
            <a:pPr lvl="0"/>
            <a:r>
              <a:rPr lang="sv-SE"/>
              <a:t>Klicka här för att skriva in text</a:t>
            </a:r>
          </a:p>
        </p:txBody>
      </p:sp>
    </p:spTree>
    <p:extLst>
      <p:ext uri="{BB962C8B-B14F-4D97-AF65-F5344CB8AC3E}">
        <p14:creationId xmlns:p14="http://schemas.microsoft.com/office/powerpoint/2010/main" val="158661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dobjekt 8">
            <a:extLst>
              <a:ext uri="{FF2B5EF4-FFF2-40B4-BE49-F238E27FC236}">
                <a16:creationId xmlns:a16="http://schemas.microsoft.com/office/drawing/2014/main" id="{FE0BBA05-D59A-5B4F-8075-7C06E6BD2049}"/>
              </a:ext>
            </a:extLst>
          </p:cNvPr>
          <p:cNvPicPr>
            <a:picLocks noChangeAspect="1"/>
          </p:cNvPicPr>
          <p:nvPr userDrawn="1"/>
        </p:nvPicPr>
        <p:blipFill rotWithShape="1">
          <a:blip r:embed="rId7" cstate="screen">
            <a:lum bright="70000" contrast="-70000"/>
            <a:extLst>
              <a:ext uri="{28A0092B-C50C-407E-A947-70E740481C1C}">
                <a14:useLocalDpi xmlns:a14="http://schemas.microsoft.com/office/drawing/2010/main"/>
              </a:ext>
            </a:extLst>
          </a:blip>
          <a:srcRect/>
          <a:stretch/>
        </p:blipFill>
        <p:spPr>
          <a:xfrm>
            <a:off x="9923494" y="0"/>
            <a:ext cx="2268506" cy="2516158"/>
          </a:xfrm>
          <a:prstGeom prst="rect">
            <a:avLst/>
          </a:prstGeom>
        </p:spPr>
      </p:pic>
      <p:sp>
        <p:nvSpPr>
          <p:cNvPr id="2" name="Title Placeholder 1">
            <a:extLst>
              <a:ext uri="{FF2B5EF4-FFF2-40B4-BE49-F238E27FC236}">
                <a16:creationId xmlns:a16="http://schemas.microsoft.com/office/drawing/2014/main" id="{06DCFECD-146F-0548-9477-8E29FF567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KLICKA HÄR FÖR ATT ÄNDRA RUBRIK</a:t>
            </a:r>
            <a:endParaRPr lang="sv-SE" dirty="0"/>
          </a:p>
        </p:txBody>
      </p:sp>
      <p:sp>
        <p:nvSpPr>
          <p:cNvPr id="3" name="Text Placeholder 2">
            <a:extLst>
              <a:ext uri="{FF2B5EF4-FFF2-40B4-BE49-F238E27FC236}">
                <a16:creationId xmlns:a16="http://schemas.microsoft.com/office/drawing/2014/main" id="{2663B5D4-0A8F-2C48-8AF0-A81A2EDA2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sv-SE" dirty="0"/>
          </a:p>
        </p:txBody>
      </p:sp>
      <p:pic>
        <p:nvPicPr>
          <p:cNvPr id="9" name="Bildobjekt 4">
            <a:extLst>
              <a:ext uri="{FF2B5EF4-FFF2-40B4-BE49-F238E27FC236}">
                <a16:creationId xmlns:a16="http://schemas.microsoft.com/office/drawing/2014/main" id="{2FAFB277-4C28-4A4D-B886-3F5861ADE5EE}"/>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1102848" y="5806123"/>
            <a:ext cx="863600" cy="863600"/>
          </a:xfrm>
          <a:prstGeom prst="rect">
            <a:avLst/>
          </a:prstGeom>
        </p:spPr>
      </p:pic>
    </p:spTree>
    <p:extLst>
      <p:ext uri="{BB962C8B-B14F-4D97-AF65-F5344CB8AC3E}">
        <p14:creationId xmlns:p14="http://schemas.microsoft.com/office/powerpoint/2010/main" val="345164569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65" r:id="rId4"/>
    <p:sldLayoutId id="2147483663" r:id="rId5"/>
  </p:sldLayoutIdLst>
  <p:txStyles>
    <p:titleStyle>
      <a:lvl1pPr algn="l" defTabSz="914400" rtl="0" eaLnBrk="1" latinLnBrk="0" hangingPunct="1">
        <a:lnSpc>
          <a:spcPct val="90000"/>
        </a:lnSpc>
        <a:spcBef>
          <a:spcPct val="0"/>
        </a:spcBef>
        <a:buNone/>
        <a:defRPr sz="3900" kern="1200" spc="300">
          <a:solidFill>
            <a:schemeClr val="tx2">
              <a:alpha val="7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alpha val="7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8181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8181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2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CFECD-146F-0548-9477-8E29FF567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KLICKA HÄR FÖR ATT ÄNDRA RUBRIK</a:t>
            </a:r>
            <a:endParaRPr lang="sv-SE" dirty="0"/>
          </a:p>
        </p:txBody>
      </p:sp>
      <p:pic>
        <p:nvPicPr>
          <p:cNvPr id="9" name="Bildobjekt 4">
            <a:extLst>
              <a:ext uri="{FF2B5EF4-FFF2-40B4-BE49-F238E27FC236}">
                <a16:creationId xmlns:a16="http://schemas.microsoft.com/office/drawing/2014/main" id="{2FAFB277-4C28-4A4D-B886-3F5861ADE5EE}"/>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1102848" y="5806123"/>
            <a:ext cx="863600" cy="863600"/>
          </a:xfrm>
          <a:prstGeom prst="rect">
            <a:avLst/>
          </a:prstGeom>
        </p:spPr>
      </p:pic>
      <p:pic>
        <p:nvPicPr>
          <p:cNvPr id="14" name="Picture 13">
            <a:extLst>
              <a:ext uri="{FF2B5EF4-FFF2-40B4-BE49-F238E27FC236}">
                <a16:creationId xmlns:a16="http://schemas.microsoft.com/office/drawing/2014/main" id="{718D7511-9A7A-5B44-A9CA-84BE8907EE99}"/>
              </a:ext>
            </a:extLst>
          </p:cNvPr>
          <p:cNvPicPr>
            <a:picLocks noChangeAspect="1"/>
          </p:cNvPicPr>
          <p:nvPr userDrawn="1"/>
        </p:nvPicPr>
        <p:blipFill rotWithShape="1">
          <a:blip r:embed="rId8" cstate="screen">
            <a:alphaModFix amt="10000"/>
            <a:extLst>
              <a:ext uri="{28A0092B-C50C-407E-A947-70E740481C1C}">
                <a14:useLocalDpi xmlns:a14="http://schemas.microsoft.com/office/drawing/2010/main"/>
              </a:ext>
            </a:extLst>
          </a:blip>
          <a:srcRect t="24378" r="33466"/>
          <a:stretch/>
        </p:blipFill>
        <p:spPr>
          <a:xfrm>
            <a:off x="10014332" y="0"/>
            <a:ext cx="2177668" cy="2446318"/>
          </a:xfrm>
          <a:prstGeom prst="rect">
            <a:avLst/>
          </a:prstGeom>
        </p:spPr>
      </p:pic>
      <p:sp>
        <p:nvSpPr>
          <p:cNvPr id="3" name="Text Placeholder 2">
            <a:extLst>
              <a:ext uri="{FF2B5EF4-FFF2-40B4-BE49-F238E27FC236}">
                <a16:creationId xmlns:a16="http://schemas.microsoft.com/office/drawing/2014/main" id="{2663B5D4-0A8F-2C48-8AF0-A81A2EDA2F15}"/>
              </a:ext>
            </a:extLst>
          </p:cNvPr>
          <p:cNvSpPr>
            <a:spLocks noGrp="1"/>
          </p:cNvSpPr>
          <p:nvPr>
            <p:ph type="body" idx="1"/>
          </p:nvPr>
        </p:nvSpPr>
        <p:spPr>
          <a:xfrm>
            <a:off x="838200" y="1836511"/>
            <a:ext cx="10515600" cy="4351338"/>
          </a:xfrm>
          <a:prstGeom prst="rect">
            <a:avLst/>
          </a:prstGeom>
        </p:spPr>
        <p:txBody>
          <a:bodyPr vert="horz" lIns="91440" tIns="45720" rIns="91440" bIns="45720" rtlCol="0">
            <a:normAutofit/>
          </a:bodyPr>
          <a:lstStyle/>
          <a:p>
            <a:pPr lvl="0"/>
            <a:endParaRPr lang="sv-SE" dirty="0"/>
          </a:p>
        </p:txBody>
      </p:sp>
    </p:spTree>
    <p:extLst>
      <p:ext uri="{BB962C8B-B14F-4D97-AF65-F5344CB8AC3E}">
        <p14:creationId xmlns:p14="http://schemas.microsoft.com/office/powerpoint/2010/main" val="275413011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6" r:id="rId4"/>
    <p:sldLayoutId id="2147483664" r:id="rId5"/>
  </p:sldLayoutIdLst>
  <p:txStyles>
    <p:titleStyle>
      <a:lvl1pPr algn="l" defTabSz="914400" rtl="0" eaLnBrk="1" latinLnBrk="0" hangingPunct="1">
        <a:lnSpc>
          <a:spcPct val="90000"/>
        </a:lnSpc>
        <a:spcBef>
          <a:spcPct val="0"/>
        </a:spcBef>
        <a:buNone/>
        <a:defRPr sz="3900" kern="1200" spc="300">
          <a:solidFill>
            <a:schemeClr val="tx1">
              <a:alpha val="7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alpha val="7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8181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8181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181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1335AC1-480C-FF48-9F33-8244987F0F3B}"/>
              </a:ext>
            </a:extLst>
          </p:cNvPr>
          <p:cNvSpPr>
            <a:spLocks noGrp="1"/>
          </p:cNvSpPr>
          <p:nvPr>
            <p:ph type="ctrTitle"/>
          </p:nvPr>
        </p:nvSpPr>
        <p:spPr>
          <a:xfrm>
            <a:off x="5921828" y="1816045"/>
            <a:ext cx="4746171" cy="2840037"/>
          </a:xfrm>
        </p:spPr>
        <p:txBody>
          <a:bodyPr>
            <a:normAutofit/>
          </a:bodyPr>
          <a:lstStyle/>
          <a:p>
            <a:r>
              <a:rPr lang="sv-SE" sz="4000" dirty="0"/>
              <a:t>Medarbetarpolicy vid </a:t>
            </a:r>
            <a:br>
              <a:rPr lang="sv-SE" sz="4000" dirty="0"/>
            </a:br>
            <a:r>
              <a:rPr lang="sv-SE" sz="4000" dirty="0"/>
              <a:t>Uppsala universitet </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13" y="764948"/>
            <a:ext cx="4264100" cy="5490029"/>
          </a:xfrm>
          <a:prstGeom prst="rect">
            <a:avLst/>
          </a:prstGeom>
        </p:spPr>
      </p:pic>
    </p:spTree>
    <p:extLst>
      <p:ext uri="{BB962C8B-B14F-4D97-AF65-F5344CB8AC3E}">
        <p14:creationId xmlns:p14="http://schemas.microsoft.com/office/powerpoint/2010/main" val="213764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200" dirty="0"/>
              <a:t>Kort om projektet att ta fram medarbetarpolicy för UU</a:t>
            </a:r>
          </a:p>
        </p:txBody>
      </p:sp>
      <p:sp>
        <p:nvSpPr>
          <p:cNvPr id="4" name="Platshållare för text 3"/>
          <p:cNvSpPr>
            <a:spLocks noGrp="1"/>
          </p:cNvSpPr>
          <p:nvPr>
            <p:ph type="body" sz="half" idx="2"/>
          </p:nvPr>
        </p:nvSpPr>
        <p:spPr>
          <a:xfrm>
            <a:off x="839788" y="1785939"/>
            <a:ext cx="5256212" cy="4083050"/>
          </a:xfrm>
        </p:spPr>
        <p:txBody>
          <a:bodyPr>
            <a:normAutofit/>
          </a:bodyPr>
          <a:lstStyle/>
          <a:p>
            <a:pPr marL="285750" indent="-285750">
              <a:buFont typeface="Arial" panose="020B0604020202020204" pitchFamily="34" charset="0"/>
              <a:buChar char="•"/>
            </a:pPr>
            <a:r>
              <a:rPr lang="sv-SE" dirty="0"/>
              <a:t>Rektor beslutade om projekt 2021-2022, med  styrgrupp och stor referensgrupp</a:t>
            </a:r>
          </a:p>
          <a:p>
            <a:pPr marL="285750" indent="-285750">
              <a:buFont typeface="Arial" panose="020B0604020202020204" pitchFamily="34" charset="0"/>
              <a:buChar char="•"/>
            </a:pPr>
            <a:r>
              <a:rPr lang="sv-SE" dirty="0"/>
              <a:t>Omvärldsbevakning, forskningsgenomgång, möten med experter</a:t>
            </a:r>
          </a:p>
          <a:p>
            <a:pPr marL="285750" indent="-285750">
              <a:buFont typeface="Arial" panose="020B0604020202020204" pitchFamily="34" charset="0"/>
              <a:buChar char="•"/>
            </a:pPr>
            <a:r>
              <a:rPr lang="sv-SE" dirty="0"/>
              <a:t>Möten och </a:t>
            </a:r>
            <a:r>
              <a:rPr lang="sv-SE" dirty="0" err="1"/>
              <a:t>webbinarier</a:t>
            </a:r>
            <a:r>
              <a:rPr lang="sv-SE" dirty="0"/>
              <a:t> våren 2022</a:t>
            </a:r>
          </a:p>
          <a:p>
            <a:pPr marL="285750" indent="-285750">
              <a:buFont typeface="Arial" panose="020B0604020202020204" pitchFamily="34" charset="0"/>
              <a:buChar char="•"/>
            </a:pPr>
            <a:r>
              <a:rPr lang="sv-SE" dirty="0"/>
              <a:t>Remissrunda hösten 2022</a:t>
            </a:r>
          </a:p>
          <a:p>
            <a:pPr marL="285750" indent="-285750">
              <a:buFont typeface="Arial" panose="020B0604020202020204" pitchFamily="34" charset="0"/>
              <a:buChar char="•"/>
            </a:pPr>
            <a:r>
              <a:rPr lang="sv-SE" dirty="0"/>
              <a:t>Information och förhandling med facken</a:t>
            </a:r>
          </a:p>
          <a:p>
            <a:pPr fontAlgn="ctr"/>
            <a:endParaRPr lang="sv-SE" dirty="0"/>
          </a:p>
          <a:p>
            <a:pPr fontAlgn="ctr"/>
            <a:r>
              <a:rPr lang="sv-SE" dirty="0"/>
              <a:t>Medarbetarpolicyn beslutades av rektor den 7/2 2023</a:t>
            </a:r>
          </a:p>
          <a:p>
            <a:pPr fontAlgn="ctr"/>
            <a:endParaRPr lang="sv-SE" dirty="0"/>
          </a:p>
          <a:p>
            <a:pPr marL="285750" lvl="0" indent="-285750" fontAlgn="ctr">
              <a:buFont typeface="Arial" panose="020B0604020202020204" pitchFamily="34" charset="0"/>
              <a:buChar char="•"/>
            </a:pPr>
            <a:endParaRPr lang="sv-SE" dirty="0"/>
          </a:p>
          <a:p>
            <a:pPr marL="285750" lvl="0" indent="-285750" fontAlgn="ctr">
              <a:buFont typeface="Arial" panose="020B0604020202020204" pitchFamily="34" charset="0"/>
              <a:buChar char="•"/>
            </a:pPr>
            <a:endParaRPr lang="sv-SE" dirty="0"/>
          </a:p>
        </p:txBody>
      </p:sp>
      <p:pic>
        <p:nvPicPr>
          <p:cNvPr id="7" name="Bildobjekt 6">
            <a:extLst>
              <a:ext uri="{FF2B5EF4-FFF2-40B4-BE49-F238E27FC236}">
                <a16:creationId xmlns:a16="http://schemas.microsoft.com/office/drawing/2014/main" id="{26E05A1C-6179-4E6E-A595-1BE6C0503C4B}"/>
              </a:ext>
            </a:extLst>
          </p:cNvPr>
          <p:cNvPicPr>
            <a:picLocks noChangeAspect="1"/>
          </p:cNvPicPr>
          <p:nvPr/>
        </p:nvPicPr>
        <p:blipFill>
          <a:blip r:embed="rId3"/>
          <a:stretch>
            <a:fillRect/>
          </a:stretch>
        </p:blipFill>
        <p:spPr>
          <a:xfrm>
            <a:off x="7729089" y="1785939"/>
            <a:ext cx="1646063" cy="2786113"/>
          </a:xfrm>
          <a:prstGeom prst="rect">
            <a:avLst/>
          </a:prstGeom>
        </p:spPr>
      </p:pic>
    </p:spTree>
    <p:extLst>
      <p:ext uri="{BB962C8B-B14F-4D97-AF65-F5344CB8AC3E}">
        <p14:creationId xmlns:p14="http://schemas.microsoft.com/office/powerpoint/2010/main" val="180287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Varför en medarbetarpolicy?</a:t>
            </a:r>
          </a:p>
        </p:txBody>
      </p:sp>
      <p:sp>
        <p:nvSpPr>
          <p:cNvPr id="4" name="Platshållare för text 3"/>
          <p:cNvSpPr>
            <a:spLocks noGrp="1"/>
          </p:cNvSpPr>
          <p:nvPr>
            <p:ph type="body" sz="half" idx="2"/>
          </p:nvPr>
        </p:nvSpPr>
        <p:spPr>
          <a:xfrm>
            <a:off x="839788" y="1785939"/>
            <a:ext cx="4900612" cy="3509961"/>
          </a:xfrm>
        </p:spPr>
        <p:txBody>
          <a:bodyPr>
            <a:normAutofit lnSpcReduction="10000"/>
          </a:bodyPr>
          <a:lstStyle/>
          <a:p>
            <a:pPr marL="285750" indent="-285750">
              <a:buFont typeface="Arial" panose="020B0604020202020204" pitchFamily="34" charset="0"/>
              <a:buChar char="•"/>
            </a:pPr>
            <a:r>
              <a:rPr lang="sv-SE" dirty="0"/>
              <a:t>Ett av flera förslag på åtgärder från prefektrollsprojektet</a:t>
            </a:r>
          </a:p>
          <a:p>
            <a:endParaRPr lang="sv-SE" dirty="0"/>
          </a:p>
          <a:p>
            <a:pPr marL="285750" indent="-285750">
              <a:buFont typeface="Arial" panose="020B0604020202020204" pitchFamily="34" charset="0"/>
              <a:buChar char="•"/>
            </a:pPr>
            <a:r>
              <a:rPr lang="sv-SE" dirty="0"/>
              <a:t>Syfte: att tydliggöra universitetets gemensamma värderingar, men också att konkretisera och tydliggöra medarbetares och chefers ansvar vid Uppsala universitet</a:t>
            </a:r>
          </a:p>
          <a:p>
            <a:endParaRPr lang="sv-SE" dirty="0"/>
          </a:p>
          <a:p>
            <a:pPr marL="285750" indent="-285750">
              <a:buFont typeface="Arial" panose="020B0604020202020204" pitchFamily="34" charset="0"/>
              <a:buChar char="•"/>
            </a:pPr>
            <a:r>
              <a:rPr lang="sv-SE" dirty="0"/>
              <a:t>Utgångspunkt i: </a:t>
            </a:r>
          </a:p>
          <a:p>
            <a:pPr marL="285750" indent="-285750">
              <a:spcBef>
                <a:spcPts val="0"/>
              </a:spcBef>
              <a:buFontTx/>
              <a:buChar char="-"/>
            </a:pPr>
            <a:r>
              <a:rPr lang="sv-SE" dirty="0"/>
              <a:t>Mål och strategier</a:t>
            </a:r>
          </a:p>
          <a:p>
            <a:pPr marL="285750" indent="-285750">
              <a:spcBef>
                <a:spcPts val="0"/>
              </a:spcBef>
              <a:buFontTx/>
              <a:buChar char="-"/>
            </a:pPr>
            <a:r>
              <a:rPr lang="sv-SE" dirty="0"/>
              <a:t>policy för arbetsmiljö och lika villkor</a:t>
            </a:r>
          </a:p>
          <a:p>
            <a:pPr marL="285750" indent="-285750">
              <a:spcBef>
                <a:spcPts val="0"/>
              </a:spcBef>
              <a:buFontTx/>
              <a:buChar char="-"/>
            </a:pPr>
            <a:r>
              <a:rPr lang="sv-SE" dirty="0"/>
              <a:t>statlig värdegrund</a:t>
            </a:r>
          </a:p>
          <a:p>
            <a:pPr marL="285750" indent="-285750">
              <a:spcBef>
                <a:spcPts val="0"/>
              </a:spcBef>
              <a:buFontTx/>
              <a:buChar char="-"/>
            </a:pPr>
            <a:r>
              <a:rPr lang="sv-SE" dirty="0"/>
              <a:t>universitetet som attraktiv arbetsgivare</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endParaRPr lang="sv-SE" dirty="0"/>
          </a:p>
          <a:p>
            <a:pPr marL="285750" lvl="0" indent="-285750" fontAlgn="ctr">
              <a:buFont typeface="Arial" panose="020B0604020202020204" pitchFamily="34" charset="0"/>
              <a:buChar char="•"/>
            </a:pPr>
            <a:endParaRPr lang="sv-SE" dirty="0"/>
          </a:p>
        </p:txBody>
      </p:sp>
      <p:pic>
        <p:nvPicPr>
          <p:cNvPr id="11" name="Bildobjekt 10">
            <a:extLst>
              <a:ext uri="{FF2B5EF4-FFF2-40B4-BE49-F238E27FC236}">
                <a16:creationId xmlns:a16="http://schemas.microsoft.com/office/drawing/2014/main" id="{3A469141-16DA-4490-8967-0A8B3EA5C726}"/>
              </a:ext>
            </a:extLst>
          </p:cNvPr>
          <p:cNvPicPr>
            <a:picLocks noChangeAspect="1"/>
          </p:cNvPicPr>
          <p:nvPr/>
        </p:nvPicPr>
        <p:blipFill>
          <a:blip r:embed="rId3"/>
          <a:stretch>
            <a:fillRect/>
          </a:stretch>
        </p:blipFill>
        <p:spPr>
          <a:xfrm>
            <a:off x="6626085" y="1900570"/>
            <a:ext cx="3694197" cy="3056860"/>
          </a:xfrm>
          <a:prstGeom prst="rect">
            <a:avLst/>
          </a:prstGeom>
        </p:spPr>
      </p:pic>
    </p:spTree>
    <p:extLst>
      <p:ext uri="{BB962C8B-B14F-4D97-AF65-F5344CB8AC3E}">
        <p14:creationId xmlns:p14="http://schemas.microsoft.com/office/powerpoint/2010/main" val="396602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27EE5B-0B08-43D3-9AE0-C2A96173EC45}"/>
              </a:ext>
            </a:extLst>
          </p:cNvPr>
          <p:cNvSpPr>
            <a:spLocks noGrp="1"/>
          </p:cNvSpPr>
          <p:nvPr>
            <p:ph type="title"/>
          </p:nvPr>
        </p:nvSpPr>
        <p:spPr/>
        <p:txBody>
          <a:bodyPr/>
          <a:lstStyle/>
          <a:p>
            <a:r>
              <a:rPr lang="sv-SE" dirty="0"/>
              <a:t>Bikupa</a:t>
            </a:r>
          </a:p>
        </p:txBody>
      </p:sp>
      <p:sp>
        <p:nvSpPr>
          <p:cNvPr id="4" name="Platshållare för text 3">
            <a:extLst>
              <a:ext uri="{FF2B5EF4-FFF2-40B4-BE49-F238E27FC236}">
                <a16:creationId xmlns:a16="http://schemas.microsoft.com/office/drawing/2014/main" id="{3673345E-F554-48BF-959C-0D66A2C4776B}"/>
              </a:ext>
            </a:extLst>
          </p:cNvPr>
          <p:cNvSpPr>
            <a:spLocks noGrp="1"/>
          </p:cNvSpPr>
          <p:nvPr>
            <p:ph type="body" sz="half" idx="2"/>
          </p:nvPr>
        </p:nvSpPr>
        <p:spPr>
          <a:xfrm>
            <a:off x="839788" y="2604977"/>
            <a:ext cx="4900612" cy="3264012"/>
          </a:xfrm>
        </p:spPr>
        <p:txBody>
          <a:bodyPr/>
          <a:lstStyle/>
          <a:p>
            <a:r>
              <a:rPr lang="sv-SE" dirty="0"/>
              <a:t>Vad innebär ett medarbetarskap?</a:t>
            </a:r>
          </a:p>
        </p:txBody>
      </p:sp>
      <p:pic>
        <p:nvPicPr>
          <p:cNvPr id="12" name="Bildobjekt 11">
            <a:extLst>
              <a:ext uri="{FF2B5EF4-FFF2-40B4-BE49-F238E27FC236}">
                <a16:creationId xmlns:a16="http://schemas.microsoft.com/office/drawing/2014/main" id="{7CF5049E-9386-495A-9CB2-1198E87C2B6A}"/>
              </a:ext>
            </a:extLst>
          </p:cNvPr>
          <p:cNvPicPr>
            <a:picLocks noChangeAspect="1"/>
          </p:cNvPicPr>
          <p:nvPr/>
        </p:nvPicPr>
        <p:blipFill>
          <a:blip r:embed="rId3"/>
          <a:stretch>
            <a:fillRect/>
          </a:stretch>
        </p:blipFill>
        <p:spPr>
          <a:xfrm>
            <a:off x="6858001" y="1891709"/>
            <a:ext cx="2822166" cy="2113900"/>
          </a:xfrm>
          <a:prstGeom prst="rect">
            <a:avLst/>
          </a:prstGeom>
        </p:spPr>
      </p:pic>
    </p:spTree>
    <p:extLst>
      <p:ext uri="{BB962C8B-B14F-4D97-AF65-F5344CB8AC3E}">
        <p14:creationId xmlns:p14="http://schemas.microsoft.com/office/powerpoint/2010/main" val="369902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640081"/>
            <a:ext cx="8852852" cy="792480"/>
          </a:xfrm>
        </p:spPr>
        <p:txBody>
          <a:bodyPr>
            <a:normAutofit/>
          </a:bodyPr>
          <a:lstStyle/>
          <a:p>
            <a:r>
              <a:rPr lang="sv-SE" dirty="0"/>
              <a:t>Vad innebär vår medarbetarpolicy - förutsättningar och ramar</a:t>
            </a:r>
          </a:p>
        </p:txBody>
      </p:sp>
      <p:sp>
        <p:nvSpPr>
          <p:cNvPr id="4" name="Platshållare för text 3"/>
          <p:cNvSpPr>
            <a:spLocks noGrp="1"/>
          </p:cNvSpPr>
          <p:nvPr>
            <p:ph type="body" sz="half" idx="2"/>
          </p:nvPr>
        </p:nvSpPr>
        <p:spPr>
          <a:xfrm>
            <a:off x="839788" y="1785938"/>
            <a:ext cx="5048948" cy="4431981"/>
          </a:xfrm>
        </p:spPr>
        <p:txBody>
          <a:bodyPr>
            <a:normAutofit/>
          </a:bodyPr>
          <a:lstStyle/>
          <a:p>
            <a:pPr marL="285750" indent="-285750">
              <a:buFont typeface="Arial" panose="020B0604020202020204" pitchFamily="34" charset="0"/>
              <a:buChar char="•"/>
            </a:pPr>
            <a:r>
              <a:rPr lang="sv-SE" dirty="0"/>
              <a:t>Kompletterar och förtydligar snarare än ersätter</a:t>
            </a:r>
          </a:p>
          <a:p>
            <a:pPr marL="285750" indent="-285750">
              <a:buFont typeface="Arial" panose="020B0604020202020204" pitchFamily="34" charset="0"/>
              <a:buChar char="•"/>
            </a:pPr>
            <a:r>
              <a:rPr lang="sv-SE" dirty="0"/>
              <a:t>Del av långsiktigt arbete</a:t>
            </a:r>
          </a:p>
          <a:p>
            <a:pPr marL="285750" indent="-285750">
              <a:buFont typeface="Arial" panose="020B0604020202020204" pitchFamily="34" charset="0"/>
              <a:buChar char="•"/>
            </a:pPr>
            <a:r>
              <a:rPr lang="sv-SE" dirty="0"/>
              <a:t>Förebyggande syfte – proaktivt före reaktivt</a:t>
            </a:r>
          </a:p>
          <a:p>
            <a:pPr marL="285750" indent="-285750">
              <a:buFont typeface="Arial" panose="020B0604020202020204" pitchFamily="34" charset="0"/>
              <a:buChar char="•"/>
            </a:pPr>
            <a:r>
              <a:rPr lang="sv-SE" dirty="0"/>
              <a:t>Fokus på beteende och bemötande</a:t>
            </a:r>
          </a:p>
          <a:p>
            <a:pPr marL="285750" indent="-285750">
              <a:buFont typeface="Arial" panose="020B0604020202020204" pitchFamily="34" charset="0"/>
              <a:buChar char="•"/>
            </a:pPr>
            <a:r>
              <a:rPr lang="sv-SE" dirty="0"/>
              <a:t>Förväntningar och ansvar alla medarbetare</a:t>
            </a:r>
          </a:p>
          <a:p>
            <a:pPr marL="285750" indent="-285750">
              <a:buFont typeface="Arial" panose="020B0604020202020204" pitchFamily="34" charset="0"/>
              <a:buChar char="•"/>
            </a:pPr>
            <a:r>
              <a:rPr lang="sv-SE" dirty="0"/>
              <a:t>Ledarskap på alla nivåer är viktigt</a:t>
            </a:r>
          </a:p>
          <a:p>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endParaRPr lang="sv-SE" dirty="0"/>
          </a:p>
          <a:p>
            <a:pPr marL="285750" indent="-285750">
              <a:buFont typeface="Arial" panose="020B0604020202020204" pitchFamily="34" charset="0"/>
              <a:buChar char="•"/>
            </a:pPr>
            <a:endParaRPr lang="sv-SE" dirty="0"/>
          </a:p>
        </p:txBody>
      </p:sp>
      <p:pic>
        <p:nvPicPr>
          <p:cNvPr id="6" name="Bildobjekt 5">
            <a:extLst>
              <a:ext uri="{FF2B5EF4-FFF2-40B4-BE49-F238E27FC236}">
                <a16:creationId xmlns:a16="http://schemas.microsoft.com/office/drawing/2014/main" id="{97051B89-9189-4AE5-A712-65A38C5FFAC6}"/>
              </a:ext>
            </a:extLst>
          </p:cNvPr>
          <p:cNvPicPr>
            <a:picLocks noChangeAspect="1"/>
          </p:cNvPicPr>
          <p:nvPr/>
        </p:nvPicPr>
        <p:blipFill>
          <a:blip r:embed="rId3"/>
          <a:stretch>
            <a:fillRect/>
          </a:stretch>
        </p:blipFill>
        <p:spPr>
          <a:xfrm>
            <a:off x="7123814" y="1636621"/>
            <a:ext cx="2964778" cy="3365424"/>
          </a:xfrm>
          <a:prstGeom prst="rect">
            <a:avLst/>
          </a:prstGeom>
        </p:spPr>
      </p:pic>
    </p:spTree>
    <p:extLst>
      <p:ext uri="{BB962C8B-B14F-4D97-AF65-F5344CB8AC3E}">
        <p14:creationId xmlns:p14="http://schemas.microsoft.com/office/powerpoint/2010/main" val="291910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ABAC99-D910-43AE-86C6-EAE0BE6243F1}"/>
              </a:ext>
            </a:extLst>
          </p:cNvPr>
          <p:cNvSpPr>
            <a:spLocks noGrp="1"/>
          </p:cNvSpPr>
          <p:nvPr>
            <p:ph type="title"/>
          </p:nvPr>
        </p:nvSpPr>
        <p:spPr/>
        <p:txBody>
          <a:bodyPr>
            <a:normAutofit fontScale="90000"/>
          </a:bodyPr>
          <a:lstStyle/>
          <a:p>
            <a:r>
              <a:rPr lang="sv-SE" dirty="0"/>
              <a:t>Gruppdiskussion - vad innebär medarbetarpolicyn för oss?</a:t>
            </a:r>
          </a:p>
        </p:txBody>
      </p:sp>
      <p:sp>
        <p:nvSpPr>
          <p:cNvPr id="4" name="Platshållare för text 3">
            <a:extLst>
              <a:ext uri="{FF2B5EF4-FFF2-40B4-BE49-F238E27FC236}">
                <a16:creationId xmlns:a16="http://schemas.microsoft.com/office/drawing/2014/main" id="{8B75E354-6CB5-48B3-90B1-02EBCEFD573E}"/>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sv-SE" dirty="0"/>
              <a:t>Vad är särskilt viktigt för vår grupp/institution att arbeta med?</a:t>
            </a:r>
          </a:p>
          <a:p>
            <a:pPr marL="285750" indent="-285750">
              <a:buFont typeface="Arial" panose="020B0604020202020204" pitchFamily="34" charset="0"/>
              <a:buChar char="•"/>
            </a:pPr>
            <a:r>
              <a:rPr lang="sv-SE" dirty="0"/>
              <a:t>Hur skapar vi rutiner och aktiviteter för att hålla liv i arbetet med medarbetarpolicyn över tid? Ska det t. ex. vara en stående punkt vid våra möten? </a:t>
            </a:r>
          </a:p>
          <a:p>
            <a:pPr marL="285750" indent="-285750">
              <a:buFont typeface="Arial" panose="020B0604020202020204" pitchFamily="34" charset="0"/>
              <a:buChar char="•"/>
            </a:pPr>
            <a:r>
              <a:rPr lang="sv-SE" dirty="0"/>
              <a:t>Hur skapar vi en hållbar rutin för att agera då någon anser att medarbetarpolicyn inte följs eller fungerar?</a:t>
            </a:r>
          </a:p>
          <a:p>
            <a:pPr marL="285750" indent="-285750">
              <a:buFont typeface="Arial" panose="020B0604020202020204" pitchFamily="34" charset="0"/>
              <a:buChar char="•"/>
            </a:pPr>
            <a:r>
              <a:rPr lang="sv-SE" dirty="0"/>
              <a:t>Hur ser vi till att medarbetarpolicyn har en positiv påverkan på vår verksamhet, våra möten och samarbeten? </a:t>
            </a:r>
          </a:p>
          <a:p>
            <a:pPr marL="285750" indent="-285750">
              <a:buFont typeface="Arial" panose="020B0604020202020204" pitchFamily="34" charset="0"/>
              <a:buChar char="•"/>
            </a:pPr>
            <a:r>
              <a:rPr lang="sv-SE" dirty="0"/>
              <a:t>Hur introducerar vi nya medarbetare till medarbetarpolicyn? </a:t>
            </a:r>
          </a:p>
          <a:p>
            <a:pPr marL="285750" indent="-285750">
              <a:buFont typeface="Arial" panose="020B0604020202020204" pitchFamily="34" charset="0"/>
              <a:buChar char="•"/>
            </a:pPr>
            <a:endParaRPr lang="sv-SE" dirty="0"/>
          </a:p>
        </p:txBody>
      </p:sp>
      <p:pic>
        <p:nvPicPr>
          <p:cNvPr id="5" name="Bildobjekt 4">
            <a:extLst>
              <a:ext uri="{FF2B5EF4-FFF2-40B4-BE49-F238E27FC236}">
                <a16:creationId xmlns:a16="http://schemas.microsoft.com/office/drawing/2014/main" id="{8A7CA29E-6C5D-44F4-8997-256CD54D5DEE}"/>
              </a:ext>
            </a:extLst>
          </p:cNvPr>
          <p:cNvPicPr>
            <a:picLocks noChangeAspect="1"/>
          </p:cNvPicPr>
          <p:nvPr/>
        </p:nvPicPr>
        <p:blipFill>
          <a:blip r:embed="rId3"/>
          <a:stretch>
            <a:fillRect/>
          </a:stretch>
        </p:blipFill>
        <p:spPr>
          <a:xfrm>
            <a:off x="6689503" y="2170067"/>
            <a:ext cx="3779848" cy="2517866"/>
          </a:xfrm>
          <a:prstGeom prst="rect">
            <a:avLst/>
          </a:prstGeom>
        </p:spPr>
      </p:pic>
    </p:spTree>
    <p:extLst>
      <p:ext uri="{BB962C8B-B14F-4D97-AF65-F5344CB8AC3E}">
        <p14:creationId xmlns:p14="http://schemas.microsoft.com/office/powerpoint/2010/main" val="16559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0D94B-EFC7-437E-A48A-7A1BC4579B06}"/>
              </a:ext>
            </a:extLst>
          </p:cNvPr>
          <p:cNvSpPr>
            <a:spLocks noGrp="1"/>
          </p:cNvSpPr>
          <p:nvPr>
            <p:ph type="title"/>
          </p:nvPr>
        </p:nvSpPr>
        <p:spPr/>
        <p:txBody>
          <a:bodyPr/>
          <a:lstStyle/>
          <a:p>
            <a:r>
              <a:rPr lang="sv-SE" dirty="0"/>
              <a:t>Nästa steg - vad händer nu?</a:t>
            </a:r>
          </a:p>
        </p:txBody>
      </p:sp>
      <p:pic>
        <p:nvPicPr>
          <p:cNvPr id="7" name="Bildobjekt 6">
            <a:extLst>
              <a:ext uri="{FF2B5EF4-FFF2-40B4-BE49-F238E27FC236}">
                <a16:creationId xmlns:a16="http://schemas.microsoft.com/office/drawing/2014/main" id="{93417B78-05BA-446A-8540-19478FF6AF47}"/>
              </a:ext>
            </a:extLst>
          </p:cNvPr>
          <p:cNvPicPr>
            <a:picLocks noChangeAspect="1"/>
          </p:cNvPicPr>
          <p:nvPr/>
        </p:nvPicPr>
        <p:blipFill>
          <a:blip r:embed="rId3"/>
          <a:stretch>
            <a:fillRect/>
          </a:stretch>
        </p:blipFill>
        <p:spPr>
          <a:xfrm>
            <a:off x="4478729" y="2432752"/>
            <a:ext cx="3234542" cy="2470160"/>
          </a:xfrm>
          <a:prstGeom prst="rect">
            <a:avLst/>
          </a:prstGeom>
        </p:spPr>
      </p:pic>
    </p:spTree>
    <p:extLst>
      <p:ext uri="{BB962C8B-B14F-4D97-AF65-F5344CB8AC3E}">
        <p14:creationId xmlns:p14="http://schemas.microsoft.com/office/powerpoint/2010/main" val="50284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09F789A-6B3C-4A4C-B511-5D8450A49A05}"/>
              </a:ext>
            </a:extLst>
          </p:cNvPr>
          <p:cNvPicPr>
            <a:picLocks noChangeAspect="1"/>
          </p:cNvPicPr>
          <p:nvPr/>
        </p:nvPicPr>
        <p:blipFill>
          <a:blip r:embed="rId3"/>
          <a:stretch>
            <a:fillRect/>
          </a:stretch>
        </p:blipFill>
        <p:spPr>
          <a:xfrm>
            <a:off x="4693907" y="1874272"/>
            <a:ext cx="3262560" cy="2488178"/>
          </a:xfrm>
          <a:prstGeom prst="rect">
            <a:avLst/>
          </a:prstGeom>
        </p:spPr>
      </p:pic>
      <p:pic>
        <p:nvPicPr>
          <p:cNvPr id="9" name="Bildobjekt 8">
            <a:extLst>
              <a:ext uri="{FF2B5EF4-FFF2-40B4-BE49-F238E27FC236}">
                <a16:creationId xmlns:a16="http://schemas.microsoft.com/office/drawing/2014/main" id="{9A18077B-8814-4DD2-A891-C1F08AD82ADF}"/>
              </a:ext>
            </a:extLst>
          </p:cNvPr>
          <p:cNvPicPr>
            <a:picLocks noChangeAspect="1"/>
          </p:cNvPicPr>
          <p:nvPr/>
        </p:nvPicPr>
        <p:blipFill>
          <a:blip r:embed="rId4"/>
          <a:stretch>
            <a:fillRect/>
          </a:stretch>
        </p:blipFill>
        <p:spPr>
          <a:xfrm>
            <a:off x="3587060" y="1027648"/>
            <a:ext cx="5017880" cy="5017880"/>
          </a:xfrm>
          <a:prstGeom prst="rect">
            <a:avLst/>
          </a:prstGeom>
        </p:spPr>
      </p:pic>
      <p:sp>
        <p:nvSpPr>
          <p:cNvPr id="10" name="Rubrik 1">
            <a:extLst>
              <a:ext uri="{FF2B5EF4-FFF2-40B4-BE49-F238E27FC236}">
                <a16:creationId xmlns:a16="http://schemas.microsoft.com/office/drawing/2014/main" id="{0B779E09-14F6-4963-83B6-E67664D63734}"/>
              </a:ext>
            </a:extLst>
          </p:cNvPr>
          <p:cNvSpPr>
            <a:spLocks noGrp="1"/>
          </p:cNvSpPr>
          <p:nvPr>
            <p:ph type="title"/>
          </p:nvPr>
        </p:nvSpPr>
        <p:spPr>
          <a:xfrm>
            <a:off x="839788" y="987425"/>
            <a:ext cx="10662948" cy="445136"/>
          </a:xfrm>
        </p:spPr>
        <p:txBody>
          <a:bodyPr/>
          <a:lstStyle/>
          <a:p>
            <a:pPr algn="ctr"/>
            <a:r>
              <a:rPr lang="sv-SE" dirty="0"/>
              <a:t>TACK!</a:t>
            </a:r>
          </a:p>
        </p:txBody>
      </p:sp>
    </p:spTree>
    <p:extLst>
      <p:ext uri="{BB962C8B-B14F-4D97-AF65-F5344CB8AC3E}">
        <p14:creationId xmlns:p14="http://schemas.microsoft.com/office/powerpoint/2010/main" val="716057793"/>
      </p:ext>
    </p:extLst>
  </p:cSld>
  <p:clrMapOvr>
    <a:masterClrMapping/>
  </p:clrMapOvr>
</p:sld>
</file>

<file path=ppt/theme/theme1.xml><?xml version="1.0" encoding="utf-8"?>
<a:theme xmlns:a="http://schemas.openxmlformats.org/drawingml/2006/main" name="UU_whit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U_grey">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2080</TotalTime>
  <Words>1933</Words>
  <Application>Microsoft Office PowerPoint</Application>
  <PresentationFormat>Bredbild</PresentationFormat>
  <Paragraphs>189</Paragraphs>
  <Slides>8</Slides>
  <Notes>8</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8</vt:i4>
      </vt:variant>
    </vt:vector>
  </HeadingPairs>
  <TitlesOfParts>
    <vt:vector size="12" baseType="lpstr">
      <vt:lpstr>Arial</vt:lpstr>
      <vt:lpstr>Calibri</vt:lpstr>
      <vt:lpstr>UU_white</vt:lpstr>
      <vt:lpstr>UU_grey</vt:lpstr>
      <vt:lpstr>Medarbetarpolicy vid  Uppsala universitet </vt:lpstr>
      <vt:lpstr>Kort om projektet att ta fram medarbetarpolicy för UU</vt:lpstr>
      <vt:lpstr>Varför en medarbetarpolicy?</vt:lpstr>
      <vt:lpstr>Bikupa</vt:lpstr>
      <vt:lpstr>Vad innebär vår medarbetarpolicy - förutsättningar och ramar</vt:lpstr>
      <vt:lpstr>Gruppdiskussion - vad innebär medarbetarpolicyn för oss?</vt:lpstr>
      <vt:lpstr>Nästa steg - vad händer nu?</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Svensson</dc:creator>
  <cp:lastModifiedBy>Anna Borlund</cp:lastModifiedBy>
  <cp:revision>116</cp:revision>
  <cp:lastPrinted>2022-02-02T08:42:41Z</cp:lastPrinted>
  <dcterms:created xsi:type="dcterms:W3CDTF">2021-02-16T07:20:34Z</dcterms:created>
  <dcterms:modified xsi:type="dcterms:W3CDTF">2023-03-22T14:46:53Z</dcterms:modified>
</cp:coreProperties>
</file>