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65" r:id="rId2"/>
    <p:sldId id="256" r:id="rId3"/>
    <p:sldId id="269" r:id="rId4"/>
    <p:sldId id="282" r:id="rId5"/>
    <p:sldId id="288" r:id="rId6"/>
    <p:sldId id="271" r:id="rId7"/>
    <p:sldId id="391" r:id="rId8"/>
    <p:sldId id="399" r:id="rId9"/>
    <p:sldId id="272" r:id="rId10"/>
    <p:sldId id="393" r:id="rId11"/>
    <p:sldId id="392" r:id="rId12"/>
    <p:sldId id="401" r:id="rId13"/>
    <p:sldId id="280" r:id="rId14"/>
    <p:sldId id="289" r:id="rId15"/>
  </p:sldIdLst>
  <p:sldSz cx="12192000" cy="6858000"/>
  <p:notesSz cx="6794500" cy="9931400"/>
  <p:defaultText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1E1"/>
    <a:srgbClr val="00A84C"/>
    <a:srgbClr val="51A5F1"/>
    <a:srgbClr val="86AEC6"/>
    <a:srgbClr val="82BD6B"/>
    <a:srgbClr val="990100"/>
    <a:srgbClr val="C2C2C2"/>
    <a:srgbClr val="D2D2D2"/>
    <a:srgbClr val="81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40" autoAdjust="0"/>
    <p:restoredTop sz="86433"/>
  </p:normalViewPr>
  <p:slideViewPr>
    <p:cSldViewPr snapToGrid="0" snapToObjects="1" showGuides="1">
      <p:cViewPr varScale="1">
        <p:scale>
          <a:sx n="141" d="100"/>
          <a:sy n="141" d="100"/>
        </p:scale>
        <p:origin x="3270" y="11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65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sv-SE" dirty="0"/>
          </a:p>
        </p:txBody>
      </p:sp>
      <p:sp>
        <p:nvSpPr>
          <p:cNvPr id="3" name="Date Placeholder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38243736-8DD5-3B43-B536-FB33FE5D2FB6}" type="datetimeFigureOut">
              <a:rPr lang="sv-SE" smtClean="0"/>
              <a:t>2023-11-17</a:t>
            </a:fld>
            <a:endParaRPr lang="sv-SE" dirty="0"/>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sv-SE" dirty="0"/>
          </a:p>
        </p:txBody>
      </p:sp>
      <p:sp>
        <p:nvSpPr>
          <p:cNvPr id="5" name="Notes Placehold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6" name="Footer Placeholder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sv-SE" dirty="0"/>
          </a:p>
        </p:txBody>
      </p:sp>
      <p:sp>
        <p:nvSpPr>
          <p:cNvPr id="7" name="Slide Number Placehold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4CDBBF70-B78B-ED49-9D2D-4C39D288CF64}" type="slidenum">
              <a:rPr lang="sv-SE" smtClean="0"/>
              <a:t>‹#›</a:t>
            </a:fld>
            <a:endParaRPr lang="sv-SE" dirty="0"/>
          </a:p>
        </p:txBody>
      </p:sp>
    </p:spTree>
    <p:extLst>
      <p:ext uri="{BB962C8B-B14F-4D97-AF65-F5344CB8AC3E}">
        <p14:creationId xmlns:p14="http://schemas.microsoft.com/office/powerpoint/2010/main" val="605584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CDBBF70-B78B-ED49-9D2D-4C39D288CF64}" type="slidenum">
              <a:rPr lang="sv-SE" smtClean="0"/>
              <a:t>2</a:t>
            </a:fld>
            <a:endParaRPr lang="sv-SE" dirty="0"/>
          </a:p>
        </p:txBody>
      </p:sp>
    </p:spTree>
    <p:extLst>
      <p:ext uri="{BB962C8B-B14F-4D97-AF65-F5344CB8AC3E}">
        <p14:creationId xmlns:p14="http://schemas.microsoft.com/office/powerpoint/2010/main" val="2073555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CDBBF70-B78B-ED49-9D2D-4C39D288CF64}" type="slidenum">
              <a:rPr lang="sv-SE" smtClean="0"/>
              <a:t>4</a:t>
            </a:fld>
            <a:endParaRPr lang="sv-SE" dirty="0"/>
          </a:p>
        </p:txBody>
      </p:sp>
    </p:spTree>
    <p:extLst>
      <p:ext uri="{BB962C8B-B14F-4D97-AF65-F5344CB8AC3E}">
        <p14:creationId xmlns:p14="http://schemas.microsoft.com/office/powerpoint/2010/main" val="1381996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CDBBF70-B78B-ED49-9D2D-4C39D288CF64}" type="slidenum">
              <a:rPr lang="sv-SE" smtClean="0"/>
              <a:t>5</a:t>
            </a:fld>
            <a:endParaRPr lang="sv-SE" dirty="0"/>
          </a:p>
        </p:txBody>
      </p:sp>
    </p:spTree>
    <p:extLst>
      <p:ext uri="{BB962C8B-B14F-4D97-AF65-F5344CB8AC3E}">
        <p14:creationId xmlns:p14="http://schemas.microsoft.com/office/powerpoint/2010/main" val="3020430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CDBBF70-B78B-ED49-9D2D-4C39D288CF64}" type="slidenum">
              <a:rPr lang="sv-SE" smtClean="0"/>
              <a:t>6</a:t>
            </a:fld>
            <a:endParaRPr lang="sv-SE" dirty="0"/>
          </a:p>
        </p:txBody>
      </p:sp>
    </p:spTree>
    <p:extLst>
      <p:ext uri="{BB962C8B-B14F-4D97-AF65-F5344CB8AC3E}">
        <p14:creationId xmlns:p14="http://schemas.microsoft.com/office/powerpoint/2010/main" val="2272866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CDBBF70-B78B-ED49-9D2D-4C39D288CF64}" type="slidenum">
              <a:rPr lang="sv-SE" smtClean="0"/>
              <a:t>7</a:t>
            </a:fld>
            <a:endParaRPr lang="sv-SE" dirty="0"/>
          </a:p>
        </p:txBody>
      </p:sp>
    </p:spTree>
    <p:extLst>
      <p:ext uri="{BB962C8B-B14F-4D97-AF65-F5344CB8AC3E}">
        <p14:creationId xmlns:p14="http://schemas.microsoft.com/office/powerpoint/2010/main" val="2161158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CDBBF70-B78B-ED49-9D2D-4C39D288CF64}" type="slidenum">
              <a:rPr lang="sv-SE" smtClean="0"/>
              <a:t>8</a:t>
            </a:fld>
            <a:endParaRPr lang="sv-SE" dirty="0"/>
          </a:p>
        </p:txBody>
      </p:sp>
    </p:spTree>
    <p:extLst>
      <p:ext uri="{BB962C8B-B14F-4D97-AF65-F5344CB8AC3E}">
        <p14:creationId xmlns:p14="http://schemas.microsoft.com/office/powerpoint/2010/main" val="3264683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CDBBF70-B78B-ED49-9D2D-4C39D288CF64}" type="slidenum">
              <a:rPr lang="sv-SE" smtClean="0"/>
              <a:t>9</a:t>
            </a:fld>
            <a:endParaRPr lang="sv-SE" dirty="0"/>
          </a:p>
        </p:txBody>
      </p:sp>
    </p:spTree>
    <p:extLst>
      <p:ext uri="{BB962C8B-B14F-4D97-AF65-F5344CB8AC3E}">
        <p14:creationId xmlns:p14="http://schemas.microsoft.com/office/powerpoint/2010/main" val="1641225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CDBBF70-B78B-ED49-9D2D-4C39D288CF64}" type="slidenum">
              <a:rPr lang="sv-SE" smtClean="0"/>
              <a:t>11</a:t>
            </a:fld>
            <a:endParaRPr lang="sv-SE" dirty="0"/>
          </a:p>
        </p:txBody>
      </p:sp>
    </p:spTree>
    <p:extLst>
      <p:ext uri="{BB962C8B-B14F-4D97-AF65-F5344CB8AC3E}">
        <p14:creationId xmlns:p14="http://schemas.microsoft.com/office/powerpoint/2010/main" val="2940960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UU_White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B7CC7-C518-2744-AE0D-462C0746192B}"/>
              </a:ext>
            </a:extLst>
          </p:cNvPr>
          <p:cNvSpPr>
            <a:spLocks noGrp="1"/>
          </p:cNvSpPr>
          <p:nvPr>
            <p:ph type="ctrTitle" hasCustomPrompt="1"/>
          </p:nvPr>
        </p:nvSpPr>
        <p:spPr>
          <a:xfrm>
            <a:off x="1524000" y="1122363"/>
            <a:ext cx="9144000" cy="2387600"/>
          </a:xfrm>
        </p:spPr>
        <p:txBody>
          <a:bodyPr anchor="b"/>
          <a:lstStyle>
            <a:lvl1pPr algn="ctr">
              <a:defRPr sz="3800"/>
            </a:lvl1pPr>
          </a:lstStyle>
          <a:p>
            <a:r>
              <a:rPr lang="en-GB" dirty="0"/>
              <a:t>KLICKA HÄR FÖR ATT ÄNDRA RUBRIK</a:t>
            </a:r>
            <a:endParaRPr lang="sv-SE" dirty="0"/>
          </a:p>
        </p:txBody>
      </p:sp>
      <p:sp>
        <p:nvSpPr>
          <p:cNvPr id="3" name="Subtitle 2">
            <a:extLst>
              <a:ext uri="{FF2B5EF4-FFF2-40B4-BE49-F238E27FC236}">
                <a16:creationId xmlns:a16="http://schemas.microsoft.com/office/drawing/2014/main" id="{957693B9-6AA9-3848-98BE-636D0998128C}"/>
              </a:ext>
            </a:extLst>
          </p:cNvPr>
          <p:cNvSpPr>
            <a:spLocks noGrp="1"/>
          </p:cNvSpPr>
          <p:nvPr>
            <p:ph type="subTitle" idx="1" hasCustomPrompt="1"/>
          </p:nvPr>
        </p:nvSpPr>
        <p:spPr>
          <a:xfrm>
            <a:off x="1524000" y="3834267"/>
            <a:ext cx="9144000" cy="1655762"/>
          </a:xfrm>
        </p:spPr>
        <p:txBody>
          <a:bodyPr/>
          <a:lstStyle>
            <a:lvl1pPr marL="0" indent="0" algn="ctr">
              <a:buNone/>
              <a:defRPr sz="1800" spc="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UNDERRUBRIK</a:t>
            </a:r>
          </a:p>
        </p:txBody>
      </p:sp>
    </p:spTree>
    <p:extLst>
      <p:ext uri="{BB962C8B-B14F-4D97-AF65-F5344CB8AC3E}">
        <p14:creationId xmlns:p14="http://schemas.microsoft.com/office/powerpoint/2010/main" val="3861176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U_White_Title with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A2D5DCA-C7EF-D847-BF31-7756142E39C8}"/>
              </a:ext>
            </a:extLst>
          </p:cNvPr>
          <p:cNvSpPr>
            <a:spLocks noGrp="1"/>
          </p:cNvSpPr>
          <p:nvPr>
            <p:ph type="pic" sz="quarter" idx="10" hasCustomPrompt="1"/>
          </p:nvPr>
        </p:nvSpPr>
        <p:spPr>
          <a:xfrm>
            <a:off x="1524000" y="2265681"/>
            <a:ext cx="9144000" cy="3108960"/>
          </a:xfrm>
        </p:spPr>
        <p:txBody>
          <a:bodyPr/>
          <a:lstStyle>
            <a:lvl1pPr>
              <a:buNone/>
              <a:defRPr/>
            </a:lvl1pPr>
          </a:lstStyle>
          <a:p>
            <a:r>
              <a:rPr lang="sv-SE" dirty="0"/>
              <a:t>Klicka på ikonen för att lägga till en bild</a:t>
            </a:r>
          </a:p>
        </p:txBody>
      </p:sp>
      <p:sp>
        <p:nvSpPr>
          <p:cNvPr id="2" name="Title 1">
            <a:extLst>
              <a:ext uri="{FF2B5EF4-FFF2-40B4-BE49-F238E27FC236}">
                <a16:creationId xmlns:a16="http://schemas.microsoft.com/office/drawing/2014/main" id="{3AEB7CC7-C518-2744-AE0D-462C0746192B}"/>
              </a:ext>
            </a:extLst>
          </p:cNvPr>
          <p:cNvSpPr>
            <a:spLocks noGrp="1"/>
          </p:cNvSpPr>
          <p:nvPr>
            <p:ph type="ctrTitle" hasCustomPrompt="1"/>
          </p:nvPr>
        </p:nvSpPr>
        <p:spPr>
          <a:xfrm>
            <a:off x="1524000" y="461963"/>
            <a:ext cx="9144000" cy="1417637"/>
          </a:xfrm>
        </p:spPr>
        <p:txBody>
          <a:bodyPr anchor="b"/>
          <a:lstStyle>
            <a:lvl1pPr algn="ctr">
              <a:defRPr sz="3800"/>
            </a:lvl1pPr>
          </a:lstStyle>
          <a:p>
            <a:r>
              <a:rPr lang="en-GB" dirty="0"/>
              <a:t>KLICKA HÄR FÖR ATT ÄNDRA RUBRIK</a:t>
            </a:r>
            <a:endParaRPr lang="sv-SE" dirty="0"/>
          </a:p>
        </p:txBody>
      </p:sp>
      <p:sp>
        <p:nvSpPr>
          <p:cNvPr id="3" name="Subtitle 2">
            <a:extLst>
              <a:ext uri="{FF2B5EF4-FFF2-40B4-BE49-F238E27FC236}">
                <a16:creationId xmlns:a16="http://schemas.microsoft.com/office/drawing/2014/main" id="{957693B9-6AA9-3848-98BE-636D0998128C}"/>
              </a:ext>
            </a:extLst>
          </p:cNvPr>
          <p:cNvSpPr>
            <a:spLocks noGrp="1"/>
          </p:cNvSpPr>
          <p:nvPr>
            <p:ph type="subTitle" idx="1" hasCustomPrompt="1"/>
          </p:nvPr>
        </p:nvSpPr>
        <p:spPr>
          <a:xfrm>
            <a:off x="1524000" y="5760722"/>
            <a:ext cx="9144000" cy="259080"/>
          </a:xfrm>
        </p:spPr>
        <p:txBody>
          <a:bodyPr>
            <a:noAutofit/>
          </a:bodyPr>
          <a:lstStyle>
            <a:lvl1pPr marL="0" indent="0" algn="ctr">
              <a:buNone/>
              <a:defRPr sz="1500"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dirty="0"/>
              <a:t>KLICKA HÄR FÖR ATT ÄNDRA UNDERRUBRIK</a:t>
            </a:r>
          </a:p>
        </p:txBody>
      </p:sp>
    </p:spTree>
    <p:extLst>
      <p:ext uri="{BB962C8B-B14F-4D97-AF65-F5344CB8AC3E}">
        <p14:creationId xmlns:p14="http://schemas.microsoft.com/office/powerpoint/2010/main" val="521873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reserve="1">
  <p:cSld name="UU_White_Text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03C56-2D27-904E-B863-86215E420177}"/>
              </a:ext>
            </a:extLst>
          </p:cNvPr>
          <p:cNvSpPr>
            <a:spLocks noGrp="1"/>
          </p:cNvSpPr>
          <p:nvPr>
            <p:ph type="title" hasCustomPrompt="1"/>
          </p:nvPr>
        </p:nvSpPr>
        <p:spPr>
          <a:xfrm>
            <a:off x="839788" y="987425"/>
            <a:ext cx="8852852" cy="445136"/>
          </a:xfrm>
        </p:spPr>
        <p:txBody>
          <a:bodyPr anchor="b"/>
          <a:lstStyle>
            <a:lvl1pPr>
              <a:defRPr sz="2400"/>
            </a:lvl1pPr>
          </a:lstStyle>
          <a:p>
            <a:r>
              <a:rPr lang="en-GB" dirty="0"/>
              <a:t>KLICKA HÄR FÖR ATT ÄNDRA RUBRIK</a:t>
            </a:r>
            <a:endParaRPr lang="sv-SE" dirty="0"/>
          </a:p>
        </p:txBody>
      </p:sp>
      <p:sp>
        <p:nvSpPr>
          <p:cNvPr id="3" name="Picture Placeholder 2">
            <a:extLst>
              <a:ext uri="{FF2B5EF4-FFF2-40B4-BE49-F238E27FC236}">
                <a16:creationId xmlns:a16="http://schemas.microsoft.com/office/drawing/2014/main" id="{5C0E3859-1AB0-1842-A6D1-C215EC618BFB}"/>
              </a:ext>
            </a:extLst>
          </p:cNvPr>
          <p:cNvSpPr>
            <a:spLocks noGrp="1"/>
          </p:cNvSpPr>
          <p:nvPr>
            <p:ph type="pic" idx="1" hasCustomPrompt="1"/>
          </p:nvPr>
        </p:nvSpPr>
        <p:spPr>
          <a:xfrm>
            <a:off x="6096000" y="1778001"/>
            <a:ext cx="3596640" cy="408305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a:t>
            </a:r>
          </a:p>
        </p:txBody>
      </p:sp>
      <p:sp>
        <p:nvSpPr>
          <p:cNvPr id="4" name="Text Placeholder 3">
            <a:extLst>
              <a:ext uri="{FF2B5EF4-FFF2-40B4-BE49-F238E27FC236}">
                <a16:creationId xmlns:a16="http://schemas.microsoft.com/office/drawing/2014/main" id="{2C70CE97-22F3-D54E-97F1-698A9CC7BC23}"/>
              </a:ext>
            </a:extLst>
          </p:cNvPr>
          <p:cNvSpPr>
            <a:spLocks noGrp="1"/>
          </p:cNvSpPr>
          <p:nvPr>
            <p:ph type="body" sz="half" idx="2" hasCustomPrompt="1"/>
          </p:nvPr>
        </p:nvSpPr>
        <p:spPr>
          <a:xfrm>
            <a:off x="839788" y="1785939"/>
            <a:ext cx="4900612" cy="4083050"/>
          </a:xfrm>
        </p:spPr>
        <p:txBody>
          <a:bodyPr/>
          <a:lstStyle>
            <a:lvl1pPr marL="0" indent="0">
              <a:buNone/>
              <a:defRPr sz="17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Klicka</a:t>
            </a:r>
            <a:r>
              <a:rPr lang="en-GB" dirty="0"/>
              <a:t> </a:t>
            </a:r>
            <a:r>
              <a:rPr lang="en-GB" dirty="0" err="1"/>
              <a:t>här</a:t>
            </a:r>
            <a:r>
              <a:rPr lang="en-GB" dirty="0"/>
              <a:t> </a:t>
            </a:r>
            <a:r>
              <a:rPr lang="en-GB" dirty="0" err="1"/>
              <a:t>för</a:t>
            </a:r>
            <a:r>
              <a:rPr lang="en-GB" dirty="0"/>
              <a:t> </a:t>
            </a:r>
            <a:r>
              <a:rPr lang="en-GB" dirty="0" err="1"/>
              <a:t>att</a:t>
            </a:r>
            <a:r>
              <a:rPr lang="en-GB" dirty="0"/>
              <a:t> </a:t>
            </a:r>
            <a:r>
              <a:rPr lang="en-GB" dirty="0" err="1"/>
              <a:t>skriva</a:t>
            </a:r>
            <a:r>
              <a:rPr lang="en-GB" dirty="0"/>
              <a:t> in text</a:t>
            </a:r>
          </a:p>
        </p:txBody>
      </p:sp>
    </p:spTree>
    <p:extLst>
      <p:ext uri="{BB962C8B-B14F-4D97-AF65-F5344CB8AC3E}">
        <p14:creationId xmlns:p14="http://schemas.microsoft.com/office/powerpoint/2010/main" val="1906961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UU_white_text with placeholder">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D0E896C-B616-284C-8503-5E9C1C31C63A}"/>
              </a:ext>
            </a:extLst>
          </p:cNvPr>
          <p:cNvSpPr>
            <a:spLocks noGrp="1"/>
          </p:cNvSpPr>
          <p:nvPr>
            <p:ph type="title" hasCustomPrompt="1"/>
          </p:nvPr>
        </p:nvSpPr>
        <p:spPr>
          <a:xfrm>
            <a:off x="839788" y="987425"/>
            <a:ext cx="8852852" cy="445136"/>
          </a:xfrm>
        </p:spPr>
        <p:txBody>
          <a:bodyPr anchor="b"/>
          <a:lstStyle>
            <a:lvl1pPr>
              <a:defRPr sz="2400"/>
            </a:lvl1pPr>
          </a:lstStyle>
          <a:p>
            <a:r>
              <a:rPr lang="en-GB" dirty="0"/>
              <a:t>KLICKA HÄR FÖR ATT ÄNDRA RUBRIK</a:t>
            </a:r>
            <a:endParaRPr lang="sv-SE" dirty="0"/>
          </a:p>
        </p:txBody>
      </p:sp>
      <p:sp>
        <p:nvSpPr>
          <p:cNvPr id="6" name="Platshållare för innehåll 5">
            <a:extLst>
              <a:ext uri="{FF2B5EF4-FFF2-40B4-BE49-F238E27FC236}">
                <a16:creationId xmlns:a16="http://schemas.microsoft.com/office/drawing/2014/main" id="{F0139FF6-A53E-FE44-979A-D0660354337A}"/>
              </a:ext>
            </a:extLst>
          </p:cNvPr>
          <p:cNvSpPr>
            <a:spLocks noGrp="1"/>
          </p:cNvSpPr>
          <p:nvPr>
            <p:ph sz="quarter" idx="10" hasCustomPrompt="1"/>
          </p:nvPr>
        </p:nvSpPr>
        <p:spPr>
          <a:xfrm>
            <a:off x="839788" y="1785938"/>
            <a:ext cx="8853487" cy="4084637"/>
          </a:xfrm>
        </p:spPr>
        <p:txBody>
          <a:bodyPr/>
          <a:lstStyle/>
          <a:p>
            <a:pPr lvl="0"/>
            <a:r>
              <a:rPr lang="sv-SE"/>
              <a:t>Klicka här för att skriva in text</a:t>
            </a:r>
          </a:p>
        </p:txBody>
      </p:sp>
    </p:spTree>
    <p:extLst>
      <p:ext uri="{BB962C8B-B14F-4D97-AF65-F5344CB8AC3E}">
        <p14:creationId xmlns:p14="http://schemas.microsoft.com/office/powerpoint/2010/main" val="2576685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UU_White_Image with tex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C0E3859-1AB0-1842-A6D1-C215EC618BFB}"/>
              </a:ext>
            </a:extLst>
          </p:cNvPr>
          <p:cNvSpPr>
            <a:spLocks noGrp="1"/>
          </p:cNvSpPr>
          <p:nvPr>
            <p:ph type="pic" idx="1" hasCustomPrompt="1"/>
          </p:nvPr>
        </p:nvSpPr>
        <p:spPr>
          <a:xfrm>
            <a:off x="0" y="0"/>
            <a:ext cx="12192000" cy="6858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dirty="0"/>
              <a:t>Klicka på ikonen för att lägga till en bild</a:t>
            </a:r>
          </a:p>
        </p:txBody>
      </p:sp>
    </p:spTree>
    <p:extLst>
      <p:ext uri="{BB962C8B-B14F-4D97-AF65-F5344CB8AC3E}">
        <p14:creationId xmlns:p14="http://schemas.microsoft.com/office/powerpoint/2010/main" val="3733417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image" Target="../media/image1.tif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Bildobjekt 8">
            <a:extLst>
              <a:ext uri="{FF2B5EF4-FFF2-40B4-BE49-F238E27FC236}">
                <a16:creationId xmlns:a16="http://schemas.microsoft.com/office/drawing/2014/main" id="{FE0BBA05-D59A-5B4F-8075-7C06E6BD2049}"/>
              </a:ext>
            </a:extLst>
          </p:cNvPr>
          <p:cNvPicPr>
            <a:picLocks noChangeAspect="1"/>
          </p:cNvPicPr>
          <p:nvPr userDrawn="1"/>
        </p:nvPicPr>
        <p:blipFill rotWithShape="1">
          <a:blip r:embed="rId7" cstate="screen">
            <a:lum bright="70000" contrast="-70000"/>
            <a:extLst>
              <a:ext uri="{28A0092B-C50C-407E-A947-70E740481C1C}">
                <a14:useLocalDpi xmlns:a14="http://schemas.microsoft.com/office/drawing/2010/main"/>
              </a:ext>
            </a:extLst>
          </a:blip>
          <a:srcRect/>
          <a:stretch/>
        </p:blipFill>
        <p:spPr>
          <a:xfrm>
            <a:off x="9923494" y="0"/>
            <a:ext cx="2268506" cy="2516158"/>
          </a:xfrm>
          <a:prstGeom prst="rect">
            <a:avLst/>
          </a:prstGeom>
        </p:spPr>
      </p:pic>
      <p:sp>
        <p:nvSpPr>
          <p:cNvPr id="2" name="Title Placeholder 1">
            <a:extLst>
              <a:ext uri="{FF2B5EF4-FFF2-40B4-BE49-F238E27FC236}">
                <a16:creationId xmlns:a16="http://schemas.microsoft.com/office/drawing/2014/main" id="{06DCFECD-146F-0548-9477-8E29FF567F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KLICKA HÄR FÖR ATT ÄNDRA RUBRIK</a:t>
            </a:r>
            <a:endParaRPr lang="sv-SE" dirty="0"/>
          </a:p>
        </p:txBody>
      </p:sp>
      <p:sp>
        <p:nvSpPr>
          <p:cNvPr id="3" name="Text Placeholder 2">
            <a:extLst>
              <a:ext uri="{FF2B5EF4-FFF2-40B4-BE49-F238E27FC236}">
                <a16:creationId xmlns:a16="http://schemas.microsoft.com/office/drawing/2014/main" id="{2663B5D4-0A8F-2C48-8AF0-A81A2EDA2F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endParaRPr lang="sv-SE" dirty="0"/>
          </a:p>
        </p:txBody>
      </p:sp>
      <p:pic>
        <p:nvPicPr>
          <p:cNvPr id="5" name="Bildobjekt 4">
            <a:extLst>
              <a:ext uri="{FF2B5EF4-FFF2-40B4-BE49-F238E27FC236}">
                <a16:creationId xmlns:a16="http://schemas.microsoft.com/office/drawing/2014/main" id="{37BB9D1C-A419-79E0-D0A4-9AFD937CBABD}"/>
              </a:ext>
            </a:extLst>
          </p:cNvPr>
          <p:cNvPicPr>
            <a:picLocks noChangeAspect="1"/>
          </p:cNvPicPr>
          <p:nvPr userDrawn="1"/>
        </p:nvPicPr>
        <p:blipFill>
          <a:blip r:embed="rId8"/>
          <a:stretch>
            <a:fillRect/>
          </a:stretch>
        </p:blipFill>
        <p:spPr>
          <a:xfrm>
            <a:off x="10736580" y="5456555"/>
            <a:ext cx="1036320" cy="1036320"/>
          </a:xfrm>
          <a:prstGeom prst="rect">
            <a:avLst/>
          </a:prstGeom>
        </p:spPr>
      </p:pic>
    </p:spTree>
    <p:extLst>
      <p:ext uri="{BB962C8B-B14F-4D97-AF65-F5344CB8AC3E}">
        <p14:creationId xmlns:p14="http://schemas.microsoft.com/office/powerpoint/2010/main" val="3451645695"/>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7" r:id="rId3"/>
    <p:sldLayoutId id="2147483665" r:id="rId4"/>
    <p:sldLayoutId id="2147483663" r:id="rId5"/>
  </p:sldLayoutIdLst>
  <p:txStyles>
    <p:titleStyle>
      <a:lvl1pPr algn="l" defTabSz="914400" rtl="0" eaLnBrk="1" latinLnBrk="0" hangingPunct="1">
        <a:lnSpc>
          <a:spcPct val="90000"/>
        </a:lnSpc>
        <a:spcBef>
          <a:spcPct val="0"/>
        </a:spcBef>
        <a:buNone/>
        <a:defRPr sz="3900" kern="1200" spc="300">
          <a:solidFill>
            <a:schemeClr val="tx2">
              <a:alpha val="7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700" kern="1200">
          <a:solidFill>
            <a:schemeClr val="tx1">
              <a:alpha val="7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rgbClr val="81818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rgbClr val="81818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81818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81818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3.xml"/><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DABF2EF5-968A-5643-B44C-8BC2B1E2B259}"/>
              </a:ext>
            </a:extLst>
          </p:cNvPr>
          <p:cNvSpPr/>
          <p:nvPr/>
        </p:nvSpPr>
        <p:spPr>
          <a:xfrm>
            <a:off x="0" y="0"/>
            <a:ext cx="12192000" cy="685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a:extLst>
              <a:ext uri="{FF2B5EF4-FFF2-40B4-BE49-F238E27FC236}">
                <a16:creationId xmlns:a16="http://schemas.microsoft.com/office/drawing/2014/main" id="{1DB92AD1-8537-824C-A0B4-C1872DBC122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819006" y="1272750"/>
            <a:ext cx="4556257" cy="4331726"/>
          </a:xfrm>
          <a:prstGeom prst="rect">
            <a:avLst/>
          </a:prstGeom>
        </p:spPr>
      </p:pic>
    </p:spTree>
    <p:extLst>
      <p:ext uri="{BB962C8B-B14F-4D97-AF65-F5344CB8AC3E}">
        <p14:creationId xmlns:p14="http://schemas.microsoft.com/office/powerpoint/2010/main" val="1989262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339A08D1-6031-4DA3-B6CB-6C2E70FBF446}"/>
              </a:ext>
            </a:extLst>
          </p:cNvPr>
          <p:cNvPicPr>
            <a:picLocks noChangeAspect="1"/>
          </p:cNvPicPr>
          <p:nvPr/>
        </p:nvPicPr>
        <p:blipFill>
          <a:blip r:embed="rId2"/>
          <a:stretch>
            <a:fillRect/>
          </a:stretch>
        </p:blipFill>
        <p:spPr>
          <a:xfrm>
            <a:off x="9789955" y="1081800"/>
            <a:ext cx="1743076" cy="1264291"/>
          </a:xfrm>
          <a:prstGeom prst="rect">
            <a:avLst/>
          </a:prstGeom>
        </p:spPr>
      </p:pic>
      <p:sp>
        <p:nvSpPr>
          <p:cNvPr id="2" name="Rubrik 1">
            <a:extLst>
              <a:ext uri="{FF2B5EF4-FFF2-40B4-BE49-F238E27FC236}">
                <a16:creationId xmlns:a16="http://schemas.microsoft.com/office/drawing/2014/main" id="{8166B934-F25C-47DF-BD5E-BE8EA427B04D}"/>
              </a:ext>
            </a:extLst>
          </p:cNvPr>
          <p:cNvSpPr>
            <a:spLocks noGrp="1"/>
          </p:cNvSpPr>
          <p:nvPr>
            <p:ph type="title"/>
          </p:nvPr>
        </p:nvSpPr>
        <p:spPr>
          <a:xfrm>
            <a:off x="839788" y="560183"/>
            <a:ext cx="8852852" cy="445136"/>
          </a:xfrm>
        </p:spPr>
        <p:txBody>
          <a:bodyPr/>
          <a:lstStyle/>
          <a:p>
            <a:r>
              <a:rPr lang="sv-SE" dirty="0"/>
              <a:t>Universitet att besöka</a:t>
            </a:r>
          </a:p>
        </p:txBody>
      </p:sp>
      <p:sp>
        <p:nvSpPr>
          <p:cNvPr id="4" name="Platshållare för text 3">
            <a:extLst>
              <a:ext uri="{FF2B5EF4-FFF2-40B4-BE49-F238E27FC236}">
                <a16:creationId xmlns:a16="http://schemas.microsoft.com/office/drawing/2014/main" id="{B473C166-5360-4367-B070-7BF1A0A8FE8B}"/>
              </a:ext>
            </a:extLst>
          </p:cNvPr>
          <p:cNvSpPr>
            <a:spLocks noGrp="1"/>
          </p:cNvSpPr>
          <p:nvPr>
            <p:ph type="body" sz="half" idx="2"/>
          </p:nvPr>
        </p:nvSpPr>
        <p:spPr>
          <a:xfrm>
            <a:off x="978332" y="1665865"/>
            <a:ext cx="5117667" cy="4885541"/>
          </a:xfrm>
        </p:spPr>
        <p:txBody>
          <a:bodyPr>
            <a:normAutofit lnSpcReduction="10000"/>
          </a:bodyPr>
          <a:lstStyle/>
          <a:p>
            <a:r>
              <a:rPr lang="sv-SE" dirty="0">
                <a:solidFill>
                  <a:schemeClr val="tx1">
                    <a:lumMod val="95000"/>
                    <a:lumOff val="5000"/>
                    <a:alpha val="70000"/>
                  </a:schemeClr>
                </a:solidFill>
              </a:rPr>
              <a:t>Helsingfors universitet (TN, HS)</a:t>
            </a:r>
          </a:p>
          <a:p>
            <a:r>
              <a:rPr lang="sv-SE" dirty="0">
                <a:solidFill>
                  <a:schemeClr val="tx1">
                    <a:lumMod val="95000"/>
                    <a:lumOff val="5000"/>
                    <a:alpha val="70000"/>
                  </a:schemeClr>
                </a:solidFill>
              </a:rPr>
              <a:t>University </a:t>
            </a:r>
            <a:r>
              <a:rPr lang="sv-SE" dirty="0" err="1">
                <a:solidFill>
                  <a:schemeClr val="tx1">
                    <a:lumMod val="95000"/>
                    <a:lumOff val="5000"/>
                    <a:alpha val="70000"/>
                  </a:schemeClr>
                </a:solidFill>
              </a:rPr>
              <a:t>of</a:t>
            </a:r>
            <a:r>
              <a:rPr lang="sv-SE" dirty="0">
                <a:solidFill>
                  <a:schemeClr val="tx1">
                    <a:lumMod val="95000"/>
                    <a:lumOff val="5000"/>
                    <a:alpha val="70000"/>
                  </a:schemeClr>
                </a:solidFill>
              </a:rPr>
              <a:t> Bern (MF, HS)</a:t>
            </a:r>
          </a:p>
          <a:p>
            <a:pPr marL="285750" indent="-285750">
              <a:buFont typeface="Arial" panose="020B0604020202020204" pitchFamily="34" charset="0"/>
              <a:buChar char="•"/>
            </a:pPr>
            <a:endParaRPr lang="sv-SE" dirty="0">
              <a:solidFill>
                <a:schemeClr val="tx1">
                  <a:lumMod val="95000"/>
                  <a:lumOff val="5000"/>
                  <a:alpha val="70000"/>
                </a:schemeClr>
              </a:solidFill>
            </a:endParaRPr>
          </a:p>
          <a:p>
            <a:r>
              <a:rPr lang="sv-SE" b="1" dirty="0">
                <a:solidFill>
                  <a:schemeClr val="tx1">
                    <a:lumMod val="95000"/>
                    <a:lumOff val="5000"/>
                    <a:alpha val="70000"/>
                  </a:schemeClr>
                </a:solidFill>
              </a:rPr>
              <a:t>Reserver</a:t>
            </a:r>
          </a:p>
          <a:p>
            <a:r>
              <a:rPr lang="sv-SE" dirty="0">
                <a:solidFill>
                  <a:schemeClr val="tx1">
                    <a:lumMod val="95000"/>
                    <a:lumOff val="5000"/>
                    <a:alpha val="70000"/>
                  </a:schemeClr>
                </a:solidFill>
              </a:rPr>
              <a:t>Oslo universitet (TN, HS)</a:t>
            </a:r>
          </a:p>
          <a:p>
            <a:r>
              <a:rPr lang="sv-SE" dirty="0">
                <a:solidFill>
                  <a:schemeClr val="tx1">
                    <a:lumMod val="95000"/>
                    <a:lumOff val="5000"/>
                    <a:alpha val="70000"/>
                  </a:schemeClr>
                </a:solidFill>
              </a:rPr>
              <a:t>University </a:t>
            </a:r>
            <a:r>
              <a:rPr lang="sv-SE" dirty="0" err="1">
                <a:solidFill>
                  <a:schemeClr val="tx1">
                    <a:lumMod val="95000"/>
                    <a:lumOff val="5000"/>
                    <a:alpha val="70000"/>
                  </a:schemeClr>
                </a:solidFill>
              </a:rPr>
              <a:t>of</a:t>
            </a:r>
            <a:r>
              <a:rPr lang="sv-SE" dirty="0">
                <a:solidFill>
                  <a:schemeClr val="tx1">
                    <a:lumMod val="95000"/>
                    <a:lumOff val="5000"/>
                    <a:alpha val="70000"/>
                  </a:schemeClr>
                </a:solidFill>
              </a:rPr>
              <a:t> </a:t>
            </a:r>
            <a:r>
              <a:rPr lang="sv-SE" dirty="0" err="1">
                <a:solidFill>
                  <a:schemeClr val="tx1">
                    <a:lumMod val="95000"/>
                    <a:lumOff val="5000"/>
                    <a:alpha val="70000"/>
                  </a:schemeClr>
                </a:solidFill>
              </a:rPr>
              <a:t>Gronningen</a:t>
            </a:r>
            <a:r>
              <a:rPr lang="sv-SE" dirty="0">
                <a:solidFill>
                  <a:schemeClr val="tx1">
                    <a:lumMod val="95000"/>
                    <a:lumOff val="5000"/>
                    <a:alpha val="70000"/>
                  </a:schemeClr>
                </a:solidFill>
              </a:rPr>
              <a:t> (MF, TN)</a:t>
            </a:r>
          </a:p>
          <a:p>
            <a:endParaRPr lang="sv-SE" dirty="0">
              <a:solidFill>
                <a:schemeClr val="tx1">
                  <a:lumMod val="95000"/>
                  <a:lumOff val="5000"/>
                  <a:alpha val="70000"/>
                </a:schemeClr>
              </a:solidFill>
            </a:endParaRPr>
          </a:p>
          <a:p>
            <a:r>
              <a:rPr lang="sv-SE" dirty="0"/>
              <a:t>Stanford University (MF)</a:t>
            </a:r>
          </a:p>
          <a:p>
            <a:r>
              <a:rPr lang="sv-SE" dirty="0"/>
              <a:t>UC Berkeley (MF)</a:t>
            </a:r>
          </a:p>
          <a:p>
            <a:r>
              <a:rPr lang="sv-SE" dirty="0"/>
              <a:t>Heidelberg University (MF)</a:t>
            </a:r>
          </a:p>
          <a:p>
            <a:r>
              <a:rPr lang="sv-SE" dirty="0"/>
              <a:t>Köpenhamns universitet (TN)</a:t>
            </a:r>
          </a:p>
          <a:p>
            <a:r>
              <a:rPr lang="sv-SE" dirty="0"/>
              <a:t>KU Leuven (TN)</a:t>
            </a:r>
          </a:p>
          <a:p>
            <a:r>
              <a:rPr lang="sv-SE" dirty="0"/>
              <a:t>University </a:t>
            </a:r>
            <a:r>
              <a:rPr lang="sv-SE" dirty="0" err="1"/>
              <a:t>of</a:t>
            </a:r>
            <a:r>
              <a:rPr lang="sv-SE" dirty="0"/>
              <a:t> Edinburgh (HS)</a:t>
            </a:r>
          </a:p>
          <a:p>
            <a:r>
              <a:rPr lang="sv-SE" dirty="0"/>
              <a:t>University </a:t>
            </a:r>
            <a:r>
              <a:rPr lang="sv-SE" dirty="0" err="1"/>
              <a:t>of</a:t>
            </a:r>
            <a:r>
              <a:rPr lang="sv-SE" dirty="0"/>
              <a:t> Tübingen (HS)</a:t>
            </a:r>
          </a:p>
        </p:txBody>
      </p:sp>
      <p:pic>
        <p:nvPicPr>
          <p:cNvPr id="7" name="Bildobjekt 6">
            <a:extLst>
              <a:ext uri="{FF2B5EF4-FFF2-40B4-BE49-F238E27FC236}">
                <a16:creationId xmlns:a16="http://schemas.microsoft.com/office/drawing/2014/main" id="{CC813265-010D-4AC1-A682-96698F5721BD}"/>
              </a:ext>
            </a:extLst>
          </p:cNvPr>
          <p:cNvPicPr>
            <a:picLocks noChangeAspect="1"/>
          </p:cNvPicPr>
          <p:nvPr/>
        </p:nvPicPr>
        <p:blipFill>
          <a:blip r:embed="rId3"/>
          <a:stretch>
            <a:fillRect/>
          </a:stretch>
        </p:blipFill>
        <p:spPr>
          <a:xfrm>
            <a:off x="7504111" y="1375385"/>
            <a:ext cx="2105025" cy="1114425"/>
          </a:xfrm>
          <a:prstGeom prst="rect">
            <a:avLst/>
          </a:prstGeom>
        </p:spPr>
      </p:pic>
      <p:pic>
        <p:nvPicPr>
          <p:cNvPr id="8" name="Bildobjekt 7">
            <a:extLst>
              <a:ext uri="{FF2B5EF4-FFF2-40B4-BE49-F238E27FC236}">
                <a16:creationId xmlns:a16="http://schemas.microsoft.com/office/drawing/2014/main" id="{005DE26C-9064-4D90-AC0D-59F095ED073D}"/>
              </a:ext>
            </a:extLst>
          </p:cNvPr>
          <p:cNvPicPr>
            <a:picLocks noChangeAspect="1"/>
          </p:cNvPicPr>
          <p:nvPr/>
        </p:nvPicPr>
        <p:blipFill>
          <a:blip r:embed="rId4"/>
          <a:stretch>
            <a:fillRect/>
          </a:stretch>
        </p:blipFill>
        <p:spPr>
          <a:xfrm>
            <a:off x="8920698" y="2298123"/>
            <a:ext cx="2292969" cy="1185718"/>
          </a:xfrm>
          <a:prstGeom prst="rect">
            <a:avLst/>
          </a:prstGeom>
        </p:spPr>
      </p:pic>
      <p:pic>
        <p:nvPicPr>
          <p:cNvPr id="9" name="Bildobjekt 8">
            <a:extLst>
              <a:ext uri="{FF2B5EF4-FFF2-40B4-BE49-F238E27FC236}">
                <a16:creationId xmlns:a16="http://schemas.microsoft.com/office/drawing/2014/main" id="{44F89B27-1978-4E6F-B00F-CAD5DB331301}"/>
              </a:ext>
            </a:extLst>
          </p:cNvPr>
          <p:cNvPicPr>
            <a:picLocks noChangeAspect="1"/>
          </p:cNvPicPr>
          <p:nvPr/>
        </p:nvPicPr>
        <p:blipFill>
          <a:blip r:embed="rId5"/>
          <a:stretch>
            <a:fillRect/>
          </a:stretch>
        </p:blipFill>
        <p:spPr>
          <a:xfrm>
            <a:off x="6824055" y="2303481"/>
            <a:ext cx="1915824" cy="1204520"/>
          </a:xfrm>
          <a:prstGeom prst="rect">
            <a:avLst/>
          </a:prstGeom>
        </p:spPr>
      </p:pic>
      <p:pic>
        <p:nvPicPr>
          <p:cNvPr id="10" name="Bildobjekt 9">
            <a:extLst>
              <a:ext uri="{FF2B5EF4-FFF2-40B4-BE49-F238E27FC236}">
                <a16:creationId xmlns:a16="http://schemas.microsoft.com/office/drawing/2014/main" id="{7DA76640-D7B3-42A2-B839-49DEEAFAEA31}"/>
              </a:ext>
            </a:extLst>
          </p:cNvPr>
          <p:cNvPicPr>
            <a:picLocks noChangeAspect="1"/>
          </p:cNvPicPr>
          <p:nvPr/>
        </p:nvPicPr>
        <p:blipFill>
          <a:blip r:embed="rId6"/>
          <a:stretch>
            <a:fillRect/>
          </a:stretch>
        </p:blipFill>
        <p:spPr>
          <a:xfrm>
            <a:off x="9168678" y="3707391"/>
            <a:ext cx="2333625" cy="1095375"/>
          </a:xfrm>
          <a:prstGeom prst="rect">
            <a:avLst/>
          </a:prstGeom>
        </p:spPr>
      </p:pic>
      <p:pic>
        <p:nvPicPr>
          <p:cNvPr id="11" name="Bildobjekt 10">
            <a:extLst>
              <a:ext uri="{FF2B5EF4-FFF2-40B4-BE49-F238E27FC236}">
                <a16:creationId xmlns:a16="http://schemas.microsoft.com/office/drawing/2014/main" id="{77E7E5EF-928A-49AA-987F-DD547D25B082}"/>
              </a:ext>
            </a:extLst>
          </p:cNvPr>
          <p:cNvPicPr>
            <a:picLocks noChangeAspect="1"/>
          </p:cNvPicPr>
          <p:nvPr/>
        </p:nvPicPr>
        <p:blipFill>
          <a:blip r:embed="rId7"/>
          <a:stretch>
            <a:fillRect/>
          </a:stretch>
        </p:blipFill>
        <p:spPr>
          <a:xfrm>
            <a:off x="6998868" y="3779667"/>
            <a:ext cx="2423627" cy="1095376"/>
          </a:xfrm>
          <a:prstGeom prst="rect">
            <a:avLst/>
          </a:prstGeom>
        </p:spPr>
      </p:pic>
      <p:pic>
        <p:nvPicPr>
          <p:cNvPr id="12" name="Bildobjekt 11">
            <a:extLst>
              <a:ext uri="{FF2B5EF4-FFF2-40B4-BE49-F238E27FC236}">
                <a16:creationId xmlns:a16="http://schemas.microsoft.com/office/drawing/2014/main" id="{F7BB0A02-AE7A-4BEA-ABD0-D4F4806B78E5}"/>
              </a:ext>
            </a:extLst>
          </p:cNvPr>
          <p:cNvPicPr>
            <a:picLocks noChangeAspect="1"/>
          </p:cNvPicPr>
          <p:nvPr/>
        </p:nvPicPr>
        <p:blipFill>
          <a:blip r:embed="rId8"/>
          <a:stretch>
            <a:fillRect/>
          </a:stretch>
        </p:blipFill>
        <p:spPr>
          <a:xfrm>
            <a:off x="5832635" y="1358420"/>
            <a:ext cx="1452731" cy="1131390"/>
          </a:xfrm>
          <a:prstGeom prst="rect">
            <a:avLst/>
          </a:prstGeom>
        </p:spPr>
      </p:pic>
      <p:pic>
        <p:nvPicPr>
          <p:cNvPr id="13" name="Bildobjekt 12">
            <a:extLst>
              <a:ext uri="{FF2B5EF4-FFF2-40B4-BE49-F238E27FC236}">
                <a16:creationId xmlns:a16="http://schemas.microsoft.com/office/drawing/2014/main" id="{7EFBD385-27D9-4D24-AB25-D399C90FA2AE}"/>
              </a:ext>
            </a:extLst>
          </p:cNvPr>
          <p:cNvPicPr>
            <a:picLocks noChangeAspect="1"/>
          </p:cNvPicPr>
          <p:nvPr/>
        </p:nvPicPr>
        <p:blipFill>
          <a:blip r:embed="rId9"/>
          <a:stretch>
            <a:fillRect/>
          </a:stretch>
        </p:blipFill>
        <p:spPr>
          <a:xfrm>
            <a:off x="9041570" y="4575539"/>
            <a:ext cx="2067936" cy="1221628"/>
          </a:xfrm>
          <a:prstGeom prst="rect">
            <a:avLst/>
          </a:prstGeom>
        </p:spPr>
      </p:pic>
      <p:pic>
        <p:nvPicPr>
          <p:cNvPr id="16" name="Bildobjekt 15">
            <a:extLst>
              <a:ext uri="{FF2B5EF4-FFF2-40B4-BE49-F238E27FC236}">
                <a16:creationId xmlns:a16="http://schemas.microsoft.com/office/drawing/2014/main" id="{E710C438-5BA8-4306-A227-61844321B05A}"/>
              </a:ext>
            </a:extLst>
          </p:cNvPr>
          <p:cNvPicPr>
            <a:picLocks noChangeAspect="1"/>
          </p:cNvPicPr>
          <p:nvPr/>
        </p:nvPicPr>
        <p:blipFill>
          <a:blip r:embed="rId10"/>
          <a:stretch>
            <a:fillRect/>
          </a:stretch>
        </p:blipFill>
        <p:spPr>
          <a:xfrm>
            <a:off x="5545066" y="3329129"/>
            <a:ext cx="1778226" cy="1078491"/>
          </a:xfrm>
          <a:prstGeom prst="rect">
            <a:avLst/>
          </a:prstGeom>
        </p:spPr>
      </p:pic>
      <p:pic>
        <p:nvPicPr>
          <p:cNvPr id="17" name="Bildobjekt 16">
            <a:extLst>
              <a:ext uri="{FF2B5EF4-FFF2-40B4-BE49-F238E27FC236}">
                <a16:creationId xmlns:a16="http://schemas.microsoft.com/office/drawing/2014/main" id="{707B7F4E-217C-4C54-953F-FD03A4A566FC}"/>
              </a:ext>
            </a:extLst>
          </p:cNvPr>
          <p:cNvPicPr>
            <a:picLocks noChangeAspect="1"/>
          </p:cNvPicPr>
          <p:nvPr/>
        </p:nvPicPr>
        <p:blipFill>
          <a:blip r:embed="rId11"/>
          <a:stretch>
            <a:fillRect/>
          </a:stretch>
        </p:blipFill>
        <p:spPr>
          <a:xfrm>
            <a:off x="6613316" y="4663907"/>
            <a:ext cx="1778226" cy="1298519"/>
          </a:xfrm>
          <a:prstGeom prst="rect">
            <a:avLst/>
          </a:prstGeom>
        </p:spPr>
      </p:pic>
      <p:pic>
        <p:nvPicPr>
          <p:cNvPr id="15" name="Bildobjekt 14">
            <a:extLst>
              <a:ext uri="{FF2B5EF4-FFF2-40B4-BE49-F238E27FC236}">
                <a16:creationId xmlns:a16="http://schemas.microsoft.com/office/drawing/2014/main" id="{4C54CE75-FD1A-41E5-BB7A-DD75364313C2}"/>
              </a:ext>
            </a:extLst>
          </p:cNvPr>
          <p:cNvPicPr>
            <a:picLocks noChangeAspect="1"/>
          </p:cNvPicPr>
          <p:nvPr/>
        </p:nvPicPr>
        <p:blipFill>
          <a:blip r:embed="rId12"/>
          <a:stretch>
            <a:fillRect/>
          </a:stretch>
        </p:blipFill>
        <p:spPr>
          <a:xfrm>
            <a:off x="7921647" y="5531100"/>
            <a:ext cx="2165350" cy="1181793"/>
          </a:xfrm>
          <a:prstGeom prst="rect">
            <a:avLst/>
          </a:prstGeom>
        </p:spPr>
      </p:pic>
    </p:spTree>
    <p:extLst>
      <p:ext uri="{BB962C8B-B14F-4D97-AF65-F5344CB8AC3E}">
        <p14:creationId xmlns:p14="http://schemas.microsoft.com/office/powerpoint/2010/main" val="1707186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4A8E5840-4475-4B02-8AC9-D70F893CBADF}"/>
              </a:ext>
            </a:extLst>
          </p:cNvPr>
          <p:cNvSpPr>
            <a:spLocks noGrp="1"/>
          </p:cNvSpPr>
          <p:nvPr>
            <p:ph type="body" sz="half" idx="2"/>
          </p:nvPr>
        </p:nvSpPr>
        <p:spPr>
          <a:xfrm>
            <a:off x="166253" y="734385"/>
            <a:ext cx="6213032" cy="5666509"/>
          </a:xfrm>
        </p:spPr>
        <p:txBody>
          <a:bodyPr>
            <a:normAutofit/>
          </a:bodyPr>
          <a:lstStyle/>
          <a:p>
            <a:pPr lvl="1"/>
            <a:r>
              <a:rPr lang="sv-SE" sz="2000" b="1" dirty="0">
                <a:solidFill>
                  <a:schemeClr val="tx1">
                    <a:lumMod val="65000"/>
                    <a:lumOff val="35000"/>
                  </a:schemeClr>
                </a:solidFill>
              </a:rPr>
              <a:t>Benchmarkingövning</a:t>
            </a:r>
          </a:p>
          <a:p>
            <a:pPr lvl="1"/>
            <a:endParaRPr lang="sv-SE" sz="2000" dirty="0">
              <a:solidFill>
                <a:schemeClr val="tx1">
                  <a:lumMod val="65000"/>
                  <a:lumOff val="35000"/>
                </a:schemeClr>
              </a:solidFill>
            </a:endParaRPr>
          </a:p>
          <a:p>
            <a:pPr marL="800100" lvl="1" indent="-342900">
              <a:buFont typeface="+mj-lt"/>
              <a:buAutoNum type="arabicPeriod"/>
            </a:pPr>
            <a:r>
              <a:rPr lang="sv-SE" sz="2000" dirty="0">
                <a:solidFill>
                  <a:schemeClr val="tx1">
                    <a:lumMod val="65000"/>
                    <a:lumOff val="35000"/>
                  </a:schemeClr>
                </a:solidFill>
              </a:rPr>
              <a:t>Beskrivning av och reflektion kring nuläge och framtid för självinsikt</a:t>
            </a:r>
          </a:p>
          <a:p>
            <a:pPr marL="800100" lvl="1" indent="-342900">
              <a:buFont typeface="+mj-lt"/>
              <a:buAutoNum type="arabicPeriod"/>
            </a:pPr>
            <a:endParaRPr lang="sv-SE" sz="2000" dirty="0">
              <a:solidFill>
                <a:schemeClr val="tx1">
                  <a:lumMod val="65000"/>
                  <a:lumOff val="35000"/>
                </a:schemeClr>
              </a:solidFill>
            </a:endParaRPr>
          </a:p>
          <a:p>
            <a:pPr marL="800100" lvl="1" indent="-342900">
              <a:buFont typeface="+mj-lt"/>
              <a:buAutoNum type="arabicPeriod"/>
            </a:pPr>
            <a:r>
              <a:rPr lang="sv-SE" sz="2000" dirty="0">
                <a:solidFill>
                  <a:schemeClr val="tx1">
                    <a:lumMod val="65000"/>
                    <a:lumOff val="35000"/>
                  </a:schemeClr>
                </a:solidFill>
              </a:rPr>
              <a:t>Benchmarkingbesök för att lära och få återkoppling</a:t>
            </a:r>
          </a:p>
          <a:p>
            <a:pPr marL="800100" lvl="1" indent="-342900">
              <a:buFont typeface="+mj-lt"/>
              <a:buAutoNum type="arabicPeriod"/>
            </a:pPr>
            <a:endParaRPr lang="sv-SE" sz="2000" dirty="0">
              <a:solidFill>
                <a:schemeClr val="tx1">
                  <a:lumMod val="65000"/>
                  <a:lumOff val="35000"/>
                </a:schemeClr>
              </a:solidFill>
            </a:endParaRPr>
          </a:p>
          <a:p>
            <a:pPr marL="800100" lvl="1" indent="-342900">
              <a:buFont typeface="+mj-lt"/>
              <a:buAutoNum type="arabicPeriod"/>
            </a:pPr>
            <a:r>
              <a:rPr lang="sv-SE" sz="2000" dirty="0">
                <a:solidFill>
                  <a:schemeClr val="tx1">
                    <a:lumMod val="65000"/>
                    <a:lumOff val="35000"/>
                  </a:schemeClr>
                </a:solidFill>
              </a:rPr>
              <a:t>Sammanfattning och analys vid hemkomst</a:t>
            </a:r>
          </a:p>
          <a:p>
            <a:pPr lvl="1"/>
            <a:endParaRPr lang="sv-SE" sz="2000" dirty="0">
              <a:solidFill>
                <a:schemeClr val="tx1">
                  <a:lumMod val="65000"/>
                  <a:lumOff val="35000"/>
                </a:schemeClr>
              </a:solidFill>
            </a:endParaRPr>
          </a:p>
          <a:p>
            <a:pPr lvl="1"/>
            <a:endParaRPr lang="sv-SE" sz="2000" dirty="0">
              <a:solidFill>
                <a:schemeClr val="tx1">
                  <a:lumMod val="65000"/>
                  <a:lumOff val="35000"/>
                </a:schemeClr>
              </a:solidFill>
            </a:endParaRPr>
          </a:p>
          <a:p>
            <a:pPr lvl="1"/>
            <a:r>
              <a:rPr lang="sv-SE" sz="2000" b="1" dirty="0">
                <a:solidFill>
                  <a:schemeClr val="tx1">
                    <a:lumMod val="65000"/>
                    <a:lumOff val="35000"/>
                  </a:schemeClr>
                </a:solidFill>
              </a:rPr>
              <a:t>Underlag</a:t>
            </a:r>
          </a:p>
          <a:p>
            <a:pPr marL="742950" lvl="1" indent="-285750">
              <a:buFont typeface="Arial" panose="020B0604020202020204" pitchFamily="34" charset="0"/>
              <a:buChar char="•"/>
            </a:pPr>
            <a:r>
              <a:rPr lang="sv-SE" sz="2000" dirty="0">
                <a:solidFill>
                  <a:schemeClr val="tx1">
                    <a:lumMod val="65000"/>
                    <a:lumOff val="35000"/>
                  </a:schemeClr>
                </a:solidFill>
              </a:rPr>
              <a:t>Relevanta styrdokument</a:t>
            </a:r>
          </a:p>
          <a:p>
            <a:pPr marL="742950" lvl="1" indent="-285750">
              <a:buFont typeface="Arial" panose="020B0604020202020204" pitchFamily="34" charset="0"/>
              <a:buChar char="•"/>
            </a:pPr>
            <a:r>
              <a:rPr lang="sv-SE" sz="2000" dirty="0">
                <a:solidFill>
                  <a:schemeClr val="tx1">
                    <a:lumMod val="65000"/>
                    <a:lumOff val="35000"/>
                  </a:schemeClr>
                </a:solidFill>
              </a:rPr>
              <a:t>Resultat från  fokusgruppsintervjuer </a:t>
            </a:r>
          </a:p>
          <a:p>
            <a:pPr marL="1257300" lvl="2" indent="-342900">
              <a:buFont typeface="+mj-lt"/>
              <a:buAutoNum type="arabicPeriod"/>
            </a:pPr>
            <a:endParaRPr lang="sv-SE" sz="1600" dirty="0">
              <a:solidFill>
                <a:schemeClr val="tx1">
                  <a:lumMod val="65000"/>
                  <a:lumOff val="35000"/>
                </a:schemeClr>
              </a:solidFill>
            </a:endParaRPr>
          </a:p>
          <a:p>
            <a:endParaRPr lang="sv-SE" dirty="0"/>
          </a:p>
        </p:txBody>
      </p:sp>
      <p:pic>
        <p:nvPicPr>
          <p:cNvPr id="5" name="Bildobjekt 4">
            <a:extLst>
              <a:ext uri="{FF2B5EF4-FFF2-40B4-BE49-F238E27FC236}">
                <a16:creationId xmlns:a16="http://schemas.microsoft.com/office/drawing/2014/main" id="{149AF3C3-26EF-42E9-B040-469E9BBC6624}"/>
              </a:ext>
            </a:extLst>
          </p:cNvPr>
          <p:cNvPicPr>
            <a:picLocks noChangeAspect="1"/>
          </p:cNvPicPr>
          <p:nvPr/>
        </p:nvPicPr>
        <p:blipFill>
          <a:blip r:embed="rId3"/>
          <a:stretch>
            <a:fillRect/>
          </a:stretch>
        </p:blipFill>
        <p:spPr>
          <a:xfrm>
            <a:off x="7068893" y="734385"/>
            <a:ext cx="3548056" cy="5246468"/>
          </a:xfrm>
          <a:prstGeom prst="rect">
            <a:avLst/>
          </a:prstGeom>
        </p:spPr>
      </p:pic>
    </p:spTree>
    <p:extLst>
      <p:ext uri="{BB962C8B-B14F-4D97-AF65-F5344CB8AC3E}">
        <p14:creationId xmlns:p14="http://schemas.microsoft.com/office/powerpoint/2010/main" val="1513654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1355706-6C4C-4FAC-8E54-90DA3F552D80}"/>
              </a:ext>
            </a:extLst>
          </p:cNvPr>
          <p:cNvSpPr>
            <a:spLocks noGrp="1"/>
          </p:cNvSpPr>
          <p:nvPr>
            <p:ph type="title"/>
          </p:nvPr>
        </p:nvSpPr>
        <p:spPr/>
        <p:txBody>
          <a:bodyPr/>
          <a:lstStyle/>
          <a:p>
            <a:r>
              <a:rPr lang="sv-SE" dirty="0"/>
              <a:t>Tidplan</a:t>
            </a:r>
          </a:p>
        </p:txBody>
      </p:sp>
      <p:sp>
        <p:nvSpPr>
          <p:cNvPr id="4" name="Platshållare för text 3">
            <a:extLst>
              <a:ext uri="{FF2B5EF4-FFF2-40B4-BE49-F238E27FC236}">
                <a16:creationId xmlns:a16="http://schemas.microsoft.com/office/drawing/2014/main" id="{02D48FA7-5247-42CE-80F6-5F84FD0846CE}"/>
              </a:ext>
            </a:extLst>
          </p:cNvPr>
          <p:cNvSpPr>
            <a:spLocks noGrp="1"/>
          </p:cNvSpPr>
          <p:nvPr>
            <p:ph type="body" sz="half" idx="2"/>
          </p:nvPr>
        </p:nvSpPr>
        <p:spPr/>
        <p:txBody>
          <a:bodyPr>
            <a:normAutofit/>
          </a:bodyPr>
          <a:lstStyle/>
          <a:p>
            <a:r>
              <a:rPr lang="sv-SE" sz="2000" dirty="0"/>
              <a:t>VT 23	Planering</a:t>
            </a:r>
          </a:p>
          <a:p>
            <a:endParaRPr lang="sv-SE" sz="2000" dirty="0"/>
          </a:p>
          <a:p>
            <a:r>
              <a:rPr lang="sv-SE" sz="2000" dirty="0"/>
              <a:t>HT 23	Forts. planering</a:t>
            </a:r>
          </a:p>
          <a:p>
            <a:endParaRPr lang="sv-SE" sz="2000" dirty="0"/>
          </a:p>
          <a:p>
            <a:r>
              <a:rPr lang="sv-SE" sz="2000" dirty="0"/>
              <a:t>VT 24 	Självvärdering/reflektion</a:t>
            </a:r>
            <a:br>
              <a:rPr lang="sv-SE" sz="2000" dirty="0"/>
            </a:br>
            <a:endParaRPr lang="sv-SE" sz="2000" dirty="0"/>
          </a:p>
          <a:p>
            <a:r>
              <a:rPr lang="sv-SE" sz="2000" dirty="0"/>
              <a:t>HT 24	Panelbesök/benchmarking</a:t>
            </a:r>
          </a:p>
          <a:p>
            <a:endParaRPr lang="sv-SE" sz="2000" dirty="0"/>
          </a:p>
          <a:p>
            <a:r>
              <a:rPr lang="sv-SE" sz="2000" dirty="0"/>
              <a:t>VT25 	Sammanställning och konferens</a:t>
            </a:r>
          </a:p>
        </p:txBody>
      </p:sp>
      <p:sp>
        <p:nvSpPr>
          <p:cNvPr id="5" name="Pil: nedåt 4">
            <a:extLst>
              <a:ext uri="{FF2B5EF4-FFF2-40B4-BE49-F238E27FC236}">
                <a16:creationId xmlns:a16="http://schemas.microsoft.com/office/drawing/2014/main" id="{A2A433C4-A81C-4D0B-A912-4D2C2C42881A}"/>
              </a:ext>
            </a:extLst>
          </p:cNvPr>
          <p:cNvSpPr/>
          <p:nvPr/>
        </p:nvSpPr>
        <p:spPr>
          <a:xfrm>
            <a:off x="5950771" y="1729376"/>
            <a:ext cx="718970" cy="3399247"/>
          </a:xfrm>
          <a:prstGeom prst="downArrow">
            <a:avLst/>
          </a:prstGeom>
          <a:solidFill>
            <a:srgbClr val="0070C0"/>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rtlCol="0" anchor="ctr"/>
          <a:lstStyle/>
          <a:p>
            <a:pPr algn="ctr"/>
            <a:endParaRPr lang="sv-SE"/>
          </a:p>
        </p:txBody>
      </p:sp>
      <p:pic>
        <p:nvPicPr>
          <p:cNvPr id="2050" name="Picture 2" descr="https://www.vasaloppet.se/wp-content/uploads/sites/1/2015/05/nyhet_vinter_skidor_start_vasaloppet2015_1350x690.jpg">
            <a:extLst>
              <a:ext uri="{FF2B5EF4-FFF2-40B4-BE49-F238E27FC236}">
                <a16:creationId xmlns:a16="http://schemas.microsoft.com/office/drawing/2014/main" id="{797010D9-9777-4842-A528-2E8464B85C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830467" y="566649"/>
            <a:ext cx="3072544" cy="157027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www.morakopstad.se/wp-content/uploads/2016/08/1-vasaloppet-ma%CC%8Alga%CC%8Ang-1.jpg">
            <a:extLst>
              <a:ext uri="{FF2B5EF4-FFF2-40B4-BE49-F238E27FC236}">
                <a16:creationId xmlns:a16="http://schemas.microsoft.com/office/drawing/2014/main" id="{EC361D97-A67A-4400-8D5A-BA3D7A1C92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0467" y="4548757"/>
            <a:ext cx="3072544" cy="207721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www.vasaloppet.se/wp-content/uploads/sites/1/2019/10/vinter_skidor_vasaloppet30_om_1350x690.jpg">
            <a:extLst>
              <a:ext uri="{FF2B5EF4-FFF2-40B4-BE49-F238E27FC236}">
                <a16:creationId xmlns:a16="http://schemas.microsoft.com/office/drawing/2014/main" id="{0E8DF770-1EB3-4E26-998B-D73946CD36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0467" y="2557703"/>
            <a:ext cx="3072544" cy="1570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029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C60624-E875-40AB-A57A-E05CD40A7755}"/>
              </a:ext>
            </a:extLst>
          </p:cNvPr>
          <p:cNvSpPr>
            <a:spLocks noGrp="1"/>
          </p:cNvSpPr>
          <p:nvPr>
            <p:ph type="title"/>
          </p:nvPr>
        </p:nvSpPr>
        <p:spPr/>
        <p:txBody>
          <a:bodyPr/>
          <a:lstStyle/>
          <a:p>
            <a:r>
              <a:rPr lang="sv-SE" dirty="0"/>
              <a:t>Uppföljning KoF24</a:t>
            </a:r>
          </a:p>
        </p:txBody>
      </p:sp>
      <p:sp>
        <p:nvSpPr>
          <p:cNvPr id="4" name="Platshållare för text 3">
            <a:extLst>
              <a:ext uri="{FF2B5EF4-FFF2-40B4-BE49-F238E27FC236}">
                <a16:creationId xmlns:a16="http://schemas.microsoft.com/office/drawing/2014/main" id="{2E921479-680E-4131-8C7C-619A04F88028}"/>
              </a:ext>
            </a:extLst>
          </p:cNvPr>
          <p:cNvSpPr>
            <a:spLocks noGrp="1"/>
          </p:cNvSpPr>
          <p:nvPr>
            <p:ph type="body" sz="half" idx="2"/>
          </p:nvPr>
        </p:nvSpPr>
        <p:spPr>
          <a:xfrm>
            <a:off x="728028" y="1923627"/>
            <a:ext cx="8852852" cy="3532292"/>
          </a:xfrm>
        </p:spPr>
        <p:txBody>
          <a:bodyPr/>
          <a:lstStyle/>
          <a:p>
            <a:r>
              <a:rPr lang="sv-SE" dirty="0"/>
              <a:t>Uppföljning av utvärderingen sker inom ramen för ordinarie årlig verksamhetsuppföljning. </a:t>
            </a:r>
          </a:p>
          <a:p>
            <a:endParaRPr lang="sv-SE" dirty="0"/>
          </a:p>
          <a:p>
            <a:pPr marL="285750" indent="-285750">
              <a:buFont typeface="Wingdings" panose="05000000000000000000" pitchFamily="2" charset="2"/>
              <a:buChar char="Ø"/>
            </a:pPr>
            <a:r>
              <a:rPr lang="sv-SE" dirty="0"/>
              <a:t>På universitetsövergripande nivå betyder detta att KoF24 inkluderas i rektors kvalitetsdialog med vetenskapsområdena, rektors summering av utvärderingsåret samt rektors rapportering till konsistoriet.</a:t>
            </a:r>
          </a:p>
          <a:p>
            <a:pPr marL="285750" indent="-285750">
              <a:buFont typeface="Wingdings" panose="05000000000000000000" pitchFamily="2" charset="2"/>
              <a:buChar char="Ø"/>
            </a:pPr>
            <a:r>
              <a:rPr lang="sv-SE" dirty="0"/>
              <a:t>KoF24-konferens</a:t>
            </a:r>
          </a:p>
        </p:txBody>
      </p:sp>
      <p:pic>
        <p:nvPicPr>
          <p:cNvPr id="6" name="Bild 5" descr="Pilcirkel">
            <a:extLst>
              <a:ext uri="{FF2B5EF4-FFF2-40B4-BE49-F238E27FC236}">
                <a16:creationId xmlns:a16="http://schemas.microsoft.com/office/drawing/2014/main" id="{A8A12FFC-0D1C-4840-BDC8-D23BAD1C824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1239" y="4106387"/>
            <a:ext cx="1976119" cy="1976119"/>
          </a:xfrm>
          <a:prstGeom prst="rect">
            <a:avLst/>
          </a:prstGeom>
        </p:spPr>
      </p:pic>
      <p:pic>
        <p:nvPicPr>
          <p:cNvPr id="7" name="Bild 6" descr="Pilcirkel">
            <a:extLst>
              <a:ext uri="{FF2B5EF4-FFF2-40B4-BE49-F238E27FC236}">
                <a16:creationId xmlns:a16="http://schemas.microsoft.com/office/drawing/2014/main" id="{1060B226-DBAE-4BBF-9454-2A50715193F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13760" y="4106386"/>
            <a:ext cx="1976119" cy="1976119"/>
          </a:xfrm>
          <a:prstGeom prst="rect">
            <a:avLst/>
          </a:prstGeom>
        </p:spPr>
      </p:pic>
      <p:pic>
        <p:nvPicPr>
          <p:cNvPr id="8" name="Bild 7" descr="Pilcirkel">
            <a:extLst>
              <a:ext uri="{FF2B5EF4-FFF2-40B4-BE49-F238E27FC236}">
                <a16:creationId xmlns:a16="http://schemas.microsoft.com/office/drawing/2014/main" id="{1F73F0A3-A6CD-4DF9-9B2A-1C9DA5FFEB7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96280" y="4106387"/>
            <a:ext cx="1976119" cy="1976119"/>
          </a:xfrm>
          <a:prstGeom prst="rect">
            <a:avLst/>
          </a:prstGeom>
        </p:spPr>
      </p:pic>
      <p:pic>
        <p:nvPicPr>
          <p:cNvPr id="9" name="Bild 8" descr="Pilcirkel">
            <a:extLst>
              <a:ext uri="{FF2B5EF4-FFF2-40B4-BE49-F238E27FC236}">
                <a16:creationId xmlns:a16="http://schemas.microsoft.com/office/drawing/2014/main" id="{FDF5DE3A-1F70-4F2D-9531-FF86612B9E8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782562" y="4106384"/>
            <a:ext cx="1976120" cy="1976120"/>
          </a:xfrm>
          <a:prstGeom prst="rect">
            <a:avLst/>
          </a:prstGeom>
        </p:spPr>
      </p:pic>
    </p:spTree>
    <p:extLst>
      <p:ext uri="{BB962C8B-B14F-4D97-AF65-F5344CB8AC3E}">
        <p14:creationId xmlns:p14="http://schemas.microsoft.com/office/powerpoint/2010/main" val="639839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DABF2EF5-968A-5643-B44C-8BC2B1E2B259}"/>
              </a:ext>
            </a:extLst>
          </p:cNvPr>
          <p:cNvSpPr/>
          <p:nvPr/>
        </p:nvSpPr>
        <p:spPr>
          <a:xfrm>
            <a:off x="0" y="0"/>
            <a:ext cx="12192000" cy="685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a:extLst>
              <a:ext uri="{FF2B5EF4-FFF2-40B4-BE49-F238E27FC236}">
                <a16:creationId xmlns:a16="http://schemas.microsoft.com/office/drawing/2014/main" id="{1DB92AD1-8537-824C-A0B4-C1872DBC122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819006" y="1272750"/>
            <a:ext cx="4556257" cy="4331726"/>
          </a:xfrm>
          <a:prstGeom prst="rect">
            <a:avLst/>
          </a:prstGeom>
        </p:spPr>
      </p:pic>
    </p:spTree>
    <p:extLst>
      <p:ext uri="{BB962C8B-B14F-4D97-AF65-F5344CB8AC3E}">
        <p14:creationId xmlns:p14="http://schemas.microsoft.com/office/powerpoint/2010/main" val="3488260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1335AC1-480C-FF48-9F33-8244987F0F3B}"/>
              </a:ext>
            </a:extLst>
          </p:cNvPr>
          <p:cNvSpPr>
            <a:spLocks noGrp="1"/>
          </p:cNvSpPr>
          <p:nvPr>
            <p:ph type="ctrTitle"/>
          </p:nvPr>
        </p:nvSpPr>
        <p:spPr/>
        <p:txBody>
          <a:bodyPr/>
          <a:lstStyle/>
          <a:p>
            <a:r>
              <a:rPr lang="sv-SE" sz="6000" dirty="0"/>
              <a:t>KoF24</a:t>
            </a:r>
            <a:br>
              <a:rPr lang="sv-SE" dirty="0"/>
            </a:br>
            <a:br>
              <a:rPr lang="sv-SE" dirty="0"/>
            </a:br>
            <a:r>
              <a:rPr lang="sv-SE" dirty="0"/>
              <a:t>Universitetsgemensamma teman</a:t>
            </a:r>
          </a:p>
        </p:txBody>
      </p:sp>
      <p:sp>
        <p:nvSpPr>
          <p:cNvPr id="10" name="Subtitle 9">
            <a:extLst>
              <a:ext uri="{FF2B5EF4-FFF2-40B4-BE49-F238E27FC236}">
                <a16:creationId xmlns:a16="http://schemas.microsoft.com/office/drawing/2014/main" id="{821D00AD-36C6-8445-A954-264D9BC025C5}"/>
              </a:ext>
            </a:extLst>
          </p:cNvPr>
          <p:cNvSpPr>
            <a:spLocks noGrp="1"/>
          </p:cNvSpPr>
          <p:nvPr>
            <p:ph type="subTitle" idx="1"/>
          </p:nvPr>
        </p:nvSpPr>
        <p:spPr>
          <a:xfrm>
            <a:off x="1524000" y="4317999"/>
            <a:ext cx="9144000" cy="1172029"/>
          </a:xfrm>
        </p:spPr>
        <p:txBody>
          <a:bodyPr/>
          <a:lstStyle/>
          <a:p>
            <a:r>
              <a:rPr lang="sv-SE" dirty="0"/>
              <a:t>Webbinarium </a:t>
            </a:r>
          </a:p>
          <a:p>
            <a:r>
              <a:rPr lang="sv-SE" dirty="0"/>
              <a:t>2023-11-17</a:t>
            </a:r>
          </a:p>
        </p:txBody>
      </p:sp>
      <p:pic>
        <p:nvPicPr>
          <p:cNvPr id="2" name="Bildobjekt 1">
            <a:extLst>
              <a:ext uri="{FF2B5EF4-FFF2-40B4-BE49-F238E27FC236}">
                <a16:creationId xmlns:a16="http://schemas.microsoft.com/office/drawing/2014/main" id="{E30930CD-E061-483C-BACD-E9C0F517187B}"/>
              </a:ext>
            </a:extLst>
          </p:cNvPr>
          <p:cNvPicPr>
            <a:picLocks noChangeAspect="1"/>
          </p:cNvPicPr>
          <p:nvPr/>
        </p:nvPicPr>
        <p:blipFill rotWithShape="1">
          <a:blip r:embed="rId3"/>
          <a:srcRect l="84265" t="37037" r="2676" b="39607"/>
          <a:stretch/>
        </p:blipFill>
        <p:spPr>
          <a:xfrm>
            <a:off x="633506" y="714469"/>
            <a:ext cx="1592133" cy="1601694"/>
          </a:xfrm>
          <a:prstGeom prst="rect">
            <a:avLst/>
          </a:prstGeom>
        </p:spPr>
      </p:pic>
    </p:spTree>
    <p:extLst>
      <p:ext uri="{BB962C8B-B14F-4D97-AF65-F5344CB8AC3E}">
        <p14:creationId xmlns:p14="http://schemas.microsoft.com/office/powerpoint/2010/main" val="2070505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2AC477C1-5F19-4EF1-8493-D0A093FEF129}"/>
              </a:ext>
            </a:extLst>
          </p:cNvPr>
          <p:cNvSpPr>
            <a:spLocks noGrp="1"/>
          </p:cNvSpPr>
          <p:nvPr>
            <p:ph type="body" sz="half" idx="2"/>
          </p:nvPr>
        </p:nvSpPr>
        <p:spPr>
          <a:xfrm>
            <a:off x="839788" y="518160"/>
            <a:ext cx="7949210" cy="5090159"/>
          </a:xfrm>
        </p:spPr>
        <p:txBody>
          <a:bodyPr>
            <a:normAutofit fontScale="92500" lnSpcReduction="10000"/>
          </a:bodyPr>
          <a:lstStyle/>
          <a:p>
            <a:r>
              <a:rPr lang="sv-SE" sz="1900" b="1" dirty="0"/>
              <a:t>KoF24 ska:</a:t>
            </a:r>
          </a:p>
          <a:p>
            <a:endParaRPr lang="sv-SE" sz="800" dirty="0"/>
          </a:p>
          <a:p>
            <a:pPr marL="285750" indent="-285750">
              <a:buFont typeface="Arial" panose="020B0604020202020204" pitchFamily="34" charset="0"/>
              <a:buChar char="•"/>
            </a:pPr>
            <a:r>
              <a:rPr lang="sv-SE" dirty="0"/>
              <a:t>stärka Uppsala universitets förmåga att bedriva forskning av högsta kvalitet och relevans,</a:t>
            </a:r>
          </a:p>
          <a:p>
            <a:r>
              <a:rPr lang="sv-SE" dirty="0"/>
              <a:t> </a:t>
            </a:r>
          </a:p>
          <a:p>
            <a:pPr marL="285750" indent="-285750">
              <a:buFont typeface="Arial" panose="020B0604020202020204" pitchFamily="34" charset="0"/>
              <a:buChar char="•"/>
            </a:pPr>
            <a:r>
              <a:rPr lang="sv-SE" dirty="0"/>
              <a:t>ge kunskap om styrkor och svagheter, liksom de möjligheter och utmaningar som verksamheten står inför, för att kunna agera i förhållande till dem, och</a:t>
            </a:r>
          </a:p>
          <a:p>
            <a:endParaRPr lang="sv-SE" dirty="0"/>
          </a:p>
          <a:p>
            <a:pPr marL="285750" indent="-285750">
              <a:buFont typeface="Arial" panose="020B0604020202020204" pitchFamily="34" charset="0"/>
              <a:buChar char="•"/>
            </a:pPr>
            <a:r>
              <a:rPr lang="sv-SE" dirty="0"/>
              <a:t>bidra med rekommendationer från externa bedömare som underlag för kvalitetsutveckling på </a:t>
            </a:r>
            <a:r>
              <a:rPr lang="sv-SE" i="1" dirty="0"/>
              <a:t>alla</a:t>
            </a:r>
            <a:r>
              <a:rPr lang="sv-SE" dirty="0"/>
              <a:t> nivåer inom universitetet.</a:t>
            </a:r>
          </a:p>
          <a:p>
            <a:endParaRPr lang="sv-SE" dirty="0"/>
          </a:p>
          <a:p>
            <a:r>
              <a:rPr lang="sv-SE" sz="1900" b="1" dirty="0"/>
              <a:t>Utformning</a:t>
            </a:r>
          </a:p>
          <a:p>
            <a:endParaRPr lang="sv-SE" sz="800" dirty="0"/>
          </a:p>
          <a:p>
            <a:pPr marL="285750" indent="-285750">
              <a:buFont typeface="Arial" panose="020B0604020202020204" pitchFamily="34" charset="0"/>
              <a:buChar char="•"/>
            </a:pPr>
            <a:r>
              <a:rPr lang="sv-SE" dirty="0"/>
              <a:t>En sammanhållen forskningsutvärdering som genomförs i två delar</a:t>
            </a:r>
          </a:p>
          <a:p>
            <a:endParaRPr lang="sv-SE" dirty="0"/>
          </a:p>
          <a:p>
            <a:endParaRPr lang="sv-SE" dirty="0"/>
          </a:p>
          <a:p>
            <a:r>
              <a:rPr lang="sv-SE" dirty="0"/>
              <a:t> </a:t>
            </a:r>
            <a:r>
              <a:rPr lang="sv-SE" dirty="0">
                <a:solidFill>
                  <a:srgbClr val="C00000">
                    <a:alpha val="70000"/>
                  </a:srgbClr>
                </a:solidFill>
              </a:rPr>
              <a:t>Detta handlar om utvärderingen av de universitetsgemensamma temana </a:t>
            </a:r>
          </a:p>
        </p:txBody>
      </p:sp>
      <p:pic>
        <p:nvPicPr>
          <p:cNvPr id="5" name="Bildobjekt 4">
            <a:extLst>
              <a:ext uri="{FF2B5EF4-FFF2-40B4-BE49-F238E27FC236}">
                <a16:creationId xmlns:a16="http://schemas.microsoft.com/office/drawing/2014/main" id="{B3C530D6-2D66-4787-B8E9-E0C43CFEDC95}"/>
              </a:ext>
            </a:extLst>
          </p:cNvPr>
          <p:cNvPicPr>
            <a:picLocks noChangeAspect="1"/>
          </p:cNvPicPr>
          <p:nvPr/>
        </p:nvPicPr>
        <p:blipFill>
          <a:blip r:embed="rId2"/>
          <a:stretch>
            <a:fillRect/>
          </a:stretch>
        </p:blipFill>
        <p:spPr>
          <a:xfrm>
            <a:off x="9758363" y="2341"/>
            <a:ext cx="2433637" cy="6855659"/>
          </a:xfrm>
          <a:prstGeom prst="rect">
            <a:avLst/>
          </a:prstGeom>
        </p:spPr>
      </p:pic>
      <p:pic>
        <p:nvPicPr>
          <p:cNvPr id="6" name="Bildobjekt 5">
            <a:extLst>
              <a:ext uri="{FF2B5EF4-FFF2-40B4-BE49-F238E27FC236}">
                <a16:creationId xmlns:a16="http://schemas.microsoft.com/office/drawing/2014/main" id="{03A5C5BC-F712-4A29-834C-89A685FEEDE6}"/>
              </a:ext>
            </a:extLst>
          </p:cNvPr>
          <p:cNvPicPr>
            <a:picLocks noChangeAspect="1"/>
          </p:cNvPicPr>
          <p:nvPr/>
        </p:nvPicPr>
        <p:blipFill>
          <a:blip r:embed="rId3"/>
          <a:stretch>
            <a:fillRect/>
          </a:stretch>
        </p:blipFill>
        <p:spPr>
          <a:xfrm>
            <a:off x="7911916" y="3429000"/>
            <a:ext cx="1742055" cy="3320618"/>
          </a:xfrm>
          <a:prstGeom prst="rect">
            <a:avLst/>
          </a:prstGeom>
        </p:spPr>
      </p:pic>
      <p:sp>
        <p:nvSpPr>
          <p:cNvPr id="3" name="Ellips 2">
            <a:extLst>
              <a:ext uri="{FF2B5EF4-FFF2-40B4-BE49-F238E27FC236}">
                <a16:creationId xmlns:a16="http://schemas.microsoft.com/office/drawing/2014/main" id="{AADFE719-72AB-454A-AE0B-850312956AF5}"/>
              </a:ext>
            </a:extLst>
          </p:cNvPr>
          <p:cNvSpPr/>
          <p:nvPr/>
        </p:nvSpPr>
        <p:spPr>
          <a:xfrm>
            <a:off x="7986358" y="4022509"/>
            <a:ext cx="1605280" cy="1046480"/>
          </a:xfrm>
          <a:prstGeom prst="ellipse">
            <a:avLst/>
          </a:prstGeom>
          <a:noFill/>
          <a:ln w="38100">
            <a:solidFill>
              <a:srgbClr val="C00000"/>
            </a:solidFill>
          </a:ln>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rtlCol="0" anchor="ctr"/>
          <a:lstStyle/>
          <a:p>
            <a:pPr algn="ctr"/>
            <a:endParaRPr lang="sv-SE"/>
          </a:p>
        </p:txBody>
      </p:sp>
      <p:sp>
        <p:nvSpPr>
          <p:cNvPr id="9" name="textruta 8">
            <a:extLst>
              <a:ext uri="{FF2B5EF4-FFF2-40B4-BE49-F238E27FC236}">
                <a16:creationId xmlns:a16="http://schemas.microsoft.com/office/drawing/2014/main" id="{15AE51B5-65B8-4058-9330-5E3D6C59B87C}"/>
              </a:ext>
            </a:extLst>
          </p:cNvPr>
          <p:cNvSpPr txBox="1"/>
          <p:nvPr/>
        </p:nvSpPr>
        <p:spPr>
          <a:xfrm>
            <a:off x="550013" y="4653280"/>
            <a:ext cx="405027" cy="1107996"/>
          </a:xfrm>
          <a:prstGeom prst="rect">
            <a:avLst/>
          </a:prstGeom>
          <a:noFill/>
        </p:spPr>
        <p:txBody>
          <a:bodyPr wrap="square" rtlCol="0">
            <a:spAutoFit/>
          </a:bodyPr>
          <a:lstStyle/>
          <a:p>
            <a:r>
              <a:rPr lang="sv-SE" sz="6600" b="1" dirty="0">
                <a:solidFill>
                  <a:srgbClr val="C00000"/>
                </a:solidFill>
              </a:rPr>
              <a:t>!</a:t>
            </a:r>
          </a:p>
        </p:txBody>
      </p:sp>
    </p:spTree>
    <p:extLst>
      <p:ext uri="{BB962C8B-B14F-4D97-AF65-F5344CB8AC3E}">
        <p14:creationId xmlns:p14="http://schemas.microsoft.com/office/powerpoint/2010/main" val="1504046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85B3CE-6B64-4071-A0ED-F214E2E256A1}"/>
              </a:ext>
            </a:extLst>
          </p:cNvPr>
          <p:cNvSpPr>
            <a:spLocks noGrp="1"/>
          </p:cNvSpPr>
          <p:nvPr>
            <p:ph type="title"/>
          </p:nvPr>
        </p:nvSpPr>
        <p:spPr>
          <a:xfrm>
            <a:off x="335280" y="434020"/>
            <a:ext cx="9357359" cy="445136"/>
          </a:xfrm>
        </p:spPr>
        <p:txBody>
          <a:bodyPr>
            <a:normAutofit fontScale="90000"/>
          </a:bodyPr>
          <a:lstStyle/>
          <a:p>
            <a:r>
              <a:rPr lang="sv-SE" dirty="0"/>
              <a:t>Projektorganisation – </a:t>
            </a:r>
            <a:r>
              <a:rPr lang="sv-SE" dirty="0">
                <a:solidFill>
                  <a:schemeClr val="tx1"/>
                </a:solidFill>
              </a:rPr>
              <a:t>universitetsgemensamma </a:t>
            </a:r>
            <a:r>
              <a:rPr lang="sv-SE" dirty="0"/>
              <a:t>teman</a:t>
            </a:r>
          </a:p>
        </p:txBody>
      </p:sp>
      <p:sp>
        <p:nvSpPr>
          <p:cNvPr id="4" name="Platshållare för text 3">
            <a:extLst>
              <a:ext uri="{FF2B5EF4-FFF2-40B4-BE49-F238E27FC236}">
                <a16:creationId xmlns:a16="http://schemas.microsoft.com/office/drawing/2014/main" id="{06C1594D-F071-4DC2-9704-DCCD3CB97848}"/>
              </a:ext>
            </a:extLst>
          </p:cNvPr>
          <p:cNvSpPr>
            <a:spLocks noGrp="1"/>
          </p:cNvSpPr>
          <p:nvPr>
            <p:ph type="body" sz="half" idx="2"/>
          </p:nvPr>
        </p:nvSpPr>
        <p:spPr>
          <a:xfrm>
            <a:off x="558800" y="1374460"/>
            <a:ext cx="3261360" cy="5476240"/>
          </a:xfrm>
        </p:spPr>
        <p:txBody>
          <a:bodyPr>
            <a:normAutofit/>
          </a:bodyPr>
          <a:lstStyle/>
          <a:p>
            <a:r>
              <a:rPr lang="sv-SE" b="1" dirty="0"/>
              <a:t>Styrgrupp</a:t>
            </a:r>
          </a:p>
          <a:p>
            <a:pPr marL="285750" indent="-285750">
              <a:buFont typeface="Arial" panose="020B0604020202020204" pitchFamily="34" charset="0"/>
              <a:buChar char="•"/>
            </a:pPr>
            <a:r>
              <a:rPr lang="sv-SE" sz="1600" dirty="0"/>
              <a:t>Rektor</a:t>
            </a:r>
          </a:p>
          <a:p>
            <a:pPr marL="285750" indent="-285750">
              <a:buFont typeface="Arial" panose="020B0604020202020204" pitchFamily="34" charset="0"/>
              <a:buChar char="•"/>
            </a:pPr>
            <a:r>
              <a:rPr lang="sv-SE" sz="1600" dirty="0"/>
              <a:t>Universitetsdirektören</a:t>
            </a:r>
          </a:p>
          <a:p>
            <a:pPr marL="285750" indent="-285750">
              <a:buFont typeface="Arial" panose="020B0604020202020204" pitchFamily="34" charset="0"/>
              <a:buChar char="•"/>
            </a:pPr>
            <a:r>
              <a:rPr lang="sv-SE" sz="1600" dirty="0"/>
              <a:t>Vicerektor </a:t>
            </a:r>
            <a:r>
              <a:rPr lang="sv-SE" sz="1600" dirty="0" err="1"/>
              <a:t>Humsam</a:t>
            </a:r>
            <a:endParaRPr lang="sv-SE" sz="1600" dirty="0"/>
          </a:p>
          <a:p>
            <a:pPr marL="285750" indent="-285750">
              <a:buFont typeface="Arial" panose="020B0604020202020204" pitchFamily="34" charset="0"/>
              <a:buChar char="•"/>
            </a:pPr>
            <a:r>
              <a:rPr lang="sv-SE" sz="1600" dirty="0"/>
              <a:t>Vicerektor </a:t>
            </a:r>
            <a:r>
              <a:rPr lang="sv-SE" sz="1600" dirty="0" err="1"/>
              <a:t>Teknat</a:t>
            </a:r>
            <a:endParaRPr lang="sv-SE" sz="1600" dirty="0"/>
          </a:p>
          <a:p>
            <a:pPr marL="285750" indent="-285750">
              <a:buFont typeface="Arial" panose="020B0604020202020204" pitchFamily="34" charset="0"/>
              <a:buChar char="•"/>
            </a:pPr>
            <a:r>
              <a:rPr lang="sv-SE" sz="1600" dirty="0"/>
              <a:t>Vicerektor </a:t>
            </a:r>
            <a:r>
              <a:rPr lang="sv-SE" sz="1600" dirty="0" err="1"/>
              <a:t>Medfarm</a:t>
            </a:r>
            <a:endParaRPr lang="sv-SE" sz="1600" dirty="0"/>
          </a:p>
          <a:p>
            <a:pPr marL="285750" indent="-285750">
              <a:buFont typeface="Arial" panose="020B0604020202020204" pitchFamily="34" charset="0"/>
              <a:buChar char="•"/>
            </a:pPr>
            <a:r>
              <a:rPr lang="sv-SE" sz="1600" dirty="0"/>
              <a:t>Två studentrepresentanter</a:t>
            </a:r>
          </a:p>
          <a:p>
            <a:endParaRPr lang="sv-SE" dirty="0"/>
          </a:p>
          <a:p>
            <a:r>
              <a:rPr lang="sv-SE" b="1" dirty="0"/>
              <a:t>Referensgrupp</a:t>
            </a:r>
          </a:p>
          <a:p>
            <a:pPr marL="285750" indent="-285750">
              <a:buFont typeface="Arial" panose="020B0604020202020204" pitchFamily="34" charset="0"/>
              <a:buChar char="•"/>
            </a:pPr>
            <a:r>
              <a:rPr lang="sv-SE" dirty="0"/>
              <a:t>Rådet för forskning</a:t>
            </a:r>
          </a:p>
          <a:p>
            <a:endParaRPr lang="sv-SE" dirty="0"/>
          </a:p>
          <a:p>
            <a:endParaRPr lang="sv-SE" dirty="0"/>
          </a:p>
        </p:txBody>
      </p:sp>
      <p:sp>
        <p:nvSpPr>
          <p:cNvPr id="5" name="Platshållare för text 3">
            <a:extLst>
              <a:ext uri="{FF2B5EF4-FFF2-40B4-BE49-F238E27FC236}">
                <a16:creationId xmlns:a16="http://schemas.microsoft.com/office/drawing/2014/main" id="{0E8219FF-F398-4F7D-8CF0-111B7FF2D9BF}"/>
              </a:ext>
            </a:extLst>
          </p:cNvPr>
          <p:cNvSpPr txBox="1">
            <a:spLocks/>
          </p:cNvSpPr>
          <p:nvPr/>
        </p:nvSpPr>
        <p:spPr>
          <a:xfrm>
            <a:off x="4198966" y="1430650"/>
            <a:ext cx="6377399" cy="5049520"/>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700" kern="1200">
                <a:solidFill>
                  <a:schemeClr val="tx1">
                    <a:alpha val="70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rgbClr val="81818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rgbClr val="81818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rgbClr val="81818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rgbClr val="81818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sv-SE" b="1" dirty="0"/>
              <a:t>Projektgrupp</a:t>
            </a:r>
          </a:p>
          <a:p>
            <a:pPr marL="285750" indent="-285750">
              <a:buFont typeface="Arial" panose="020B0604020202020204" pitchFamily="34" charset="0"/>
              <a:buChar char="•"/>
            </a:pPr>
            <a:r>
              <a:rPr lang="sv-SE" dirty="0">
                <a:solidFill>
                  <a:schemeClr val="tx1"/>
                </a:solidFill>
              </a:rPr>
              <a:t>Coco Norén, prorektor (projektledare)</a:t>
            </a:r>
          </a:p>
          <a:p>
            <a:pPr marL="285750" indent="-285750">
              <a:buFont typeface="Arial" panose="020B0604020202020204" pitchFamily="34" charset="0"/>
              <a:buChar char="•"/>
            </a:pPr>
            <a:r>
              <a:rPr lang="sv-SE" dirty="0">
                <a:solidFill>
                  <a:schemeClr val="tx1"/>
                </a:solidFill>
              </a:rPr>
              <a:t>Mattias Martinsson, stf vicerektor </a:t>
            </a:r>
            <a:r>
              <a:rPr lang="sv-SE" dirty="0" err="1">
                <a:solidFill>
                  <a:schemeClr val="tx1"/>
                </a:solidFill>
              </a:rPr>
              <a:t>Humsam</a:t>
            </a:r>
            <a:r>
              <a:rPr lang="sv-SE" dirty="0">
                <a:solidFill>
                  <a:schemeClr val="tx1"/>
                </a:solidFill>
              </a:rPr>
              <a:t> (bitr. projektledare)</a:t>
            </a:r>
          </a:p>
          <a:p>
            <a:pPr marL="285750" indent="-285750">
              <a:buFont typeface="Arial" panose="020B0604020202020204" pitchFamily="34" charset="0"/>
              <a:buChar char="•"/>
            </a:pPr>
            <a:r>
              <a:rPr lang="sv-SE" dirty="0">
                <a:solidFill>
                  <a:schemeClr val="tx1"/>
                </a:solidFill>
              </a:rPr>
              <a:t>Staffan Svärd, stf vicerektor </a:t>
            </a:r>
            <a:r>
              <a:rPr lang="sv-SE" dirty="0" err="1">
                <a:solidFill>
                  <a:schemeClr val="tx1"/>
                </a:solidFill>
              </a:rPr>
              <a:t>Teknat</a:t>
            </a:r>
            <a:r>
              <a:rPr lang="sv-SE" dirty="0">
                <a:solidFill>
                  <a:schemeClr val="tx1"/>
                </a:solidFill>
              </a:rPr>
              <a:t> (bitr. projektledare)</a:t>
            </a:r>
          </a:p>
          <a:p>
            <a:pPr marL="285750" indent="-285750">
              <a:buFont typeface="Arial" panose="020B0604020202020204" pitchFamily="34" charset="0"/>
              <a:buChar char="•"/>
            </a:pPr>
            <a:r>
              <a:rPr lang="sv-SE" dirty="0">
                <a:solidFill>
                  <a:schemeClr val="tx1"/>
                </a:solidFill>
              </a:rPr>
              <a:t>Eva </a:t>
            </a:r>
            <a:r>
              <a:rPr lang="sv-SE" dirty="0" err="1">
                <a:solidFill>
                  <a:schemeClr val="tx1"/>
                </a:solidFill>
              </a:rPr>
              <a:t>Tiensuu</a:t>
            </a:r>
            <a:r>
              <a:rPr lang="sv-SE" dirty="0">
                <a:solidFill>
                  <a:schemeClr val="tx1"/>
                </a:solidFill>
              </a:rPr>
              <a:t> Janson, stf vicerektor </a:t>
            </a:r>
            <a:r>
              <a:rPr lang="sv-SE" dirty="0" err="1">
                <a:solidFill>
                  <a:schemeClr val="tx1"/>
                </a:solidFill>
              </a:rPr>
              <a:t>Medfarm</a:t>
            </a:r>
            <a:r>
              <a:rPr lang="sv-SE" dirty="0">
                <a:solidFill>
                  <a:schemeClr val="tx1"/>
                </a:solidFill>
              </a:rPr>
              <a:t> (bitr. projektledare)</a:t>
            </a:r>
          </a:p>
          <a:p>
            <a:pPr marL="285750" indent="-285750">
              <a:buFont typeface="Arial" panose="020B0604020202020204" pitchFamily="34" charset="0"/>
              <a:buChar char="•"/>
            </a:pPr>
            <a:r>
              <a:rPr lang="sv-SE" dirty="0">
                <a:solidFill>
                  <a:schemeClr val="tx1"/>
                </a:solidFill>
              </a:rPr>
              <a:t>Ebba Widegren, studentrepresentant </a:t>
            </a:r>
          </a:p>
          <a:p>
            <a:pPr marL="285750" indent="-285750">
              <a:buFont typeface="Arial" panose="020B0604020202020204" pitchFamily="34" charset="0"/>
              <a:buChar char="•"/>
            </a:pPr>
            <a:r>
              <a:rPr lang="sv-SE" dirty="0">
                <a:solidFill>
                  <a:schemeClr val="tx1"/>
                </a:solidFill>
              </a:rPr>
              <a:t>Sara Åkerman, studentrepresentant</a:t>
            </a:r>
          </a:p>
          <a:p>
            <a:pPr marL="285750" indent="-285750">
              <a:buFont typeface="Arial" panose="020B0604020202020204" pitchFamily="34" charset="0"/>
              <a:buChar char="•"/>
            </a:pPr>
            <a:r>
              <a:rPr lang="sv-SE" dirty="0">
                <a:solidFill>
                  <a:schemeClr val="tx1"/>
                </a:solidFill>
              </a:rPr>
              <a:t>Camilla Maandi, avdelningen för kvalitetsutveckling (koordinator och sekreterare)</a:t>
            </a:r>
          </a:p>
          <a:p>
            <a:pPr marL="285750" indent="-285750">
              <a:buFont typeface="Arial" panose="020B0604020202020204" pitchFamily="34" charset="0"/>
              <a:buChar char="•"/>
            </a:pPr>
            <a:r>
              <a:rPr lang="sv-SE" dirty="0">
                <a:solidFill>
                  <a:schemeClr val="tx1"/>
                </a:solidFill>
              </a:rPr>
              <a:t>Övriga tjänstemän: </a:t>
            </a:r>
          </a:p>
          <a:p>
            <a:pPr marL="742950" lvl="1" indent="-285750">
              <a:buFont typeface="Arial" panose="020B0604020202020204" pitchFamily="34" charset="0"/>
              <a:buChar char="•"/>
            </a:pPr>
            <a:r>
              <a:rPr lang="sv-SE" dirty="0">
                <a:solidFill>
                  <a:schemeClr val="tx1"/>
                </a:solidFill>
              </a:rPr>
              <a:t>Ylva </a:t>
            </a:r>
            <a:r>
              <a:rPr lang="sv-SE" dirty="0" err="1">
                <a:solidFill>
                  <a:schemeClr val="tx1"/>
                </a:solidFill>
              </a:rPr>
              <a:t>Bäckström,Teknatkansliet</a:t>
            </a:r>
            <a:endParaRPr lang="sv-SE" dirty="0">
              <a:solidFill>
                <a:schemeClr val="tx1"/>
              </a:solidFill>
            </a:endParaRPr>
          </a:p>
          <a:p>
            <a:pPr marL="742950" lvl="1" indent="-285750">
              <a:buFont typeface="Arial" panose="020B0604020202020204" pitchFamily="34" charset="0"/>
              <a:buChar char="•"/>
            </a:pPr>
            <a:r>
              <a:rPr lang="sv-SE" dirty="0">
                <a:solidFill>
                  <a:schemeClr val="tx1"/>
                </a:solidFill>
              </a:rPr>
              <a:t>Fredrik Andersson, </a:t>
            </a:r>
            <a:r>
              <a:rPr lang="sv-SE" dirty="0" err="1">
                <a:solidFill>
                  <a:schemeClr val="tx1"/>
                </a:solidFill>
              </a:rPr>
              <a:t>Humsamkansliet</a:t>
            </a:r>
            <a:endParaRPr lang="sv-SE" dirty="0">
              <a:solidFill>
                <a:schemeClr val="tx1"/>
              </a:solidFill>
            </a:endParaRPr>
          </a:p>
          <a:p>
            <a:pPr marL="742950" lvl="1" indent="-285750">
              <a:buFont typeface="Arial" panose="020B0604020202020204" pitchFamily="34" charset="0"/>
              <a:buChar char="•"/>
            </a:pPr>
            <a:r>
              <a:rPr lang="sv-SE" dirty="0">
                <a:solidFill>
                  <a:schemeClr val="tx1"/>
                </a:solidFill>
              </a:rPr>
              <a:t>Oskar Fahlén Godö, Medfarmkansliet</a:t>
            </a:r>
          </a:p>
          <a:p>
            <a:pPr marL="742950" lvl="1" indent="-285750">
              <a:buFont typeface="Arial" panose="020B0604020202020204" pitchFamily="34" charset="0"/>
              <a:buChar char="•"/>
            </a:pPr>
            <a:r>
              <a:rPr lang="sv-SE" dirty="0">
                <a:solidFill>
                  <a:schemeClr val="tx1"/>
                </a:solidFill>
              </a:rPr>
              <a:t>Åsa Kettis, avdelningen för kvalitetsutveckling </a:t>
            </a:r>
          </a:p>
          <a:p>
            <a:pPr marL="742950" lvl="1" indent="-285750">
              <a:buFont typeface="Arial" panose="020B0604020202020204" pitchFamily="34" charset="0"/>
              <a:buChar char="•"/>
            </a:pPr>
            <a:r>
              <a:rPr lang="sv-SE" dirty="0">
                <a:solidFill>
                  <a:schemeClr val="tx1"/>
                </a:solidFill>
              </a:rPr>
              <a:t>Anders Waxell, avdelningen för kvalitetsutveckling </a:t>
            </a:r>
          </a:p>
          <a:p>
            <a:pPr marL="742950" lvl="1" indent="-285750">
              <a:buFont typeface="Arial" panose="020B0604020202020204" pitchFamily="34" charset="0"/>
              <a:buChar char="•"/>
            </a:pPr>
            <a:r>
              <a:rPr lang="sv-SE" dirty="0">
                <a:solidFill>
                  <a:schemeClr val="tx1"/>
                </a:solidFill>
              </a:rPr>
              <a:t>Katarina Vrede, planeringsavdelningen </a:t>
            </a:r>
          </a:p>
          <a:p>
            <a:pPr marL="742950" lvl="1" indent="-285750">
              <a:buFont typeface="Arial" panose="020B0604020202020204" pitchFamily="34" charset="0"/>
              <a:buChar char="•"/>
            </a:pPr>
            <a:r>
              <a:rPr lang="sv-SE" dirty="0">
                <a:solidFill>
                  <a:schemeClr val="tx1"/>
                </a:solidFill>
              </a:rPr>
              <a:t>Kim von </a:t>
            </a:r>
            <a:r>
              <a:rPr lang="sv-SE" dirty="0" err="1">
                <a:solidFill>
                  <a:schemeClr val="tx1"/>
                </a:solidFill>
              </a:rPr>
              <a:t>Hackwitz</a:t>
            </a:r>
            <a:r>
              <a:rPr lang="sv-SE" dirty="0">
                <a:solidFill>
                  <a:schemeClr val="tx1"/>
                </a:solidFill>
              </a:rPr>
              <a:t>, planeringsavdelningen</a:t>
            </a:r>
          </a:p>
          <a:p>
            <a:pPr marL="742950" lvl="1" indent="-285750">
              <a:buFont typeface="Arial" panose="020B0604020202020204" pitchFamily="34" charset="0"/>
              <a:buChar char="•"/>
            </a:pPr>
            <a:r>
              <a:rPr lang="sv-SE" dirty="0">
                <a:solidFill>
                  <a:schemeClr val="tx1"/>
                </a:solidFill>
              </a:rPr>
              <a:t>Pernilla Björk, kommunikationsavdelningen</a:t>
            </a:r>
          </a:p>
          <a:p>
            <a:pPr lvl="1"/>
            <a:endParaRPr lang="sv-SE" dirty="0">
              <a:solidFill>
                <a:schemeClr val="tx1"/>
              </a:solidFill>
            </a:endParaRPr>
          </a:p>
          <a:p>
            <a:r>
              <a:rPr lang="sv-SE" dirty="0">
                <a:solidFill>
                  <a:schemeClr val="tx1"/>
                </a:solidFill>
              </a:rPr>
              <a:t>Därutöver adjungeras ytterligare intern och extern expertis vid behov</a:t>
            </a:r>
          </a:p>
        </p:txBody>
      </p:sp>
      <p:pic>
        <p:nvPicPr>
          <p:cNvPr id="7" name="Bild 6" descr="Anslutningar">
            <a:extLst>
              <a:ext uri="{FF2B5EF4-FFF2-40B4-BE49-F238E27FC236}">
                <a16:creationId xmlns:a16="http://schemas.microsoft.com/office/drawing/2014/main" id="{6EDD3E93-E0C4-4F56-AFCF-D1A420F086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5090" y="5030709"/>
            <a:ext cx="1391921" cy="1391921"/>
          </a:xfrm>
          <a:prstGeom prst="rect">
            <a:avLst/>
          </a:prstGeom>
        </p:spPr>
      </p:pic>
    </p:spTree>
    <p:extLst>
      <p:ext uri="{BB962C8B-B14F-4D97-AF65-F5344CB8AC3E}">
        <p14:creationId xmlns:p14="http://schemas.microsoft.com/office/powerpoint/2010/main" val="526444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E445AED-2176-4625-B0D8-0476DAC96B9D}"/>
              </a:ext>
            </a:extLst>
          </p:cNvPr>
          <p:cNvSpPr>
            <a:spLocks noGrp="1"/>
          </p:cNvSpPr>
          <p:nvPr>
            <p:ph type="title"/>
          </p:nvPr>
        </p:nvSpPr>
        <p:spPr>
          <a:xfrm>
            <a:off x="991030" y="625004"/>
            <a:ext cx="8852852" cy="445136"/>
          </a:xfrm>
        </p:spPr>
        <p:txBody>
          <a:bodyPr/>
          <a:lstStyle/>
          <a:p>
            <a:r>
              <a:rPr lang="sv-SE" dirty="0">
                <a:solidFill>
                  <a:schemeClr val="tx1">
                    <a:alpha val="70000"/>
                  </a:schemeClr>
                </a:solidFill>
              </a:rPr>
              <a:t>Utvärdering av universitetsgemensamma</a:t>
            </a:r>
            <a:r>
              <a:rPr lang="sv-SE" dirty="0">
                <a:solidFill>
                  <a:srgbClr val="0070C0">
                    <a:alpha val="70000"/>
                  </a:srgbClr>
                </a:solidFill>
              </a:rPr>
              <a:t> </a:t>
            </a:r>
            <a:r>
              <a:rPr lang="sv-SE" dirty="0">
                <a:solidFill>
                  <a:schemeClr val="tx1">
                    <a:alpha val="70000"/>
                  </a:schemeClr>
                </a:solidFill>
              </a:rPr>
              <a:t>teman</a:t>
            </a:r>
          </a:p>
        </p:txBody>
      </p:sp>
      <p:sp>
        <p:nvSpPr>
          <p:cNvPr id="3" name="Platshållare för innehåll 2">
            <a:extLst>
              <a:ext uri="{FF2B5EF4-FFF2-40B4-BE49-F238E27FC236}">
                <a16:creationId xmlns:a16="http://schemas.microsoft.com/office/drawing/2014/main" id="{64BFF5B6-1B76-44E8-A34B-D909CCE6A8C0}"/>
              </a:ext>
            </a:extLst>
          </p:cNvPr>
          <p:cNvSpPr>
            <a:spLocks noGrp="1"/>
          </p:cNvSpPr>
          <p:nvPr>
            <p:ph sz="quarter" idx="10"/>
          </p:nvPr>
        </p:nvSpPr>
        <p:spPr>
          <a:xfrm>
            <a:off x="991030" y="1686560"/>
            <a:ext cx="7419657" cy="3769359"/>
          </a:xfrm>
        </p:spPr>
        <p:txBody>
          <a:bodyPr>
            <a:normAutofit/>
          </a:bodyPr>
          <a:lstStyle/>
          <a:p>
            <a:r>
              <a:rPr lang="sv-SE" sz="2000" dirty="0"/>
              <a:t>Den gemensamma delen av utvärderingen i KoF24 ska belysa Uppsala universitets forskningsinfrastruktur respektive mång- och tvärvetenskap, med avseende på </a:t>
            </a:r>
            <a:r>
              <a:rPr lang="sv-SE" sz="2000" u="sng" dirty="0"/>
              <a:t>förutsättningar, systematiskt arbete och strategier </a:t>
            </a:r>
            <a:r>
              <a:rPr lang="sv-SE" sz="2000" dirty="0"/>
              <a:t>(inte kvaliteten i sig)</a:t>
            </a:r>
          </a:p>
          <a:p>
            <a:endParaRPr lang="sv-SE" sz="2000" dirty="0"/>
          </a:p>
          <a:p>
            <a:r>
              <a:rPr lang="sv-SE" sz="2000" dirty="0"/>
              <a:t>Universitetsledning och områdes-/fakultetsnämnder utgör utvärderingsenheter (med stöd av expertis i självvärderingsarbete)</a:t>
            </a:r>
          </a:p>
          <a:p>
            <a:endParaRPr lang="sv-SE" dirty="0"/>
          </a:p>
          <a:p>
            <a:pPr marL="0" indent="0">
              <a:buNone/>
            </a:pPr>
            <a:endParaRPr lang="sv-SE" dirty="0"/>
          </a:p>
        </p:txBody>
      </p:sp>
      <p:pic>
        <p:nvPicPr>
          <p:cNvPr id="5" name="Bildobjekt 4">
            <a:extLst>
              <a:ext uri="{FF2B5EF4-FFF2-40B4-BE49-F238E27FC236}">
                <a16:creationId xmlns:a16="http://schemas.microsoft.com/office/drawing/2014/main" id="{3B35ADD1-90D0-44E7-9022-E2859A687E3F}"/>
              </a:ext>
            </a:extLst>
          </p:cNvPr>
          <p:cNvPicPr>
            <a:picLocks noChangeAspect="1"/>
          </p:cNvPicPr>
          <p:nvPr/>
        </p:nvPicPr>
        <p:blipFill>
          <a:blip r:embed="rId3"/>
          <a:stretch>
            <a:fillRect/>
          </a:stretch>
        </p:blipFill>
        <p:spPr>
          <a:xfrm>
            <a:off x="10017963" y="1"/>
            <a:ext cx="1609725" cy="4053839"/>
          </a:xfrm>
          <a:prstGeom prst="rect">
            <a:avLst/>
          </a:prstGeom>
        </p:spPr>
      </p:pic>
      <p:pic>
        <p:nvPicPr>
          <p:cNvPr id="6" name="Bildobjekt 5">
            <a:extLst>
              <a:ext uri="{FF2B5EF4-FFF2-40B4-BE49-F238E27FC236}">
                <a16:creationId xmlns:a16="http://schemas.microsoft.com/office/drawing/2014/main" id="{783B2212-D96D-4813-A320-4AD88F000560}"/>
              </a:ext>
            </a:extLst>
          </p:cNvPr>
          <p:cNvPicPr>
            <a:picLocks noChangeAspect="1"/>
          </p:cNvPicPr>
          <p:nvPr/>
        </p:nvPicPr>
        <p:blipFill>
          <a:blip r:embed="rId4"/>
          <a:stretch>
            <a:fillRect/>
          </a:stretch>
        </p:blipFill>
        <p:spPr>
          <a:xfrm>
            <a:off x="10017964" y="4053839"/>
            <a:ext cx="1609725" cy="2804159"/>
          </a:xfrm>
          <a:prstGeom prst="rect">
            <a:avLst/>
          </a:prstGeom>
        </p:spPr>
      </p:pic>
    </p:spTree>
    <p:extLst>
      <p:ext uri="{BB962C8B-B14F-4D97-AF65-F5344CB8AC3E}">
        <p14:creationId xmlns:p14="http://schemas.microsoft.com/office/powerpoint/2010/main" val="3544259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07FA42-4606-43AF-BFF4-2797559C4A66}"/>
              </a:ext>
            </a:extLst>
          </p:cNvPr>
          <p:cNvSpPr>
            <a:spLocks noGrp="1"/>
          </p:cNvSpPr>
          <p:nvPr>
            <p:ph type="title"/>
          </p:nvPr>
        </p:nvSpPr>
        <p:spPr>
          <a:xfrm>
            <a:off x="559399" y="693868"/>
            <a:ext cx="8852852" cy="445136"/>
          </a:xfrm>
        </p:spPr>
        <p:txBody>
          <a:bodyPr>
            <a:normAutofit/>
          </a:bodyPr>
          <a:lstStyle/>
          <a:p>
            <a:r>
              <a:rPr lang="sv-SE" dirty="0"/>
              <a:t>Forskningsinfrastruktur</a:t>
            </a:r>
            <a:endParaRPr lang="sv-SE" dirty="0">
              <a:solidFill>
                <a:schemeClr val="tx1">
                  <a:alpha val="70000"/>
                </a:schemeClr>
              </a:solidFill>
            </a:endParaRPr>
          </a:p>
        </p:txBody>
      </p:sp>
      <p:sp>
        <p:nvSpPr>
          <p:cNvPr id="4" name="Platshållare för text 3">
            <a:extLst>
              <a:ext uri="{FF2B5EF4-FFF2-40B4-BE49-F238E27FC236}">
                <a16:creationId xmlns:a16="http://schemas.microsoft.com/office/drawing/2014/main" id="{242EAE0E-930B-4CDD-B3BF-2F32E4009E44}"/>
              </a:ext>
            </a:extLst>
          </p:cNvPr>
          <p:cNvSpPr>
            <a:spLocks noGrp="1"/>
          </p:cNvSpPr>
          <p:nvPr>
            <p:ph type="body" sz="half" idx="2"/>
          </p:nvPr>
        </p:nvSpPr>
        <p:spPr>
          <a:xfrm>
            <a:off x="559399" y="859919"/>
            <a:ext cx="8939603" cy="3722839"/>
          </a:xfrm>
        </p:spPr>
        <p:txBody>
          <a:bodyPr>
            <a:normAutofit fontScale="77500" lnSpcReduction="20000"/>
          </a:bodyPr>
          <a:lstStyle/>
          <a:p>
            <a:pPr lvl="1"/>
            <a:endParaRPr lang="sv-SE" dirty="0"/>
          </a:p>
          <a:p>
            <a:pPr marL="342900" indent="-342900">
              <a:buFont typeface="Wingdings" panose="05000000000000000000" pitchFamily="2" charset="2"/>
              <a:buChar char="Ø"/>
            </a:pPr>
            <a:endParaRPr lang="sv-SE" sz="2600" dirty="0">
              <a:solidFill>
                <a:schemeClr val="tx1">
                  <a:lumMod val="65000"/>
                  <a:lumOff val="35000"/>
                </a:schemeClr>
              </a:solidFill>
            </a:endParaRPr>
          </a:p>
          <a:p>
            <a:pPr marL="342900" indent="-342900">
              <a:buFont typeface="Arial" panose="020B0604020202020204" pitchFamily="34" charset="0"/>
              <a:buChar char="•"/>
            </a:pPr>
            <a:r>
              <a:rPr lang="sv-SE" sz="2600" dirty="0"/>
              <a:t>Hur arbetar universitetsledning och vetenskapsområden/fakulteter med forskningsinfrastrukturer över hela dess livscykel?</a:t>
            </a:r>
          </a:p>
          <a:p>
            <a:pPr marL="342900" indent="-342900">
              <a:buFont typeface="Arial" panose="020B0604020202020204" pitchFamily="34" charset="0"/>
              <a:buChar char="•"/>
            </a:pPr>
            <a:endParaRPr lang="sv-SE" sz="2600" dirty="0"/>
          </a:p>
          <a:p>
            <a:pPr marL="342900" indent="-342900">
              <a:buFont typeface="Arial" panose="020B0604020202020204" pitchFamily="34" charset="0"/>
              <a:buChar char="•"/>
            </a:pPr>
            <a:r>
              <a:rPr lang="sv-SE" sz="2600" dirty="0"/>
              <a:t>Utvärdering sker genom självvärdering, bedömargrupp och platsbesök samt en bedömarrapport</a:t>
            </a:r>
          </a:p>
          <a:p>
            <a:pPr marL="342900" indent="-342900">
              <a:buFont typeface="Arial" panose="020B0604020202020204" pitchFamily="34" charset="0"/>
              <a:buChar char="•"/>
            </a:pPr>
            <a:endParaRPr lang="sv-SE" sz="2600" dirty="0"/>
          </a:p>
          <a:p>
            <a:pPr marL="342900" indent="-342900">
              <a:buFont typeface="Arial" panose="020B0604020202020204" pitchFamily="34" charset="0"/>
              <a:buChar char="•"/>
            </a:pPr>
            <a:r>
              <a:rPr lang="sv-SE" sz="2600" dirty="0"/>
              <a:t>Utgår från EU:s definition:</a:t>
            </a:r>
          </a:p>
          <a:p>
            <a:endParaRPr lang="sv-SE" sz="2900" b="1" dirty="0"/>
          </a:p>
          <a:p>
            <a:endParaRPr lang="sv-SE" sz="2400" dirty="0">
              <a:solidFill>
                <a:schemeClr val="tx1">
                  <a:lumMod val="65000"/>
                  <a:lumOff val="35000"/>
                </a:schemeClr>
              </a:solidFill>
            </a:endParaRPr>
          </a:p>
          <a:p>
            <a:r>
              <a:rPr lang="sv-SE" sz="2100" dirty="0"/>
              <a:t>	</a:t>
            </a:r>
          </a:p>
          <a:p>
            <a:endParaRPr lang="sv-SE" dirty="0"/>
          </a:p>
        </p:txBody>
      </p:sp>
      <p:pic>
        <p:nvPicPr>
          <p:cNvPr id="8" name="Bildobjekt 7">
            <a:extLst>
              <a:ext uri="{FF2B5EF4-FFF2-40B4-BE49-F238E27FC236}">
                <a16:creationId xmlns:a16="http://schemas.microsoft.com/office/drawing/2014/main" id="{4E22B598-4232-4FC6-91DC-C1B55953B748}"/>
              </a:ext>
            </a:extLst>
          </p:cNvPr>
          <p:cNvPicPr>
            <a:picLocks noChangeAspect="1"/>
          </p:cNvPicPr>
          <p:nvPr/>
        </p:nvPicPr>
        <p:blipFill>
          <a:blip r:embed="rId3"/>
          <a:stretch>
            <a:fillRect/>
          </a:stretch>
        </p:blipFill>
        <p:spPr>
          <a:xfrm>
            <a:off x="10215462" y="1395594"/>
            <a:ext cx="1417139" cy="1127163"/>
          </a:xfrm>
          <a:prstGeom prst="rect">
            <a:avLst/>
          </a:prstGeom>
        </p:spPr>
      </p:pic>
      <p:pic>
        <p:nvPicPr>
          <p:cNvPr id="9" name="Bildobjekt 8">
            <a:extLst>
              <a:ext uri="{FF2B5EF4-FFF2-40B4-BE49-F238E27FC236}">
                <a16:creationId xmlns:a16="http://schemas.microsoft.com/office/drawing/2014/main" id="{8D53C7AD-36BC-4EB8-A199-8279B2FB2433}"/>
              </a:ext>
            </a:extLst>
          </p:cNvPr>
          <p:cNvPicPr>
            <a:picLocks noChangeAspect="1"/>
          </p:cNvPicPr>
          <p:nvPr/>
        </p:nvPicPr>
        <p:blipFill>
          <a:blip r:embed="rId4"/>
          <a:stretch>
            <a:fillRect/>
          </a:stretch>
        </p:blipFill>
        <p:spPr>
          <a:xfrm>
            <a:off x="10215462" y="2741623"/>
            <a:ext cx="1417139" cy="1107005"/>
          </a:xfrm>
          <a:prstGeom prst="rect">
            <a:avLst/>
          </a:prstGeom>
        </p:spPr>
      </p:pic>
      <p:pic>
        <p:nvPicPr>
          <p:cNvPr id="10" name="Bildobjekt 9">
            <a:extLst>
              <a:ext uri="{FF2B5EF4-FFF2-40B4-BE49-F238E27FC236}">
                <a16:creationId xmlns:a16="http://schemas.microsoft.com/office/drawing/2014/main" id="{658B9636-2B43-41B7-A3E7-8AFF77EFB314}"/>
              </a:ext>
            </a:extLst>
          </p:cNvPr>
          <p:cNvPicPr>
            <a:picLocks noChangeAspect="1"/>
          </p:cNvPicPr>
          <p:nvPr/>
        </p:nvPicPr>
        <p:blipFill>
          <a:blip r:embed="rId5"/>
          <a:stretch>
            <a:fillRect/>
          </a:stretch>
        </p:blipFill>
        <p:spPr>
          <a:xfrm>
            <a:off x="10215462" y="4067494"/>
            <a:ext cx="1417139" cy="2109963"/>
          </a:xfrm>
          <a:prstGeom prst="rect">
            <a:avLst/>
          </a:prstGeom>
        </p:spPr>
      </p:pic>
      <p:sp>
        <p:nvSpPr>
          <p:cNvPr id="3" name="textruta 2">
            <a:extLst>
              <a:ext uri="{FF2B5EF4-FFF2-40B4-BE49-F238E27FC236}">
                <a16:creationId xmlns:a16="http://schemas.microsoft.com/office/drawing/2014/main" id="{E3BCBFC4-E4D5-44B7-A743-1ED0695A0E37}"/>
              </a:ext>
            </a:extLst>
          </p:cNvPr>
          <p:cNvSpPr txBox="1"/>
          <p:nvPr/>
        </p:nvSpPr>
        <p:spPr>
          <a:xfrm>
            <a:off x="1699708" y="3848628"/>
            <a:ext cx="7196866" cy="2169825"/>
          </a:xfrm>
          <a:prstGeom prst="rect">
            <a:avLst/>
          </a:prstGeom>
          <a:noFill/>
        </p:spPr>
        <p:txBody>
          <a:bodyPr wrap="square" rtlCol="0">
            <a:spAutoFit/>
          </a:bodyPr>
          <a:lstStyle/>
          <a:p>
            <a:pPr lvl="0">
              <a:lnSpc>
                <a:spcPct val="90000"/>
              </a:lnSpc>
              <a:spcBef>
                <a:spcPts val="1000"/>
              </a:spcBef>
            </a:pPr>
            <a:r>
              <a:rPr lang="en-US" sz="1500" dirty="0">
                <a:solidFill>
                  <a:prstClr val="black">
                    <a:lumMod val="65000"/>
                    <a:lumOff val="35000"/>
                  </a:prstClr>
                </a:solidFill>
              </a:rPr>
              <a:t>‘research infrastructure’ means facilities, resources and related services that are used by the scientific community to conduct research in their respective fields and covers scientific equipment or sets of instruments, knowledge-based resources such as collections, archives or structured scientific information enabling information and communication technology-based infrastructures such as grid, computing, software and communication, or any other entity of a 	unique nature essential to conduct research. Such infrastructures may be ‘single-sited’ or ‘distributed’ (an </a:t>
            </a:r>
            <a:r>
              <a:rPr lang="en-US" sz="1500" dirty="0" err="1">
                <a:solidFill>
                  <a:prstClr val="black">
                    <a:lumMod val="65000"/>
                    <a:lumOff val="35000"/>
                  </a:prstClr>
                </a:solidFill>
              </a:rPr>
              <a:t>organised</a:t>
            </a:r>
            <a:r>
              <a:rPr lang="en-US" sz="1500" dirty="0">
                <a:solidFill>
                  <a:prstClr val="black">
                    <a:lumMod val="65000"/>
                    <a:lumOff val="35000"/>
                  </a:prstClr>
                </a:solidFill>
              </a:rPr>
              <a:t> network of resources) in accordance with Article 2(a) of Council Regulation (EC) No 723/2009 of 25 June 2009 on the Community legal framework for a European Research Infrastructure Consortium (ERIC) </a:t>
            </a:r>
          </a:p>
        </p:txBody>
      </p:sp>
    </p:spTree>
    <p:extLst>
      <p:ext uri="{BB962C8B-B14F-4D97-AF65-F5344CB8AC3E}">
        <p14:creationId xmlns:p14="http://schemas.microsoft.com/office/powerpoint/2010/main" val="1768136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E0FAB7E5-3A92-4236-8B49-300D5135B4A6}"/>
              </a:ext>
            </a:extLst>
          </p:cNvPr>
          <p:cNvSpPr>
            <a:spLocks noGrp="1"/>
          </p:cNvSpPr>
          <p:nvPr>
            <p:ph type="body" sz="half" idx="2"/>
          </p:nvPr>
        </p:nvSpPr>
        <p:spPr>
          <a:xfrm>
            <a:off x="839788" y="447040"/>
            <a:ext cx="9530584" cy="6410960"/>
          </a:xfrm>
        </p:spPr>
        <p:txBody>
          <a:bodyPr>
            <a:normAutofit/>
          </a:bodyPr>
          <a:lstStyle/>
          <a:p>
            <a:r>
              <a:rPr lang="sv-SE" sz="1900" b="1" dirty="0">
                <a:solidFill>
                  <a:schemeClr val="tx1">
                    <a:lumMod val="65000"/>
                    <a:lumOff val="35000"/>
                  </a:schemeClr>
                </a:solidFill>
              </a:rPr>
              <a:t>Självvärdering för universitetsledning och vetenskapsområden</a:t>
            </a:r>
          </a:p>
          <a:p>
            <a:endParaRPr lang="sv-SE" sz="2000" dirty="0">
              <a:solidFill>
                <a:schemeClr val="tx1">
                  <a:lumMod val="65000"/>
                  <a:lumOff val="35000"/>
                </a:schemeClr>
              </a:solidFill>
            </a:endParaRPr>
          </a:p>
          <a:p>
            <a:pPr marL="800100" lvl="1" indent="-342900">
              <a:buFont typeface="Arial" panose="020B0604020202020204" pitchFamily="34" charset="0"/>
              <a:buChar char="•"/>
            </a:pPr>
            <a:r>
              <a:rPr lang="en-GB" sz="2000" dirty="0">
                <a:solidFill>
                  <a:schemeClr val="tx1">
                    <a:lumMod val="65000"/>
                    <a:lumOff val="35000"/>
                  </a:schemeClr>
                </a:solidFill>
              </a:rPr>
              <a:t>Descriptive background</a:t>
            </a:r>
          </a:p>
          <a:p>
            <a:pPr lvl="1"/>
            <a:endParaRPr lang="en-GB" sz="2000" dirty="0">
              <a:solidFill>
                <a:schemeClr val="tx1">
                  <a:lumMod val="65000"/>
                  <a:lumOff val="35000"/>
                </a:schemeClr>
              </a:solidFill>
            </a:endParaRPr>
          </a:p>
          <a:p>
            <a:pPr marL="800100" lvl="1" indent="-342900">
              <a:buFont typeface="Arial" panose="020B0604020202020204" pitchFamily="34" charset="0"/>
              <a:buChar char="•"/>
            </a:pPr>
            <a:r>
              <a:rPr lang="en-GB" sz="2000" dirty="0">
                <a:solidFill>
                  <a:schemeClr val="tx1">
                    <a:lumMod val="65000"/>
                    <a:lumOff val="35000"/>
                  </a:schemeClr>
                </a:solidFill>
              </a:rPr>
              <a:t>Strategies, policies and regulations</a:t>
            </a:r>
          </a:p>
          <a:p>
            <a:pPr marL="800100" lvl="1" indent="-342900">
              <a:buFont typeface="Arial" panose="020B0604020202020204" pitchFamily="34" charset="0"/>
              <a:buChar char="•"/>
            </a:pPr>
            <a:r>
              <a:rPr lang="en-GB" sz="2000" dirty="0">
                <a:solidFill>
                  <a:schemeClr val="tx1">
                    <a:lumMod val="65000"/>
                    <a:lumOff val="35000"/>
                  </a:schemeClr>
                </a:solidFill>
              </a:rPr>
              <a:t>Organisation and division of responsibilities</a:t>
            </a:r>
          </a:p>
          <a:p>
            <a:pPr marL="800100" lvl="1" indent="-342900">
              <a:buFont typeface="Arial" panose="020B0604020202020204" pitchFamily="34" charset="0"/>
              <a:buChar char="•"/>
            </a:pPr>
            <a:r>
              <a:rPr lang="en-GB" sz="2000" dirty="0">
                <a:solidFill>
                  <a:schemeClr val="tx1">
                    <a:lumMod val="65000"/>
                    <a:lumOff val="35000"/>
                  </a:schemeClr>
                </a:solidFill>
              </a:rPr>
              <a:t>Support for managerial /strategic work</a:t>
            </a:r>
          </a:p>
          <a:p>
            <a:pPr marL="800100" lvl="1" indent="-342900">
              <a:buFont typeface="Arial" panose="020B0604020202020204" pitchFamily="34" charset="0"/>
              <a:buChar char="•"/>
            </a:pPr>
            <a:r>
              <a:rPr lang="en-GB" sz="2000" dirty="0">
                <a:solidFill>
                  <a:schemeClr val="tx1">
                    <a:lumMod val="65000"/>
                    <a:lumOff val="35000"/>
                  </a:schemeClr>
                </a:solidFill>
              </a:rPr>
              <a:t>Adequate management processes</a:t>
            </a:r>
          </a:p>
          <a:p>
            <a:pPr marL="800100" lvl="1" indent="-342900">
              <a:buFont typeface="Arial" panose="020B0604020202020204" pitchFamily="34" charset="0"/>
              <a:buChar char="•"/>
            </a:pPr>
            <a:r>
              <a:rPr lang="en-GB" sz="2000" dirty="0">
                <a:solidFill>
                  <a:schemeClr val="tx1">
                    <a:lumMod val="65000"/>
                    <a:lumOff val="35000"/>
                  </a:schemeClr>
                </a:solidFill>
              </a:rPr>
              <a:t>Funding</a:t>
            </a:r>
          </a:p>
          <a:p>
            <a:pPr marL="800100" lvl="1" indent="-342900">
              <a:buFont typeface="Arial" panose="020B0604020202020204" pitchFamily="34" charset="0"/>
              <a:buChar char="•"/>
            </a:pPr>
            <a:r>
              <a:rPr lang="en-GB" sz="2000" dirty="0">
                <a:solidFill>
                  <a:schemeClr val="tx1">
                    <a:lumMod val="65000"/>
                    <a:lumOff val="35000"/>
                  </a:schemeClr>
                </a:solidFill>
              </a:rPr>
              <a:t>Collaboration and coordination</a:t>
            </a:r>
          </a:p>
          <a:p>
            <a:pPr marL="800100" lvl="1" indent="-342900">
              <a:buFont typeface="Arial" panose="020B0604020202020204" pitchFamily="34" charset="0"/>
              <a:buChar char="•"/>
            </a:pPr>
            <a:r>
              <a:rPr lang="en-GB" sz="2000" dirty="0">
                <a:solidFill>
                  <a:schemeClr val="tx1">
                    <a:lumMod val="65000"/>
                    <a:lumOff val="35000"/>
                  </a:schemeClr>
                </a:solidFill>
              </a:rPr>
              <a:t>Professionalisation and recognition</a:t>
            </a:r>
          </a:p>
          <a:p>
            <a:pPr marL="800100" lvl="1" indent="-342900">
              <a:buFont typeface="Arial" panose="020B0604020202020204" pitchFamily="34" charset="0"/>
              <a:buChar char="•"/>
            </a:pPr>
            <a:r>
              <a:rPr lang="en-GB" sz="2000" dirty="0">
                <a:solidFill>
                  <a:schemeClr val="tx1">
                    <a:lumMod val="65000"/>
                    <a:lumOff val="35000"/>
                  </a:schemeClr>
                </a:solidFill>
              </a:rPr>
              <a:t>Use and accessibility</a:t>
            </a:r>
          </a:p>
          <a:p>
            <a:pPr marL="800100" lvl="1" indent="-342900">
              <a:buFont typeface="Arial" panose="020B0604020202020204" pitchFamily="34" charset="0"/>
              <a:buChar char="•"/>
            </a:pPr>
            <a:r>
              <a:rPr lang="en-GB" sz="2000" dirty="0">
                <a:solidFill>
                  <a:schemeClr val="tx1">
                    <a:lumMod val="65000"/>
                    <a:lumOff val="35000"/>
                  </a:schemeClr>
                </a:solidFill>
              </a:rPr>
              <a:t>Infrastructure in education</a:t>
            </a:r>
          </a:p>
          <a:p>
            <a:pPr marL="800100" lvl="1" indent="-342900">
              <a:buFont typeface="Arial" panose="020B0604020202020204" pitchFamily="34" charset="0"/>
              <a:buChar char="•"/>
            </a:pPr>
            <a:r>
              <a:rPr lang="en-GB" sz="2000" dirty="0">
                <a:solidFill>
                  <a:schemeClr val="tx1">
                    <a:lumMod val="65000"/>
                    <a:lumOff val="35000"/>
                  </a:schemeClr>
                </a:solidFill>
              </a:rPr>
              <a:t>Research data management</a:t>
            </a:r>
          </a:p>
          <a:p>
            <a:pPr marL="800100" lvl="1" indent="-342900">
              <a:buFont typeface="Arial" panose="020B0604020202020204" pitchFamily="34" charset="0"/>
              <a:buChar char="•"/>
            </a:pPr>
            <a:r>
              <a:rPr lang="en-GB" sz="2000" dirty="0">
                <a:solidFill>
                  <a:schemeClr val="tx1">
                    <a:lumMod val="65000"/>
                    <a:lumOff val="35000"/>
                  </a:schemeClr>
                </a:solidFill>
              </a:rPr>
              <a:t>Quality assurance</a:t>
            </a:r>
          </a:p>
          <a:p>
            <a:pPr lvl="1"/>
            <a:endParaRPr lang="en-GB" sz="2000" dirty="0">
              <a:solidFill>
                <a:schemeClr val="tx1">
                  <a:lumMod val="65000"/>
                  <a:lumOff val="35000"/>
                </a:schemeClr>
              </a:solidFill>
            </a:endParaRPr>
          </a:p>
          <a:p>
            <a:pPr marL="800100" lvl="1" indent="-342900">
              <a:buFont typeface="Arial" panose="020B0604020202020204" pitchFamily="34" charset="0"/>
              <a:buChar char="•"/>
            </a:pPr>
            <a:r>
              <a:rPr lang="en-GB" sz="2000" dirty="0">
                <a:solidFill>
                  <a:schemeClr val="tx1">
                    <a:lumMod val="65000"/>
                    <a:lumOff val="35000"/>
                  </a:schemeClr>
                </a:solidFill>
              </a:rPr>
              <a:t>Future visions and tentative way forward</a:t>
            </a:r>
          </a:p>
          <a:p>
            <a:endParaRPr lang="sv-SE" dirty="0"/>
          </a:p>
        </p:txBody>
      </p:sp>
      <p:sp>
        <p:nvSpPr>
          <p:cNvPr id="5" name="Höger klammerparentes 4">
            <a:extLst>
              <a:ext uri="{FF2B5EF4-FFF2-40B4-BE49-F238E27FC236}">
                <a16:creationId xmlns:a16="http://schemas.microsoft.com/office/drawing/2014/main" id="{C703221E-AB0F-4436-B580-8DE524CC426E}"/>
              </a:ext>
            </a:extLst>
          </p:cNvPr>
          <p:cNvSpPr/>
          <p:nvPr/>
        </p:nvSpPr>
        <p:spPr>
          <a:xfrm>
            <a:off x="6438222" y="1909028"/>
            <a:ext cx="660400" cy="3682999"/>
          </a:xfrm>
          <a:prstGeom prst="rightBrace">
            <a:avLst>
              <a:gd name="adj1" fmla="val 52949"/>
              <a:gd name="adj2" fmla="val 49612"/>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dirty="0"/>
          </a:p>
        </p:txBody>
      </p:sp>
      <p:sp>
        <p:nvSpPr>
          <p:cNvPr id="6" name="textruta 5">
            <a:extLst>
              <a:ext uri="{FF2B5EF4-FFF2-40B4-BE49-F238E27FC236}">
                <a16:creationId xmlns:a16="http://schemas.microsoft.com/office/drawing/2014/main" id="{F4E315FC-56A3-416D-BB29-AA056636B9F4}"/>
              </a:ext>
            </a:extLst>
          </p:cNvPr>
          <p:cNvSpPr txBox="1"/>
          <p:nvPr/>
        </p:nvSpPr>
        <p:spPr>
          <a:xfrm>
            <a:off x="7249228" y="3496364"/>
            <a:ext cx="2540000" cy="338554"/>
          </a:xfrm>
          <a:prstGeom prst="rect">
            <a:avLst/>
          </a:prstGeom>
          <a:noFill/>
        </p:spPr>
        <p:txBody>
          <a:bodyPr wrap="square" rtlCol="0">
            <a:spAutoFit/>
          </a:bodyPr>
          <a:lstStyle/>
          <a:p>
            <a:r>
              <a:rPr lang="sv-SE" sz="1600" dirty="0">
                <a:solidFill>
                  <a:schemeClr val="tx1">
                    <a:lumMod val="65000"/>
                    <a:lumOff val="35000"/>
                  </a:schemeClr>
                </a:solidFill>
              </a:rPr>
              <a:t>Reflektion</a:t>
            </a:r>
          </a:p>
        </p:txBody>
      </p:sp>
      <p:pic>
        <p:nvPicPr>
          <p:cNvPr id="2" name="Bildobjekt 1">
            <a:extLst>
              <a:ext uri="{FF2B5EF4-FFF2-40B4-BE49-F238E27FC236}">
                <a16:creationId xmlns:a16="http://schemas.microsoft.com/office/drawing/2014/main" id="{A1571830-D187-4FC4-9BF5-2F7EEA37A050}"/>
              </a:ext>
            </a:extLst>
          </p:cNvPr>
          <p:cNvPicPr>
            <a:picLocks noChangeAspect="1"/>
          </p:cNvPicPr>
          <p:nvPr/>
        </p:nvPicPr>
        <p:blipFill>
          <a:blip r:embed="rId3"/>
          <a:stretch>
            <a:fillRect/>
          </a:stretch>
        </p:blipFill>
        <p:spPr>
          <a:xfrm>
            <a:off x="8661834" y="1951141"/>
            <a:ext cx="2556000" cy="34290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40589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D851561-96C1-433B-A6FE-CA03095DE027}"/>
              </a:ext>
            </a:extLst>
          </p:cNvPr>
          <p:cNvSpPr>
            <a:spLocks noGrp="1"/>
          </p:cNvSpPr>
          <p:nvPr>
            <p:ph type="title"/>
          </p:nvPr>
        </p:nvSpPr>
        <p:spPr>
          <a:xfrm>
            <a:off x="797102" y="727897"/>
            <a:ext cx="8852852" cy="445136"/>
          </a:xfrm>
        </p:spPr>
        <p:txBody>
          <a:bodyPr>
            <a:normAutofit fontScale="90000"/>
          </a:bodyPr>
          <a:lstStyle/>
          <a:p>
            <a:r>
              <a:rPr lang="sv-SE" dirty="0"/>
              <a:t>Underlag för självvärderingsarbetet och bedömarna</a:t>
            </a:r>
          </a:p>
        </p:txBody>
      </p:sp>
      <p:sp>
        <p:nvSpPr>
          <p:cNvPr id="4" name="Platshållare för text 3">
            <a:extLst>
              <a:ext uri="{FF2B5EF4-FFF2-40B4-BE49-F238E27FC236}">
                <a16:creationId xmlns:a16="http://schemas.microsoft.com/office/drawing/2014/main" id="{4BB94BC0-FA47-4201-B645-262196798591}"/>
              </a:ext>
            </a:extLst>
          </p:cNvPr>
          <p:cNvSpPr>
            <a:spLocks noGrp="1"/>
          </p:cNvSpPr>
          <p:nvPr>
            <p:ph type="body" sz="half" idx="2"/>
          </p:nvPr>
        </p:nvSpPr>
        <p:spPr>
          <a:xfrm>
            <a:off x="797102" y="1435377"/>
            <a:ext cx="8390273" cy="4083050"/>
          </a:xfrm>
        </p:spPr>
        <p:txBody>
          <a:bodyPr/>
          <a:lstStyle/>
          <a:p>
            <a:pPr marL="800100" lvl="1" indent="-342900">
              <a:buFont typeface="Arial" panose="020B0604020202020204" pitchFamily="34" charset="0"/>
              <a:buChar char="•"/>
            </a:pPr>
            <a:r>
              <a:rPr lang="sv-SE" sz="2000" dirty="0">
                <a:solidFill>
                  <a:schemeClr val="tx1">
                    <a:lumMod val="65000"/>
                    <a:lumOff val="35000"/>
                  </a:schemeClr>
                </a:solidFill>
              </a:rPr>
              <a:t>Styrdokument</a:t>
            </a:r>
          </a:p>
          <a:p>
            <a:pPr marL="800100" lvl="1" indent="-342900">
              <a:buFont typeface="Arial" panose="020B0604020202020204" pitchFamily="34" charset="0"/>
              <a:buChar char="•"/>
            </a:pPr>
            <a:r>
              <a:rPr lang="sv-SE" sz="2000" dirty="0">
                <a:solidFill>
                  <a:schemeClr val="tx1">
                    <a:lumMod val="65000"/>
                    <a:lumOff val="35000"/>
                  </a:schemeClr>
                </a:solidFill>
              </a:rPr>
              <a:t>Lista med forskningsinfrastrukturer </a:t>
            </a:r>
          </a:p>
          <a:p>
            <a:pPr marL="800100" lvl="1" indent="-342900">
              <a:buFont typeface="Arial" panose="020B0604020202020204" pitchFamily="34" charset="0"/>
              <a:buChar char="•"/>
            </a:pPr>
            <a:r>
              <a:rPr lang="sv-SE" sz="2000" dirty="0">
                <a:solidFill>
                  <a:schemeClr val="tx1">
                    <a:lumMod val="65000"/>
                    <a:lumOff val="35000"/>
                  </a:schemeClr>
                </a:solidFill>
              </a:rPr>
              <a:t>Processbeskrivning av behovsinventering och prioritering kopplat till VR</a:t>
            </a:r>
          </a:p>
          <a:p>
            <a:pPr marL="800100" lvl="1" indent="-342900">
              <a:buFont typeface="Arial" panose="020B0604020202020204" pitchFamily="34" charset="0"/>
              <a:buChar char="•"/>
            </a:pPr>
            <a:r>
              <a:rPr lang="sv-SE" sz="2000" dirty="0">
                <a:solidFill>
                  <a:schemeClr val="tx1">
                    <a:lumMod val="65000"/>
                    <a:lumOff val="35000"/>
                  </a:schemeClr>
                </a:solidFill>
              </a:rPr>
              <a:t>Fokusgruppsintervjuer (prefekter och föreståndare)</a:t>
            </a:r>
          </a:p>
          <a:p>
            <a:endParaRPr lang="sv-SE" dirty="0"/>
          </a:p>
        </p:txBody>
      </p:sp>
      <p:pic>
        <p:nvPicPr>
          <p:cNvPr id="5" name="Bildobjekt 4">
            <a:extLst>
              <a:ext uri="{FF2B5EF4-FFF2-40B4-BE49-F238E27FC236}">
                <a16:creationId xmlns:a16="http://schemas.microsoft.com/office/drawing/2014/main" id="{8C7C9363-5281-4FE9-AC90-821D8F9B3EE4}"/>
              </a:ext>
            </a:extLst>
          </p:cNvPr>
          <p:cNvPicPr/>
          <p:nvPr/>
        </p:nvPicPr>
        <p:blipFill rotWithShape="1">
          <a:blip r:embed="rId3"/>
          <a:srcRect l="18384" t="24927" r="7805" b="9700"/>
          <a:stretch/>
        </p:blipFill>
        <p:spPr bwMode="auto">
          <a:xfrm>
            <a:off x="4120525" y="3544569"/>
            <a:ext cx="4959276" cy="3191064"/>
          </a:xfrm>
          <a:prstGeom prst="rect">
            <a:avLst/>
          </a:prstGeom>
          <a:ln>
            <a:noFill/>
          </a:ln>
          <a:extLst>
            <a:ext uri="{53640926-AAD7-44D8-BBD7-CCE9431645EC}">
              <a14:shadowObscured xmlns:a14="http://schemas.microsoft.com/office/drawing/2010/main"/>
            </a:ext>
          </a:extLst>
        </p:spPr>
      </p:pic>
      <p:pic>
        <p:nvPicPr>
          <p:cNvPr id="8" name="Bildobjekt 7">
            <a:extLst>
              <a:ext uri="{FF2B5EF4-FFF2-40B4-BE49-F238E27FC236}">
                <a16:creationId xmlns:a16="http://schemas.microsoft.com/office/drawing/2014/main" id="{6FEEF20C-0C94-4B28-99D2-6597241B2BD7}"/>
              </a:ext>
            </a:extLst>
          </p:cNvPr>
          <p:cNvPicPr>
            <a:picLocks noChangeAspect="1"/>
          </p:cNvPicPr>
          <p:nvPr/>
        </p:nvPicPr>
        <p:blipFill rotWithShape="1">
          <a:blip r:embed="rId4"/>
          <a:srcRect l="70324" t="47804" r="16684" b="29412"/>
          <a:stretch/>
        </p:blipFill>
        <p:spPr>
          <a:xfrm>
            <a:off x="9646472" y="3892326"/>
            <a:ext cx="1584064" cy="1562549"/>
          </a:xfrm>
          <a:prstGeom prst="rect">
            <a:avLst/>
          </a:prstGeom>
        </p:spPr>
      </p:pic>
      <p:pic>
        <p:nvPicPr>
          <p:cNvPr id="1026" name="Picture 2" descr="https://mp.uu.se/documents/432512/2254457/M%C3%A5lbild-630.jpg/db061ab5-f7ce-a255-1ec3-53d8cb6ea48d?t=1581946246118">
            <a:extLst>
              <a:ext uri="{FF2B5EF4-FFF2-40B4-BE49-F238E27FC236}">
                <a16:creationId xmlns:a16="http://schemas.microsoft.com/office/drawing/2014/main" id="{788545B8-ED63-4A77-B0B6-ACE4D0D6EC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110" y="3476902"/>
            <a:ext cx="2609515" cy="1466299"/>
          </a:xfrm>
          <a:prstGeom prst="rect">
            <a:avLst/>
          </a:prstGeom>
          <a:noFill/>
          <a:extLst>
            <a:ext uri="{909E8E84-426E-40DD-AFC4-6F175D3DCCD1}">
              <a14:hiddenFill xmlns:a14="http://schemas.microsoft.com/office/drawing/2010/main">
                <a:solidFill>
                  <a:srgbClr val="FFFFFF"/>
                </a:solidFill>
              </a14:hiddenFill>
            </a:ext>
          </a:extLst>
        </p:spPr>
      </p:pic>
      <p:pic>
        <p:nvPicPr>
          <p:cNvPr id="7" name="Bildobjekt 6">
            <a:extLst>
              <a:ext uri="{FF2B5EF4-FFF2-40B4-BE49-F238E27FC236}">
                <a16:creationId xmlns:a16="http://schemas.microsoft.com/office/drawing/2014/main" id="{CED91BA8-8C2B-465B-8953-2CBCA78ACC11}"/>
              </a:ext>
            </a:extLst>
          </p:cNvPr>
          <p:cNvPicPr/>
          <p:nvPr/>
        </p:nvPicPr>
        <p:blipFill rotWithShape="1">
          <a:blip r:embed="rId6"/>
          <a:srcRect l="36561" t="20250" r="36298" b="15250"/>
          <a:stretch/>
        </p:blipFill>
        <p:spPr bwMode="auto">
          <a:xfrm>
            <a:off x="1753496" y="4547721"/>
            <a:ext cx="1699708" cy="2187912"/>
          </a:xfrm>
          <a:prstGeom prst="rect">
            <a:avLst/>
          </a:prstGeom>
          <a:ln>
            <a:solidFill>
              <a:schemeClr val="accent5"/>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5255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0D86F64-3A17-415F-93F6-DB219F03E924}"/>
              </a:ext>
            </a:extLst>
          </p:cNvPr>
          <p:cNvSpPr>
            <a:spLocks noGrp="1"/>
          </p:cNvSpPr>
          <p:nvPr>
            <p:ph type="title"/>
          </p:nvPr>
        </p:nvSpPr>
        <p:spPr>
          <a:xfrm>
            <a:off x="610386" y="610005"/>
            <a:ext cx="9899930" cy="445136"/>
          </a:xfrm>
        </p:spPr>
        <p:txBody>
          <a:bodyPr>
            <a:normAutofit/>
          </a:bodyPr>
          <a:lstStyle/>
          <a:p>
            <a:r>
              <a:rPr lang="sv-SE" dirty="0"/>
              <a:t>Mång- och tvärvetenskaplig forskning</a:t>
            </a:r>
          </a:p>
        </p:txBody>
      </p:sp>
      <p:sp>
        <p:nvSpPr>
          <p:cNvPr id="4" name="Platshållare för text 3">
            <a:extLst>
              <a:ext uri="{FF2B5EF4-FFF2-40B4-BE49-F238E27FC236}">
                <a16:creationId xmlns:a16="http://schemas.microsoft.com/office/drawing/2014/main" id="{12083CBD-9EF3-448A-A38B-D02F344F197C}"/>
              </a:ext>
            </a:extLst>
          </p:cNvPr>
          <p:cNvSpPr>
            <a:spLocks noGrp="1"/>
          </p:cNvSpPr>
          <p:nvPr>
            <p:ph type="body" sz="half" idx="2"/>
          </p:nvPr>
        </p:nvSpPr>
        <p:spPr>
          <a:xfrm>
            <a:off x="203199" y="1472659"/>
            <a:ext cx="8782927" cy="5844662"/>
          </a:xfrm>
        </p:spPr>
        <p:txBody>
          <a:bodyPr>
            <a:normAutofit/>
          </a:bodyPr>
          <a:lstStyle/>
          <a:p>
            <a:pPr marL="742950" lvl="1" indent="-285750">
              <a:buFont typeface="Arial" panose="020B0604020202020204" pitchFamily="34" charset="0"/>
              <a:buChar char="•"/>
            </a:pPr>
            <a:r>
              <a:rPr lang="sv-SE" sz="2000" dirty="0">
                <a:solidFill>
                  <a:schemeClr val="tx1">
                    <a:lumMod val="65000"/>
                    <a:lumOff val="35000"/>
                  </a:schemeClr>
                </a:solidFill>
              </a:rPr>
              <a:t>Universitetets bredd beskrivs ofta som en inte fullt utnyttjad tillgång. Hur arbetar universitetet för att skapa förutsättningar för mång- och tvärvetenskaplig forskning?</a:t>
            </a:r>
          </a:p>
          <a:p>
            <a:pPr lvl="1"/>
            <a:endParaRPr lang="sv-SE" sz="2000" dirty="0">
              <a:solidFill>
                <a:schemeClr val="tx1">
                  <a:lumMod val="65000"/>
                  <a:lumOff val="35000"/>
                </a:schemeClr>
              </a:solidFill>
            </a:endParaRPr>
          </a:p>
          <a:p>
            <a:pPr marL="742950" lvl="1" indent="-285750">
              <a:buFont typeface="Arial" panose="020B0604020202020204" pitchFamily="34" charset="0"/>
              <a:buChar char="•"/>
            </a:pPr>
            <a:r>
              <a:rPr lang="sv-SE" sz="2000" dirty="0">
                <a:solidFill>
                  <a:schemeClr val="tx1">
                    <a:lumMod val="65000"/>
                    <a:lumOff val="35000"/>
                  </a:schemeClr>
                </a:solidFill>
              </a:rPr>
              <a:t>Utvärdering sker genom benchmarking där en delegation besöker lärosäte(n) som på ledningsnivå har ett gott arbete för att gynna mång- och tvärvetenskap</a:t>
            </a:r>
          </a:p>
          <a:p>
            <a:pPr marL="742950" lvl="1" indent="-285750">
              <a:buFont typeface="Arial" panose="020B0604020202020204" pitchFamily="34" charset="0"/>
              <a:buChar char="•"/>
            </a:pPr>
            <a:endParaRPr lang="sv-SE" sz="1600" dirty="0">
              <a:solidFill>
                <a:schemeClr val="tx1">
                  <a:lumMod val="65000"/>
                  <a:lumOff val="35000"/>
                </a:schemeClr>
              </a:solidFill>
            </a:endParaRPr>
          </a:p>
          <a:p>
            <a:endParaRPr lang="sv-SE" dirty="0"/>
          </a:p>
        </p:txBody>
      </p:sp>
      <p:pic>
        <p:nvPicPr>
          <p:cNvPr id="5" name="Bildobjekt 4">
            <a:extLst>
              <a:ext uri="{FF2B5EF4-FFF2-40B4-BE49-F238E27FC236}">
                <a16:creationId xmlns:a16="http://schemas.microsoft.com/office/drawing/2014/main" id="{471FDCE5-A154-4E78-A676-9949069D9AAD}"/>
              </a:ext>
            </a:extLst>
          </p:cNvPr>
          <p:cNvPicPr>
            <a:picLocks noChangeAspect="1"/>
          </p:cNvPicPr>
          <p:nvPr/>
        </p:nvPicPr>
        <p:blipFill>
          <a:blip r:embed="rId3"/>
          <a:stretch>
            <a:fillRect/>
          </a:stretch>
        </p:blipFill>
        <p:spPr>
          <a:xfrm>
            <a:off x="9652337" y="2944136"/>
            <a:ext cx="1952625" cy="2057718"/>
          </a:xfrm>
          <a:prstGeom prst="rect">
            <a:avLst/>
          </a:prstGeom>
        </p:spPr>
      </p:pic>
    </p:spTree>
    <p:extLst>
      <p:ext uri="{BB962C8B-B14F-4D97-AF65-F5344CB8AC3E}">
        <p14:creationId xmlns:p14="http://schemas.microsoft.com/office/powerpoint/2010/main" val="1052466385"/>
      </p:ext>
    </p:extLst>
  </p:cSld>
  <p:clrMapOvr>
    <a:masterClrMapping/>
  </p:clrMapOvr>
</p:sld>
</file>

<file path=ppt/theme/theme1.xml><?xml version="1.0" encoding="utf-8"?>
<a:theme xmlns:a="http://schemas.openxmlformats.org/drawingml/2006/main" name="UU_white">
  <a:themeElements>
    <a:clrScheme name="Gre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70C0"/>
        </a:solidFill>
      </a:spPr>
      <a:bodyPr/>
      <a:lstStyle/>
      <a: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a:style>
    </a:spDef>
  </a:objectDefaults>
  <a:extraClrSchemeLst/>
  <a:extLst>
    <a:ext uri="{05A4C25C-085E-4340-85A3-A5531E510DB2}">
      <thm15:themeFamily xmlns:thm15="http://schemas.microsoft.com/office/thememl/2012/main" name="2022_05_03_UU_mall_16_9_sve" id="{92E67075-A997-DE42-A333-125D49B88924}" vid="{72F60AFA-A290-6A47-922E-284E055E9A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2022_05_06_UU_mall_16_9_sve PC</Template>
  <TotalTime>2820</TotalTime>
  <Words>730</Words>
  <Application>Microsoft Office PowerPoint</Application>
  <PresentationFormat>Bredbild</PresentationFormat>
  <Paragraphs>140</Paragraphs>
  <Slides>14</Slides>
  <Notes>8</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14</vt:i4>
      </vt:variant>
    </vt:vector>
  </HeadingPairs>
  <TitlesOfParts>
    <vt:vector size="18" baseType="lpstr">
      <vt:lpstr>Arial</vt:lpstr>
      <vt:lpstr>Calibri</vt:lpstr>
      <vt:lpstr>Wingdings</vt:lpstr>
      <vt:lpstr>UU_white</vt:lpstr>
      <vt:lpstr>PowerPoint-presentation</vt:lpstr>
      <vt:lpstr>KoF24  Universitetsgemensamma teman</vt:lpstr>
      <vt:lpstr>PowerPoint-presentation</vt:lpstr>
      <vt:lpstr>Projektorganisation – universitetsgemensamma teman</vt:lpstr>
      <vt:lpstr>Utvärdering av universitetsgemensamma teman</vt:lpstr>
      <vt:lpstr>Forskningsinfrastruktur</vt:lpstr>
      <vt:lpstr>PowerPoint-presentation</vt:lpstr>
      <vt:lpstr>Underlag för självvärderingsarbetet och bedömarna</vt:lpstr>
      <vt:lpstr>Mång- och tvärvetenskaplig forskning</vt:lpstr>
      <vt:lpstr>Universitet att besöka</vt:lpstr>
      <vt:lpstr>PowerPoint-presentation</vt:lpstr>
      <vt:lpstr>Tidplan</vt:lpstr>
      <vt:lpstr>Uppföljning KoF24</vt:lpstr>
      <vt:lpstr>PowerPoint-presentation</vt:lpstr>
    </vt:vector>
  </TitlesOfParts>
  <Company>Uppsala universitet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Camilla Maandi</dc:creator>
  <cp:lastModifiedBy>Camilla Maandi</cp:lastModifiedBy>
  <cp:revision>163</cp:revision>
  <cp:lastPrinted>2023-01-30T12:51:05Z</cp:lastPrinted>
  <dcterms:created xsi:type="dcterms:W3CDTF">2022-08-09T10:19:41Z</dcterms:created>
  <dcterms:modified xsi:type="dcterms:W3CDTF">2023-11-17T07:55:25Z</dcterms:modified>
</cp:coreProperties>
</file>