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handoutMasterIdLst>
    <p:handoutMasterId r:id="rId27"/>
  </p:handoutMasterIdLst>
  <p:sldIdLst>
    <p:sldId id="619" r:id="rId2"/>
    <p:sldId id="618" r:id="rId3"/>
    <p:sldId id="601" r:id="rId4"/>
    <p:sldId id="600" r:id="rId5"/>
    <p:sldId id="634" r:id="rId6"/>
    <p:sldId id="628" r:id="rId7"/>
    <p:sldId id="629" r:id="rId8"/>
    <p:sldId id="635" r:id="rId9"/>
    <p:sldId id="627" r:id="rId10"/>
    <p:sldId id="636" r:id="rId11"/>
    <p:sldId id="637" r:id="rId12"/>
    <p:sldId id="638" r:id="rId13"/>
    <p:sldId id="626" r:id="rId14"/>
    <p:sldId id="639" r:id="rId15"/>
    <p:sldId id="598" r:id="rId16"/>
    <p:sldId id="621" r:id="rId17"/>
    <p:sldId id="625" r:id="rId18"/>
    <p:sldId id="630" r:id="rId19"/>
    <p:sldId id="640" r:id="rId20"/>
    <p:sldId id="631" r:id="rId21"/>
    <p:sldId id="642" r:id="rId22"/>
    <p:sldId id="643" r:id="rId23"/>
    <p:sldId id="644" r:id="rId24"/>
    <p:sldId id="641" r:id="rId25"/>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ika Bergvall" initials="AB" lastIdx="1" clrIdx="0"/>
  <p:cmAuthor id="1" name="Lina Julin" initials="LJ" lastIdx="4" clrIdx="1">
    <p:extLst>
      <p:ext uri="{19B8F6BF-5375-455C-9EA6-DF929625EA0E}">
        <p15:presenceInfo xmlns:p15="http://schemas.microsoft.com/office/powerpoint/2012/main" userId="Lina Jul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BBE0E3"/>
    <a:srgbClr val="99FF99"/>
    <a:srgbClr val="CD0920"/>
    <a:srgbClr val="FFD47D"/>
    <a:srgbClr val="BACCAC"/>
    <a:srgbClr val="F03489"/>
    <a:srgbClr val="95CA78"/>
    <a:srgbClr val="009999"/>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74180" autoAdjust="0"/>
  </p:normalViewPr>
  <p:slideViewPr>
    <p:cSldViewPr>
      <p:cViewPr varScale="1">
        <p:scale>
          <a:sx n="51" d="100"/>
          <a:sy n="51" d="100"/>
        </p:scale>
        <p:origin x="1644"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100" d="100"/>
          <a:sy n="100" d="100"/>
        </p:scale>
        <p:origin x="-2405" y="374"/>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7C4339EF-133C-4FF5-B1C0-28EAC107FA8C}" type="datetimeFigureOut">
              <a:rPr lang="sv-SE" smtClean="0"/>
              <a:t>2022-02-17</a:t>
            </a:fld>
            <a:endParaRPr lang="sv-SE"/>
          </a:p>
        </p:txBody>
      </p:sp>
      <p:sp>
        <p:nvSpPr>
          <p:cNvPr id="4" name="Platshållare för sidfot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8100" y="9432925"/>
            <a:ext cx="2944813" cy="496888"/>
          </a:xfrm>
          <a:prstGeom prst="rect">
            <a:avLst/>
          </a:prstGeom>
        </p:spPr>
        <p:txBody>
          <a:bodyPr vert="horz" lIns="91440" tIns="45720" rIns="91440" bIns="45720" rtlCol="0" anchor="b"/>
          <a:lstStyle>
            <a:lvl1pPr algn="r">
              <a:defRPr sz="1200"/>
            </a:lvl1pPr>
          </a:lstStyle>
          <a:p>
            <a:fld id="{AE6A788A-87D7-4394-8D8A-5078CD2C8465}" type="slidenum">
              <a:rPr lang="sv-SE" smtClean="0"/>
              <a:t>‹#›</a:t>
            </a:fld>
            <a:endParaRPr lang="sv-SE"/>
          </a:p>
        </p:txBody>
      </p:sp>
    </p:spTree>
    <p:extLst>
      <p:ext uri="{BB962C8B-B14F-4D97-AF65-F5344CB8AC3E}">
        <p14:creationId xmlns:p14="http://schemas.microsoft.com/office/powerpoint/2010/main" val="5935958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E1B7EB25-111A-4DD7-BEF8-63B8567531F0}" type="datetimeFigureOut">
              <a:rPr lang="sv-SE" smtClean="0"/>
              <a:t>2022-02-17</a:t>
            </a:fld>
            <a:endParaRPr lang="sv-SE"/>
          </a:p>
        </p:txBody>
      </p:sp>
      <p:sp>
        <p:nvSpPr>
          <p:cNvPr id="4" name="Platshållare för bildobjekt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BD678E9A-B7AF-4436-A2C3-2B9B1842F35E}" type="slidenum">
              <a:rPr lang="sv-SE" smtClean="0"/>
              <a:t>‹#›</a:t>
            </a:fld>
            <a:endParaRPr lang="sv-SE"/>
          </a:p>
        </p:txBody>
      </p:sp>
    </p:spTree>
    <p:extLst>
      <p:ext uri="{BB962C8B-B14F-4D97-AF65-F5344CB8AC3E}">
        <p14:creationId xmlns:p14="http://schemas.microsoft.com/office/powerpoint/2010/main" val="410196757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D678E9A-B7AF-4436-A2C3-2B9B1842F35E}" type="slidenum">
              <a:rPr lang="sv-SE" smtClean="0"/>
              <a:t>1</a:t>
            </a:fld>
            <a:endParaRPr lang="sv-SE"/>
          </a:p>
        </p:txBody>
      </p:sp>
    </p:spTree>
    <p:extLst>
      <p:ext uri="{BB962C8B-B14F-4D97-AF65-F5344CB8AC3E}">
        <p14:creationId xmlns:p14="http://schemas.microsoft.com/office/powerpoint/2010/main" val="2797825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På MP hittar ni många rutiner, under arbetsmiljö och lika villkor</a:t>
            </a:r>
            <a:r>
              <a:rPr lang="sv-SE" baseline="0" dirty="0" smtClean="0"/>
              <a:t> </a:t>
            </a:r>
            <a:r>
              <a:rPr lang="sv-SE" b="1" baseline="0" dirty="0" smtClean="0"/>
              <a:t>A-Ö</a:t>
            </a:r>
            <a:r>
              <a:rPr lang="sv-SE" dirty="0" smtClean="0"/>
              <a:t>. Ex rutiner för riskbedömningar, rehabilitering, fördelning av arbetsmiljöuppgifter etc. Lokala</a:t>
            </a:r>
            <a:r>
              <a:rPr lang="sv-SE" baseline="0" dirty="0" smtClean="0"/>
              <a:t> rutiner kring SAM behövs också. </a:t>
            </a:r>
            <a:r>
              <a:rPr lang="sv-SE" strike="noStrike" baseline="0" dirty="0" smtClean="0"/>
              <a:t>Plan f</a:t>
            </a:r>
            <a:r>
              <a:rPr lang="sv-SE" baseline="0" dirty="0" smtClean="0"/>
              <a:t>ör SAM </a:t>
            </a:r>
            <a:r>
              <a:rPr lang="sv-SE" b="0" baseline="0" dirty="0" smtClean="0"/>
              <a:t>som visar på vilka sätt vi planerar att undersöka arbetsmiljön, vilka arbetsmiljörelaterade insatser vi planerar att genomföra samt vilka risker vi har och hur vi ska åtgärda dem. Vi kan behöva </a:t>
            </a:r>
            <a:r>
              <a:rPr lang="sv-SE" baseline="0" dirty="0" smtClean="0"/>
              <a:t>fundera över vilka rutiner inom arbetsmiljöområdet som finns och om det är någon rutin som saknas och behöver tas fram.  </a:t>
            </a:r>
            <a:endParaRPr lang="sv-SE" dirty="0"/>
          </a:p>
        </p:txBody>
      </p:sp>
      <p:sp>
        <p:nvSpPr>
          <p:cNvPr id="4" name="Platshållare för bildnummer 3"/>
          <p:cNvSpPr>
            <a:spLocks noGrp="1"/>
          </p:cNvSpPr>
          <p:nvPr>
            <p:ph type="sldNum" sz="quarter" idx="10"/>
          </p:nvPr>
        </p:nvSpPr>
        <p:spPr/>
        <p:txBody>
          <a:bodyPr/>
          <a:lstStyle/>
          <a:p>
            <a:fld id="{BD678E9A-B7AF-4436-A2C3-2B9B1842F35E}" type="slidenum">
              <a:rPr lang="sv-SE" smtClean="0"/>
              <a:t>10</a:t>
            </a:fld>
            <a:endParaRPr lang="sv-SE"/>
          </a:p>
        </p:txBody>
      </p:sp>
    </p:spTree>
    <p:extLst>
      <p:ext uri="{BB962C8B-B14F-4D97-AF65-F5344CB8AC3E}">
        <p14:creationId xmlns:p14="http://schemas.microsoft.com/office/powerpoint/2010/main" val="3100188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Arbetsgivaren har yttersta ansvaret för arbetsmiljön,</a:t>
            </a:r>
            <a:r>
              <a:rPr lang="sv-SE" baseline="0" dirty="0" smtClean="0"/>
              <a:t> men uppgifter behöver fördelas inom SAM för att arbetsmiljöarbetet ska vara genomförbart. Skyddsombud ska inte beläggas med arbetsmiljöuppgifter utan vara en samarbetspart inom samtliga. </a:t>
            </a:r>
          </a:p>
          <a:p>
            <a:r>
              <a:rPr lang="sv-SE" baseline="0" dirty="0" smtClean="0"/>
              <a:t>En fördelning ska vara tydlig och skriftlig. Chefer, under </a:t>
            </a:r>
            <a:r>
              <a:rPr lang="sv-SE" b="0" baseline="0" dirty="0" smtClean="0"/>
              <a:t>prefekt/ motsv., kan få arbetsmiljöuppgifter och därmed ett visst ansvar, fördelat till sig. Det är dock viktigt att den som får arbetsmiljöuppgifter fördelade till sig har tillräckliga kunskaper, befogenheter och resurser för att kunna genomföra uppgifterna. Den som har fått arbetsmiljöuppgifter fördelade till sig kan returnera uppgifter om denne inte har tillräckliga kunskaper, befogenheter och/ eller resurser.</a:t>
            </a:r>
          </a:p>
          <a:p>
            <a:endParaRPr lang="sv-SE" b="0" baseline="0" dirty="0" smtClean="0"/>
          </a:p>
          <a:p>
            <a:r>
              <a:rPr lang="sv-SE" b="0" baseline="0" dirty="0" smtClean="0"/>
              <a:t>Vid Uppsala universitet har rektor ansvaret för arbetsmiljön men har fördelat vidare uppgifter enligt rektors beslut om uppgiftsfördelning i det systematiska arbetsmiljöarbetet vid Uppsala universitet. I beslutet beskrivs fördelningen av arbetsmiljöuppgifter ner till prefekt/ motsv. nivå men det framgår också att prefekt/ motsvarande kan fördela uppgifter vidare i organisationen.</a:t>
            </a:r>
            <a:endParaRPr lang="sv-SE" b="0" dirty="0"/>
          </a:p>
        </p:txBody>
      </p:sp>
      <p:sp>
        <p:nvSpPr>
          <p:cNvPr id="4" name="Platshållare för bildnummer 3"/>
          <p:cNvSpPr>
            <a:spLocks noGrp="1"/>
          </p:cNvSpPr>
          <p:nvPr>
            <p:ph type="sldNum" sz="quarter" idx="10"/>
          </p:nvPr>
        </p:nvSpPr>
        <p:spPr/>
        <p:txBody>
          <a:bodyPr/>
          <a:lstStyle/>
          <a:p>
            <a:fld id="{BD678E9A-B7AF-4436-A2C3-2B9B1842F35E}" type="slidenum">
              <a:rPr lang="sv-SE" smtClean="0"/>
              <a:t>11</a:t>
            </a:fld>
            <a:endParaRPr lang="sv-SE"/>
          </a:p>
        </p:txBody>
      </p:sp>
    </p:spTree>
    <p:extLst>
      <p:ext uri="{BB962C8B-B14F-4D97-AF65-F5344CB8AC3E}">
        <p14:creationId xmlns:p14="http://schemas.microsoft.com/office/powerpoint/2010/main" val="2949616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smtClean="0"/>
              <a:t>Kunskap om</a:t>
            </a:r>
            <a:r>
              <a:rPr lang="sv-SE" b="0" baseline="0" dirty="0" smtClean="0"/>
              <a:t> systematiskt arbetsmiljöarbete, arbetsmiljöförhållanden, arbetsmiljöns påverkan på medarbetarnas hälsa, hur skyddsanordningar används, vilka rutiner som ska följas etcetera</a:t>
            </a:r>
            <a:r>
              <a:rPr lang="sv-SE" b="0" dirty="0" smtClean="0"/>
              <a:t> </a:t>
            </a:r>
            <a:r>
              <a:rPr lang="sv-SE" dirty="0" smtClean="0"/>
              <a:t>är nödvändigt för att kunna arbeta med SAM. </a:t>
            </a:r>
            <a:endParaRPr lang="sv-SE" dirty="0"/>
          </a:p>
        </p:txBody>
      </p:sp>
      <p:sp>
        <p:nvSpPr>
          <p:cNvPr id="4" name="Platshållare för bildnummer 3"/>
          <p:cNvSpPr>
            <a:spLocks noGrp="1"/>
          </p:cNvSpPr>
          <p:nvPr>
            <p:ph type="sldNum" sz="quarter" idx="10"/>
          </p:nvPr>
        </p:nvSpPr>
        <p:spPr/>
        <p:txBody>
          <a:bodyPr/>
          <a:lstStyle/>
          <a:p>
            <a:fld id="{BD678E9A-B7AF-4436-A2C3-2B9B1842F35E}" type="slidenum">
              <a:rPr lang="sv-SE" smtClean="0"/>
              <a:t>12</a:t>
            </a:fld>
            <a:endParaRPr lang="sv-SE"/>
          </a:p>
        </p:txBody>
      </p:sp>
    </p:spTree>
    <p:extLst>
      <p:ext uri="{BB962C8B-B14F-4D97-AF65-F5344CB8AC3E}">
        <p14:creationId xmlns:p14="http://schemas.microsoft.com/office/powerpoint/2010/main" val="1642019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Här är ett</a:t>
            </a:r>
            <a:r>
              <a:rPr lang="sv-SE" baseline="0" dirty="0" smtClean="0"/>
              <a:t> urval av interna utbildningar på UU som rekommenderar. </a:t>
            </a:r>
            <a:r>
              <a:rPr lang="sv-SE" b="0" dirty="0" smtClean="0"/>
              <a:t>Vad behöver ni för ytterligare kunskaper? Vad behöver prefekt</a:t>
            </a:r>
            <a:r>
              <a:rPr lang="sv-SE" b="0" baseline="0" dirty="0" smtClean="0"/>
              <a:t> och andra chefer</a:t>
            </a:r>
            <a:r>
              <a:rPr lang="sv-SE" b="0" dirty="0" smtClean="0"/>
              <a:t>? Vad behöver medarbetarna och medarbetarrepresentanterna? </a:t>
            </a:r>
            <a:r>
              <a:rPr lang="sv-SE" b="0" baseline="0" dirty="0" smtClean="0"/>
              <a:t> </a:t>
            </a:r>
            <a:r>
              <a:rPr lang="sv-SE" b="0" dirty="0" smtClean="0"/>
              <a:t>Kan</a:t>
            </a:r>
            <a:r>
              <a:rPr lang="sv-SE" b="0" baseline="0" dirty="0" smtClean="0"/>
              <a:t> det läggas in i arbetsmiljöplanen, tex i årshjulet? </a:t>
            </a:r>
          </a:p>
          <a:p>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BD678E9A-B7AF-4436-A2C3-2B9B1842F35E}" type="slidenum">
              <a:rPr lang="sv-SE" smtClean="0"/>
              <a:t>13</a:t>
            </a:fld>
            <a:endParaRPr lang="sv-SE"/>
          </a:p>
        </p:txBody>
      </p:sp>
    </p:spTree>
    <p:extLst>
      <p:ext uri="{BB962C8B-B14F-4D97-AF65-F5344CB8AC3E}">
        <p14:creationId xmlns:p14="http://schemas.microsoft.com/office/powerpoint/2010/main" val="1941182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”Göra</a:t>
            </a:r>
            <a:r>
              <a:rPr lang="sv-SE" baseline="0" dirty="0" smtClean="0"/>
              <a:t> SAM”. Detta är </a:t>
            </a:r>
            <a:r>
              <a:rPr lang="sv-SE" b="0" baseline="0" dirty="0" smtClean="0"/>
              <a:t>de centrala aktiviteterna i systematiskt arbetsmiljöarbete, grunden i det praktiska arbetsmiljöarbetet visualiserade på två olika sätt. Arbetsmiljön ska regelbundet undersökas, risker ska bedömas, åtgärdas(eller, om de inte kan åtgärdas direkt, ska de föras in i en handlingsplan) och det ska kontrolleras. Dessutom ska ohälsa, olycka och tillbud utredas för att lösa en pågående situation och för att kunna vidta eventuella åtgärder för att förebygga att samma situation uppstår igen.</a:t>
            </a:r>
            <a:endParaRPr lang="sv-SE" b="0" dirty="0"/>
          </a:p>
        </p:txBody>
      </p:sp>
      <p:sp>
        <p:nvSpPr>
          <p:cNvPr id="4" name="Platshållare för bildnummer 3"/>
          <p:cNvSpPr>
            <a:spLocks noGrp="1"/>
          </p:cNvSpPr>
          <p:nvPr>
            <p:ph type="sldNum" sz="quarter" idx="10"/>
          </p:nvPr>
        </p:nvSpPr>
        <p:spPr/>
        <p:txBody>
          <a:bodyPr/>
          <a:lstStyle/>
          <a:p>
            <a:fld id="{BD678E9A-B7AF-4436-A2C3-2B9B1842F35E}" type="slidenum">
              <a:rPr lang="sv-SE" smtClean="0"/>
              <a:t>14</a:t>
            </a:fld>
            <a:endParaRPr lang="sv-SE"/>
          </a:p>
        </p:txBody>
      </p:sp>
    </p:spTree>
    <p:extLst>
      <p:ext uri="{BB962C8B-B14F-4D97-AF65-F5344CB8AC3E}">
        <p14:creationId xmlns:p14="http://schemas.microsoft.com/office/powerpoint/2010/main" val="2288721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smtClean="0"/>
              <a:t>Sammanfattningsvis består</a:t>
            </a:r>
            <a:r>
              <a:rPr lang="sv-SE" b="0" baseline="0" dirty="0" smtClean="0"/>
              <a:t> </a:t>
            </a:r>
            <a:r>
              <a:rPr lang="sv-SE" b="0" dirty="0" smtClean="0"/>
              <a:t>SAM</a:t>
            </a:r>
            <a:r>
              <a:rPr lang="sv-SE" b="0" baseline="0" dirty="0" smtClean="0"/>
              <a:t> </a:t>
            </a:r>
            <a:r>
              <a:rPr lang="sv-SE" b="0" dirty="0" smtClean="0"/>
              <a:t>alltså av </a:t>
            </a:r>
            <a:r>
              <a:rPr lang="sv-SE" dirty="0" smtClean="0"/>
              <a:t>olika delar som hänger ihop och tillsammans bildar en helhet. Alla delarna är viktiga för att uppnå syftet med SAM. Med ett systematiskt</a:t>
            </a:r>
            <a:r>
              <a:rPr lang="sv-SE" baseline="0" dirty="0" smtClean="0"/>
              <a:t> arbetssätt är det lättare att förebygga ohälsa och olycksfall på arbetet, eftersom nya risker upptäcks regelbundet istället för att uppmärksammas först när något hänt.</a:t>
            </a:r>
          </a:p>
          <a:p>
            <a:endParaRPr lang="sv-SE" baseline="0" dirty="0" smtClean="0"/>
          </a:p>
          <a:p>
            <a:r>
              <a:rPr lang="sv-SE" dirty="0" smtClean="0"/>
              <a:t>Med alla pusselbitarna på plats finns grunden för att hantera alla arbetsmiljöförhållanden och skapa en</a:t>
            </a:r>
            <a:r>
              <a:rPr lang="sv-SE" baseline="0" dirty="0" smtClean="0"/>
              <a:t> bra </a:t>
            </a:r>
            <a:r>
              <a:rPr lang="sv-SE" b="0" baseline="0" dirty="0" smtClean="0"/>
              <a:t>arbetsmiljö och goda förutsättningar för att vara ett attraktiv institution/ motsv. (alternativt stödfunktion som hjälper verksamheten att ) som </a:t>
            </a:r>
            <a:r>
              <a:rPr lang="sv-SE" sz="1200" b="0" strike="noStrike" baseline="0" dirty="0" smtClean="0"/>
              <a:t>bedriver undervisning och forskning av högsta kvalitet och relevans.</a:t>
            </a:r>
            <a:endParaRPr lang="sv-SE" b="0" baseline="0" dirty="0" smtClean="0"/>
          </a:p>
          <a:p>
            <a:endParaRPr lang="sv-SE" baseline="0" dirty="0" smtClean="0"/>
          </a:p>
          <a:p>
            <a:r>
              <a:rPr lang="sv-SE" baseline="0" dirty="0" smtClean="0"/>
              <a:t>SAM-hjulet visar hur det centrala aktiviteterna i SAM leder till ständiga förbättringar – och att de inkluderar alla arbetsmiljöförhållanden.</a:t>
            </a:r>
            <a:endParaRPr lang="sv-SE" dirty="0"/>
          </a:p>
        </p:txBody>
      </p:sp>
      <p:sp>
        <p:nvSpPr>
          <p:cNvPr id="4" name="Platshållare för bildnummer 3"/>
          <p:cNvSpPr>
            <a:spLocks noGrp="1"/>
          </p:cNvSpPr>
          <p:nvPr>
            <p:ph type="sldNum" sz="quarter" idx="10"/>
          </p:nvPr>
        </p:nvSpPr>
        <p:spPr/>
        <p:txBody>
          <a:bodyPr/>
          <a:lstStyle/>
          <a:p>
            <a:fld id="{BD678E9A-B7AF-4436-A2C3-2B9B1842F35E}" type="slidenum">
              <a:rPr lang="sv-SE" smtClean="0"/>
              <a:t>15</a:t>
            </a:fld>
            <a:endParaRPr lang="sv-SE"/>
          </a:p>
        </p:txBody>
      </p:sp>
    </p:spTree>
    <p:extLst>
      <p:ext uri="{BB962C8B-B14F-4D97-AF65-F5344CB8AC3E}">
        <p14:creationId xmlns:p14="http://schemas.microsoft.com/office/powerpoint/2010/main" val="350632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Här</a:t>
            </a:r>
            <a:r>
              <a:rPr lang="sv-SE" baseline="0" dirty="0" smtClean="0"/>
              <a:t> är ett urval av olika sätt att undersöka arbetsmiljön i enlighet med SAM. </a:t>
            </a:r>
            <a:r>
              <a:rPr lang="sv-SE" b="0" baseline="0" dirty="0" smtClean="0"/>
              <a:t>Dessa kan förslagsvis placeras in i ett </a:t>
            </a:r>
            <a:r>
              <a:rPr lang="sv-SE" b="0" baseline="0" dirty="0" err="1" smtClean="0"/>
              <a:t>årshjul</a:t>
            </a:r>
            <a:r>
              <a:rPr lang="sv-SE" b="0" baseline="0" dirty="0" smtClean="0"/>
              <a:t> för att få en planering av vilka undersökningar som planeras. Vilka undersökningsmetoder har vi och är det något vi  behöver utveckla?</a:t>
            </a:r>
            <a:endParaRPr lang="sv-SE" b="0" dirty="0"/>
          </a:p>
        </p:txBody>
      </p:sp>
      <p:sp>
        <p:nvSpPr>
          <p:cNvPr id="4" name="Platshållare för bildnummer 3"/>
          <p:cNvSpPr>
            <a:spLocks noGrp="1"/>
          </p:cNvSpPr>
          <p:nvPr>
            <p:ph type="sldNum" sz="quarter" idx="10"/>
          </p:nvPr>
        </p:nvSpPr>
        <p:spPr/>
        <p:txBody>
          <a:bodyPr/>
          <a:lstStyle/>
          <a:p>
            <a:fld id="{BD678E9A-B7AF-4436-A2C3-2B9B1842F35E}" type="slidenum">
              <a:rPr lang="sv-SE" smtClean="0"/>
              <a:t>16</a:t>
            </a:fld>
            <a:endParaRPr lang="sv-SE"/>
          </a:p>
        </p:txBody>
      </p:sp>
    </p:spTree>
    <p:extLst>
      <p:ext uri="{BB962C8B-B14F-4D97-AF65-F5344CB8AC3E}">
        <p14:creationId xmlns:p14="http://schemas.microsoft.com/office/powerpoint/2010/main" val="4282876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Efter att arbetsmiljön undersöks behöver det göras en</a:t>
            </a:r>
            <a:r>
              <a:rPr lang="sv-SE" baseline="0" dirty="0" smtClean="0"/>
              <a:t> riskbedömning och åtgärder behöver sättas in för att eliminera eller minimera risker. Om åtgärder inte kan vidtas direkt behöver en handlingsplan skrivas (institutionsövergripande, eller vid behov per avdelning/enhet</a:t>
            </a:r>
            <a:r>
              <a:rPr lang="sv-SE" b="0" baseline="0" dirty="0" smtClean="0"/>
              <a:t>). Handlingsplanen ska bygga på undersökning och kunskap om arbetsplatsens risker. Stöd i detta arbete finns på MP genom </a:t>
            </a:r>
            <a:r>
              <a:rPr lang="sv-SE" b="0" strike="noStrike" baseline="0" dirty="0" err="1" smtClean="0"/>
              <a:t>webbbaserad</a:t>
            </a:r>
            <a:r>
              <a:rPr lang="sv-SE" b="0" strike="noStrike" baseline="0" dirty="0" smtClean="0"/>
              <a:t> u</a:t>
            </a:r>
            <a:r>
              <a:rPr lang="sv-SE" b="0" baseline="0" dirty="0" smtClean="0"/>
              <a:t>tbildning och mall för riskbedömning och handlingsplan. Handlingsplanen utgör tillsammans med ett </a:t>
            </a:r>
            <a:r>
              <a:rPr lang="sv-SE" b="0" baseline="0" dirty="0" err="1" smtClean="0"/>
              <a:t>årshjul</a:t>
            </a:r>
            <a:r>
              <a:rPr lang="sv-SE" b="0" baseline="0" dirty="0" smtClean="0"/>
              <a:t> för planering av undersökningar institutionens plan för arbetsmiljöarbete. </a:t>
            </a:r>
            <a:endParaRPr lang="sv-SE" b="0" dirty="0"/>
          </a:p>
        </p:txBody>
      </p:sp>
      <p:sp>
        <p:nvSpPr>
          <p:cNvPr id="4" name="Platshållare för bildnummer 3"/>
          <p:cNvSpPr>
            <a:spLocks noGrp="1"/>
          </p:cNvSpPr>
          <p:nvPr>
            <p:ph type="sldNum" sz="quarter" idx="10"/>
          </p:nvPr>
        </p:nvSpPr>
        <p:spPr/>
        <p:txBody>
          <a:bodyPr/>
          <a:lstStyle/>
          <a:p>
            <a:fld id="{BD678E9A-B7AF-4436-A2C3-2B9B1842F35E}" type="slidenum">
              <a:rPr lang="sv-SE" smtClean="0"/>
              <a:t>17</a:t>
            </a:fld>
            <a:endParaRPr lang="sv-SE"/>
          </a:p>
        </p:txBody>
      </p:sp>
    </p:spTree>
    <p:extLst>
      <p:ext uri="{BB962C8B-B14F-4D97-AF65-F5344CB8AC3E}">
        <p14:creationId xmlns:p14="http://schemas.microsoft.com/office/powerpoint/2010/main" val="3843981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En viktig del i arbetsmiljöarbetet är att inte glömma bort att följa upp </a:t>
            </a:r>
            <a:r>
              <a:rPr lang="sv-SE" b="0" dirty="0" smtClean="0"/>
              <a:t>åtgärderna i handlingsplanen, dels för att säkerställa att de genomförts men ännu viktigare för att se</a:t>
            </a:r>
            <a:r>
              <a:rPr lang="sv-SE" b="0" baseline="0" dirty="0" smtClean="0"/>
              <a:t> att de fått avsedd effekt i form av förbättrad arbetsmiljö. Det kan göras på olika sätt t.ex. genom att genomföra en ny undersökning i form av personalmöte, medarbetarenkät, samla ihop information från medarbetarsamtal, utvärdera en ny rutin eller organisation, genom att vara extra uppmärksam på signaler från verksamheten och dess medarbetare. Visar det sig att risken kvarstår och/ eller inte har minimerats tillräckligt så behövs nya åtgärder. Visar det sig att nya risker tillkommit behövs de riskbedömas, åtgärdas och kontrolleras. </a:t>
            </a:r>
            <a:endParaRPr lang="sv-SE" b="0" dirty="0"/>
          </a:p>
        </p:txBody>
      </p:sp>
      <p:sp>
        <p:nvSpPr>
          <p:cNvPr id="4" name="Platshållare för bildnummer 3"/>
          <p:cNvSpPr>
            <a:spLocks noGrp="1"/>
          </p:cNvSpPr>
          <p:nvPr>
            <p:ph type="sldNum" sz="quarter" idx="10"/>
          </p:nvPr>
        </p:nvSpPr>
        <p:spPr/>
        <p:txBody>
          <a:bodyPr/>
          <a:lstStyle/>
          <a:p>
            <a:fld id="{BD678E9A-B7AF-4436-A2C3-2B9B1842F35E}" type="slidenum">
              <a:rPr lang="sv-SE" smtClean="0"/>
              <a:t>18</a:t>
            </a:fld>
            <a:endParaRPr lang="sv-SE"/>
          </a:p>
        </p:txBody>
      </p:sp>
    </p:spTree>
    <p:extLst>
      <p:ext uri="{BB962C8B-B14F-4D97-AF65-F5344CB8AC3E}">
        <p14:creationId xmlns:p14="http://schemas.microsoft.com/office/powerpoint/2010/main" val="1226849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smtClean="0"/>
              <a:t>Vi</a:t>
            </a:r>
            <a:r>
              <a:rPr lang="sv-SE" b="0" baseline="0" dirty="0" smtClean="0"/>
              <a:t> k</a:t>
            </a:r>
            <a:r>
              <a:rPr lang="sv-SE" dirty="0" smtClean="0"/>
              <a:t>an inte börja överallt samtidigt.</a:t>
            </a:r>
          </a:p>
          <a:p>
            <a:endParaRPr lang="sv-SE" dirty="0" smtClean="0"/>
          </a:p>
          <a:p>
            <a:r>
              <a:rPr lang="sv-SE" dirty="0" smtClean="0"/>
              <a:t>Fråga till gruppen: Något som fungerar bra inom arbetsmiljöarbetet? Något som behöver förbättras?</a:t>
            </a:r>
          </a:p>
          <a:p>
            <a:endParaRPr lang="sv-SE" dirty="0" smtClean="0"/>
          </a:p>
        </p:txBody>
      </p:sp>
      <p:sp>
        <p:nvSpPr>
          <p:cNvPr id="4" name="Platshållare för bildnummer 3"/>
          <p:cNvSpPr>
            <a:spLocks noGrp="1"/>
          </p:cNvSpPr>
          <p:nvPr>
            <p:ph type="sldNum" sz="quarter" idx="10"/>
          </p:nvPr>
        </p:nvSpPr>
        <p:spPr/>
        <p:txBody>
          <a:bodyPr/>
          <a:lstStyle/>
          <a:p>
            <a:fld id="{BD678E9A-B7AF-4436-A2C3-2B9B1842F35E}" type="slidenum">
              <a:rPr lang="sv-SE" smtClean="0"/>
              <a:t>19</a:t>
            </a:fld>
            <a:endParaRPr lang="sv-SE"/>
          </a:p>
        </p:txBody>
      </p:sp>
    </p:spTree>
    <p:extLst>
      <p:ext uri="{BB962C8B-B14F-4D97-AF65-F5344CB8AC3E}">
        <p14:creationId xmlns:p14="http://schemas.microsoft.com/office/powerpoint/2010/main" val="1025514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D678E9A-B7AF-4436-A2C3-2B9B1842F35E}" type="slidenum">
              <a:rPr lang="sv-SE" smtClean="0"/>
              <a:t>2</a:t>
            </a:fld>
            <a:endParaRPr lang="sv-SE"/>
          </a:p>
        </p:txBody>
      </p:sp>
    </p:spTree>
    <p:extLst>
      <p:ext uri="{BB962C8B-B14F-4D97-AF65-F5344CB8AC3E}">
        <p14:creationId xmlns:p14="http://schemas.microsoft.com/office/powerpoint/2010/main" val="15755368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SAM ska dokumenteras skriftligt. Ovanstående punkter är basen</a:t>
            </a:r>
            <a:r>
              <a:rPr lang="sv-SE" baseline="0" dirty="0" smtClean="0"/>
              <a:t> i SAM och det är bra att vi för en diskussion kring hur vi ska få till det hos oss. </a:t>
            </a:r>
            <a:endParaRPr lang="sv-SE" dirty="0" smtClean="0"/>
          </a:p>
          <a:p>
            <a:endParaRPr lang="sv-SE" dirty="0" smtClean="0"/>
          </a:p>
        </p:txBody>
      </p:sp>
      <p:sp>
        <p:nvSpPr>
          <p:cNvPr id="4" name="Platshållare för bildnummer 3"/>
          <p:cNvSpPr>
            <a:spLocks noGrp="1"/>
          </p:cNvSpPr>
          <p:nvPr>
            <p:ph type="sldNum" sz="quarter" idx="10"/>
          </p:nvPr>
        </p:nvSpPr>
        <p:spPr/>
        <p:txBody>
          <a:bodyPr/>
          <a:lstStyle/>
          <a:p>
            <a:fld id="{BD678E9A-B7AF-4436-A2C3-2B9B1842F35E}" type="slidenum">
              <a:rPr lang="sv-SE" smtClean="0"/>
              <a:t>20</a:t>
            </a:fld>
            <a:endParaRPr lang="sv-SE"/>
          </a:p>
        </p:txBody>
      </p:sp>
    </p:spTree>
    <p:extLst>
      <p:ext uri="{BB962C8B-B14F-4D97-AF65-F5344CB8AC3E}">
        <p14:creationId xmlns:p14="http://schemas.microsoft.com/office/powerpoint/2010/main" val="3662970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600" dirty="0" smtClean="0"/>
              <a:t>Ett förslag för att planera för SAM är att ta fram ett </a:t>
            </a:r>
            <a:r>
              <a:rPr lang="sv-SE" sz="1600" dirty="0" err="1" smtClean="0"/>
              <a:t>årshjul</a:t>
            </a:r>
            <a:r>
              <a:rPr lang="sv-SE" sz="1600" dirty="0" smtClean="0"/>
              <a:t> (mall finns på</a:t>
            </a:r>
            <a:r>
              <a:rPr lang="sv-SE" sz="1600" baseline="0" dirty="0" smtClean="0"/>
              <a:t> MP)</a:t>
            </a:r>
            <a:r>
              <a:rPr lang="sv-SE" sz="1600" dirty="0" smtClean="0"/>
              <a:t> för arbetsmiljöarbetet. Här kan ni lägga in planerade aktiviteter inom arbetsmiljöområdet, ex vilka typer av undersökningar ni ska genomföra under året samt hur dessa ska följas upp. Ni kan också fundera över</a:t>
            </a:r>
            <a:r>
              <a:rPr lang="sv-SE" sz="1600" baseline="0" dirty="0" smtClean="0"/>
              <a:t> om ni behöver någon kunskapshöjande insats och planera för det. Löpande aktiviteter som behöver hanteras efter hand är </a:t>
            </a:r>
            <a:r>
              <a:rPr lang="sv-SE" sz="1600" baseline="0" dirty="0" err="1" smtClean="0"/>
              <a:t>t.e.x</a:t>
            </a:r>
            <a:r>
              <a:rPr lang="sv-SE" sz="1600" baseline="0" dirty="0" smtClean="0"/>
              <a:t> utredning av ohälsa, olyckor och tillbud samt löpande riskbedömningar och uppföljning av handlingsplaner. </a:t>
            </a:r>
            <a:endParaRPr lang="sv-SE" sz="1600" dirty="0" smtClean="0"/>
          </a:p>
          <a:p>
            <a:endParaRPr lang="sv-SE" sz="1600" dirty="0" smtClean="0"/>
          </a:p>
          <a:p>
            <a:r>
              <a:rPr lang="sv-SE" sz="1600" dirty="0" smtClean="0"/>
              <a:t>Här är exempel på aktiviteter som ni kan</a:t>
            </a:r>
            <a:r>
              <a:rPr lang="sv-SE" sz="1600" baseline="0" dirty="0" smtClean="0"/>
              <a:t> planera in i ert </a:t>
            </a:r>
            <a:r>
              <a:rPr lang="sv-SE" sz="1600" baseline="0" dirty="0" err="1" smtClean="0"/>
              <a:t>årshjul</a:t>
            </a:r>
            <a:r>
              <a:rPr lang="sv-SE" sz="1600" baseline="0" dirty="0" smtClean="0"/>
              <a:t>:</a:t>
            </a:r>
            <a:endParaRPr lang="sv-SE" sz="1600" dirty="0" smtClean="0"/>
          </a:p>
          <a:p>
            <a:pPr marL="171450" indent="-171450">
              <a:buFont typeface="Arial" panose="020B0604020202020204" pitchFamily="34" charset="0"/>
              <a:buChar char="•"/>
            </a:pPr>
            <a:r>
              <a:rPr lang="sv-SE" sz="1200" dirty="0" smtClean="0"/>
              <a:t>Fysisk skyddsrond</a:t>
            </a:r>
          </a:p>
          <a:p>
            <a:pPr marL="171450" indent="-171450">
              <a:buFont typeface="Arial" panose="020B0604020202020204" pitchFamily="34" charset="0"/>
              <a:buChar char="•"/>
            </a:pPr>
            <a:r>
              <a:rPr lang="sv-SE" sz="1200" dirty="0" smtClean="0"/>
              <a:t>Organisatorisk och social </a:t>
            </a:r>
            <a:r>
              <a:rPr lang="sv-SE" sz="1200" dirty="0" err="1" smtClean="0"/>
              <a:t>arbetsmiljörond</a:t>
            </a:r>
            <a:endParaRPr lang="sv-SE" sz="1200" dirty="0" smtClean="0"/>
          </a:p>
          <a:p>
            <a:pPr marL="171450" indent="-171450">
              <a:buFont typeface="Arial" panose="020B0604020202020204" pitchFamily="34" charset="0"/>
              <a:buChar char="•"/>
            </a:pPr>
            <a:r>
              <a:rPr lang="sv-SE" sz="1200" dirty="0" smtClean="0"/>
              <a:t>Arbetsplatsträff/personalmöte(där arbetsmiljöfrågor</a:t>
            </a:r>
            <a:r>
              <a:rPr lang="sv-SE" sz="1200" baseline="0" dirty="0" smtClean="0"/>
              <a:t> diskuteras)</a:t>
            </a:r>
            <a:endParaRPr lang="sv-SE" sz="1200" dirty="0" smtClean="0"/>
          </a:p>
          <a:p>
            <a:pPr marL="171450" indent="-171450">
              <a:buFont typeface="Arial" panose="020B0604020202020204" pitchFamily="34" charset="0"/>
              <a:buChar char="•"/>
            </a:pPr>
            <a:r>
              <a:rPr lang="sv-SE" sz="1200" dirty="0" smtClean="0"/>
              <a:t>Medarbetarsamtal</a:t>
            </a:r>
          </a:p>
          <a:p>
            <a:pPr marL="171450" indent="-171450">
              <a:buFont typeface="Arial" panose="020B0604020202020204" pitchFamily="34" charset="0"/>
              <a:buChar char="•"/>
            </a:pPr>
            <a:r>
              <a:rPr lang="sv-SE" sz="1600" dirty="0" smtClean="0"/>
              <a:t>Arbetsmiljögruppens möten, t ex 4 möten/år</a:t>
            </a:r>
          </a:p>
          <a:p>
            <a:pPr marL="171450" indent="-171450">
              <a:buFont typeface="Arial" panose="020B0604020202020204" pitchFamily="34" charset="0"/>
              <a:buChar char="•"/>
            </a:pPr>
            <a:r>
              <a:rPr lang="sv-SE" sz="1600" dirty="0" smtClean="0"/>
              <a:t>Kunskapshöjande insatser inom arbetsmiljö</a:t>
            </a:r>
          </a:p>
          <a:p>
            <a:pPr marL="171450" indent="-171450">
              <a:buFont typeface="Arial" panose="020B0604020202020204" pitchFamily="34" charset="0"/>
              <a:buChar char="•"/>
            </a:pPr>
            <a:r>
              <a:rPr lang="sv-SE" sz="1600" dirty="0" smtClean="0"/>
              <a:t>Årlig uppföljning av SAM</a:t>
            </a:r>
          </a:p>
          <a:p>
            <a:endParaRPr lang="sv-SE" dirty="0"/>
          </a:p>
        </p:txBody>
      </p:sp>
      <p:sp>
        <p:nvSpPr>
          <p:cNvPr id="4" name="Platshållare för bildnummer 3"/>
          <p:cNvSpPr>
            <a:spLocks noGrp="1"/>
          </p:cNvSpPr>
          <p:nvPr>
            <p:ph type="sldNum" sz="quarter" idx="10"/>
          </p:nvPr>
        </p:nvSpPr>
        <p:spPr/>
        <p:txBody>
          <a:bodyPr/>
          <a:lstStyle/>
          <a:p>
            <a:fld id="{BD678E9A-B7AF-4436-A2C3-2B9B1842F35E}" type="slidenum">
              <a:rPr lang="sv-SE" smtClean="0"/>
              <a:t>21</a:t>
            </a:fld>
            <a:endParaRPr lang="sv-SE"/>
          </a:p>
        </p:txBody>
      </p:sp>
    </p:spTree>
    <p:extLst>
      <p:ext uri="{BB962C8B-B14F-4D97-AF65-F5344CB8AC3E}">
        <p14:creationId xmlns:p14="http://schemas.microsoft.com/office/powerpoint/2010/main" val="1051013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Avslutningsvis några ord om systematiskt arbetsmiljö</a:t>
            </a:r>
            <a:r>
              <a:rPr lang="sv-SE" baseline="0" dirty="0" smtClean="0"/>
              <a:t>- och lika villkorsarbete integrerat. Systematiskt </a:t>
            </a:r>
            <a:r>
              <a:rPr lang="sv-SE" baseline="0" dirty="0" err="1" smtClean="0"/>
              <a:t>likavillkorsarbete</a:t>
            </a:r>
            <a:r>
              <a:rPr lang="sv-SE" baseline="0" dirty="0" smtClean="0"/>
              <a:t> följer samma arbetssätt som systematiskt </a:t>
            </a:r>
            <a:r>
              <a:rPr lang="sv-SE" baseline="0" dirty="0" err="1" smtClean="0"/>
              <a:t>likavillkorsarbete</a:t>
            </a:r>
            <a:r>
              <a:rPr lang="sv-SE" baseline="0" dirty="0" smtClean="0"/>
              <a:t> (arbete med aktiva åtgärder inom lika villkor). Det som skiljer är att risker i arbetsmiljön behöver riskbedömas och hinder för lika villkor ska </a:t>
            </a:r>
            <a:r>
              <a:rPr lang="sv-SE" baseline="0" dirty="0" err="1" smtClean="0"/>
              <a:t>orsaksanalyseras</a:t>
            </a:r>
            <a:r>
              <a:rPr lang="sv-SE" baseline="0" dirty="0" smtClean="0"/>
              <a:t>. Arbetet med aktiva åtgärder regleras i Diskrimineringslagen men kan på samma sätt som systematiskt arbetsmiljöarbete bidra till en god arbetsmiljö som gynnar oss som attraktiv arbetsgivare samt lägger grund för att kunna bedriva undervisning och forskning av högsta kvalitet och relevans</a:t>
            </a:r>
          </a:p>
          <a:p>
            <a:endParaRPr lang="sv-SE" baseline="0" dirty="0" smtClean="0"/>
          </a:p>
          <a:p>
            <a:r>
              <a:rPr lang="sv-SE" baseline="0" dirty="0" smtClean="0"/>
              <a:t>Denna </a:t>
            </a:r>
            <a:r>
              <a:rPr lang="sv-SE" baseline="0" dirty="0" err="1" smtClean="0"/>
              <a:t>slide</a:t>
            </a:r>
            <a:r>
              <a:rPr lang="sv-SE" baseline="0" dirty="0" smtClean="0"/>
              <a:t> kan tas bort om integrering inte är aktuellt på institution/motsv.</a:t>
            </a:r>
            <a:endParaRPr lang="en-US" dirty="0"/>
          </a:p>
        </p:txBody>
      </p:sp>
      <p:sp>
        <p:nvSpPr>
          <p:cNvPr id="4" name="Platshållare för bildnummer 3"/>
          <p:cNvSpPr>
            <a:spLocks noGrp="1"/>
          </p:cNvSpPr>
          <p:nvPr>
            <p:ph type="sldNum" sz="quarter" idx="10"/>
          </p:nvPr>
        </p:nvSpPr>
        <p:spPr/>
        <p:txBody>
          <a:bodyPr/>
          <a:lstStyle/>
          <a:p>
            <a:fld id="{BD678E9A-B7AF-4436-A2C3-2B9B1842F35E}" type="slidenum">
              <a:rPr lang="sv-SE" smtClean="0"/>
              <a:t>22</a:t>
            </a:fld>
            <a:endParaRPr lang="sv-SE"/>
          </a:p>
        </p:txBody>
      </p:sp>
    </p:spTree>
    <p:extLst>
      <p:ext uri="{BB962C8B-B14F-4D97-AF65-F5344CB8AC3E}">
        <p14:creationId xmlns:p14="http://schemas.microsoft.com/office/powerpoint/2010/main" val="23148159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Även inom likavillkorsområdet ska vi arbeta med alla</a:t>
            </a:r>
            <a:r>
              <a:rPr lang="sv-SE" baseline="0" dirty="0" smtClean="0"/>
              <a:t> arbetsförhållanden, fysiska, sociala och organisatoriska.</a:t>
            </a:r>
          </a:p>
          <a:p>
            <a:endParaRPr lang="sv-SE" baseline="0" dirty="0" smtClean="0"/>
          </a:p>
          <a:p>
            <a:r>
              <a:rPr lang="sv-SE" baseline="0" dirty="0" smtClean="0"/>
              <a:t>Som arbetsgivare ska vi arbeta med aktiva åtgärder för att underlätta för medarbetare att kombinera föräldraskap och arbete som också kan vara en risk för ohälsa. Ett exempel, arbetsbelastningen kan vara en faktor som behöver arbetas med för att förebygga ohälsa och kan samtidigt vara ett sätt att underlätta att kombinera arbete och föräldraskap då hög arbetsbelastning sannolikt påverkar möjligheterna att vara en bra förälder. </a:t>
            </a:r>
          </a:p>
          <a:p>
            <a:endParaRPr lang="sv-SE" baseline="0" dirty="0" smtClean="0"/>
          </a:p>
          <a:p>
            <a:r>
              <a:rPr lang="sv-SE" baseline="0" dirty="0" smtClean="0"/>
              <a:t>Att arbeta förebyggande med organisatorisk och social arbetsmiljö motverkar konflikter och kränkande särbehandling men det förebygger och motverkar också trakasserier (avser trakasserier i diskrimineringslagens definition). Inledande utredning genomförs på samma sätt oavsett om det rör sig om kränkande särbehandling eller trakasserier (avser trakasserier i diskrimineringslagens definition) och i de allra flesta fall finns inte kännedom om vad det rör sig om förrän en inledande utredning har påbörjats.</a:t>
            </a:r>
          </a:p>
          <a:p>
            <a:endParaRPr lang="sv-SE" baseline="0" dirty="0" smtClean="0"/>
          </a:p>
          <a:p>
            <a:r>
              <a:rPr lang="sv-SE" baseline="0" dirty="0" smtClean="0"/>
              <a:t>Liksom i systematiskt arbetsmiljöarbete ska det systematiska likavillkorsarbetet ske i samverkan mellan arbetsgivare och arbetstagare.</a:t>
            </a:r>
          </a:p>
          <a:p>
            <a:endParaRPr lang="sv-SE" baseline="0" dirty="0" smtClean="0"/>
          </a:p>
          <a:p>
            <a:r>
              <a:rPr lang="sv-SE" baseline="0" dirty="0" smtClean="0"/>
              <a:t>Som arbetsgivare ska vi inom det systematiska likavillkorsarbetet också arbeta med aktiva åtgärder inom områdena löner och andra anställningsvillkor, rekrytering och befordran samt utbildning och övrig kompetensutveckling. Dessa områden har kanske inte samma tydliga synergier med systematiskt arbetsmiljöarbete med att arbeta med dessa bidrar också till en god arbetsmiljö som vi har sett att vi har många vinster av.</a:t>
            </a:r>
          </a:p>
          <a:p>
            <a:endParaRPr lang="sv-SE" baseline="0" dirty="0" smtClean="0"/>
          </a:p>
          <a:p>
            <a:r>
              <a:rPr lang="sv-SE" baseline="0" dirty="0" smtClean="0"/>
              <a:t>Även om arbetet med systematiskt arbetsmiljöarbete och systematiskt </a:t>
            </a:r>
            <a:r>
              <a:rPr lang="sv-SE" baseline="0" dirty="0" err="1" smtClean="0"/>
              <a:t>likavillkorsarbete</a:t>
            </a:r>
            <a:r>
              <a:rPr lang="sv-SE" baseline="0" dirty="0" smtClean="0"/>
              <a:t> med aktiva åtgärder med fördel kan integreras så är det viktigt att ha koll på områdena separat då de regleras i olika lagstiftningar.</a:t>
            </a:r>
          </a:p>
          <a:p>
            <a:endParaRPr lang="sv-SE" baseline="0" dirty="0" smtClean="0"/>
          </a:p>
          <a:p>
            <a:r>
              <a:rPr lang="sv-SE" baseline="0" dirty="0" smtClean="0"/>
              <a:t>Arbete med aktiva åtgärder ska även ske avseende studenter och då omfattas andra områden. Mer information om det och ovanstående finns på medarbetarportalen. Universitetsövergripande arbete med att ta fram hur vi kan få stöd i att arbeta med studenternas arbetsmiljö och aktiva åtgärder pågår.</a:t>
            </a:r>
          </a:p>
          <a:p>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Denna </a:t>
            </a:r>
            <a:r>
              <a:rPr lang="sv-SE" baseline="0" dirty="0" err="1" smtClean="0"/>
              <a:t>slide</a:t>
            </a:r>
            <a:r>
              <a:rPr lang="sv-SE" baseline="0" dirty="0" smtClean="0"/>
              <a:t> kan tas bort om integrering inte är aktuellt på institution/motsv.</a:t>
            </a:r>
            <a:endParaRPr lang="en-US" dirty="0" smtClean="0"/>
          </a:p>
          <a:p>
            <a:endParaRPr lang="sv-SE" baseline="0" dirty="0" smtClean="0"/>
          </a:p>
          <a:p>
            <a:endParaRPr lang="sv-SE" baseline="0" dirty="0" smtClean="0"/>
          </a:p>
          <a:p>
            <a:endParaRPr lang="sv-SE" baseline="0" dirty="0" smtClean="0"/>
          </a:p>
        </p:txBody>
      </p:sp>
      <p:sp>
        <p:nvSpPr>
          <p:cNvPr id="4" name="Platshållare för bildnummer 3"/>
          <p:cNvSpPr>
            <a:spLocks noGrp="1"/>
          </p:cNvSpPr>
          <p:nvPr>
            <p:ph type="sldNum" sz="quarter" idx="10"/>
          </p:nvPr>
        </p:nvSpPr>
        <p:spPr/>
        <p:txBody>
          <a:bodyPr/>
          <a:lstStyle/>
          <a:p>
            <a:fld id="{BD678E9A-B7AF-4436-A2C3-2B9B1842F35E}" type="slidenum">
              <a:rPr lang="sv-SE" smtClean="0"/>
              <a:t>23</a:t>
            </a:fld>
            <a:endParaRPr lang="sv-SE"/>
          </a:p>
        </p:txBody>
      </p:sp>
    </p:spTree>
    <p:extLst>
      <p:ext uri="{BB962C8B-B14F-4D97-AF65-F5344CB8AC3E}">
        <p14:creationId xmlns:p14="http://schemas.microsoft.com/office/powerpoint/2010/main" val="39136860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D678E9A-B7AF-4436-A2C3-2B9B1842F35E}" type="slidenum">
              <a:rPr lang="sv-SE" smtClean="0"/>
              <a:t>24</a:t>
            </a:fld>
            <a:endParaRPr lang="sv-SE"/>
          </a:p>
        </p:txBody>
      </p:sp>
    </p:spTree>
    <p:extLst>
      <p:ext uri="{BB962C8B-B14F-4D97-AF65-F5344CB8AC3E}">
        <p14:creationId xmlns:p14="http://schemas.microsoft.com/office/powerpoint/2010/main" val="1811358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dirty="0" smtClean="0"/>
              <a:t>Ska vi arbeta med arbetsmiljön för att det står i lagen och </a:t>
            </a:r>
            <a:r>
              <a:rPr lang="sv-SE" sz="900" b="1" dirty="0" smtClean="0"/>
              <a:t>arbetsmiljöverkets</a:t>
            </a:r>
            <a:r>
              <a:rPr lang="sv-SE" sz="900" baseline="0" dirty="0" smtClean="0"/>
              <a:t> </a:t>
            </a:r>
            <a:r>
              <a:rPr lang="sv-SE" sz="900" dirty="0" smtClean="0"/>
              <a:t>föreskrifter?</a:t>
            </a:r>
          </a:p>
          <a:p>
            <a:endParaRPr lang="sv-SE" sz="900" dirty="0" smtClean="0"/>
          </a:p>
          <a:p>
            <a:r>
              <a:rPr lang="sv-SE" sz="900" dirty="0" smtClean="0"/>
              <a:t>Målet med arbetsmiljöarbetet är att:</a:t>
            </a:r>
          </a:p>
          <a:p>
            <a:r>
              <a:rPr lang="sv-SE" sz="900" dirty="0" smtClean="0"/>
              <a:t>Ingen ska bli sjuk eller skadas.</a:t>
            </a:r>
          </a:p>
          <a:p>
            <a:r>
              <a:rPr lang="sv-SE" sz="900" dirty="0" smtClean="0"/>
              <a:t>Skapa en trivsam och utvecklande arbetsmiljö som bidrar till kreativitet,</a:t>
            </a:r>
            <a:r>
              <a:rPr lang="sv-SE" sz="900" baseline="0" dirty="0" smtClean="0"/>
              <a:t> produktivitet och personlig utveckling. Arbetsglädje, arbetstillfredsställelse.</a:t>
            </a:r>
          </a:p>
          <a:p>
            <a:r>
              <a:rPr lang="sv-SE" sz="900" baseline="0" dirty="0" smtClean="0"/>
              <a:t>Det bidrar till bättre ekonomi, </a:t>
            </a:r>
            <a:r>
              <a:rPr lang="sv-SE" sz="900" b="1" baseline="0" dirty="0" smtClean="0">
                <a:solidFill>
                  <a:srgbClr val="FF0000"/>
                </a:solidFill>
              </a:rPr>
              <a:t>attraktiv</a:t>
            </a:r>
            <a:r>
              <a:rPr lang="sv-SE" sz="900" baseline="0" dirty="0" smtClean="0"/>
              <a:t> arbetsgivare och ökade möjligheter att rekrytera och behålla </a:t>
            </a:r>
            <a:r>
              <a:rPr lang="sv-SE" sz="900" b="1" strike="noStrike" baseline="0" dirty="0" smtClean="0"/>
              <a:t>medarbetare</a:t>
            </a:r>
            <a:r>
              <a:rPr lang="sv-SE" sz="900" strike="noStrike" baseline="0" dirty="0" smtClean="0"/>
              <a:t>.</a:t>
            </a:r>
          </a:p>
          <a:p>
            <a:endParaRPr lang="sv-SE" sz="900" strike="noStrike" baseline="0" dirty="0" smtClean="0"/>
          </a:p>
          <a:p>
            <a:r>
              <a:rPr lang="sv-SE" sz="900" b="1" strike="noStrike" baseline="0" dirty="0" smtClean="0"/>
              <a:t>Så, ja vi ska arbeta med arbetsmiljön för att det står i lagen och arbetsmiljöverkets föreskrifter men framförallt ska vi arbeta med arbetsmiljön för verksamheten och medarbetarnas produktivitet och välmående. Genom det så förstärks våra möjligheter att bedriva undervisning och forskning av högsta kvalitet och relevans.</a:t>
            </a:r>
            <a:endParaRPr lang="sv-SE" sz="900" b="1" dirty="0"/>
          </a:p>
        </p:txBody>
      </p:sp>
      <p:sp>
        <p:nvSpPr>
          <p:cNvPr id="4" name="Platshållare för bildnummer 3"/>
          <p:cNvSpPr>
            <a:spLocks noGrp="1"/>
          </p:cNvSpPr>
          <p:nvPr>
            <p:ph type="sldNum" sz="quarter" idx="10"/>
          </p:nvPr>
        </p:nvSpPr>
        <p:spPr/>
        <p:txBody>
          <a:bodyPr/>
          <a:lstStyle/>
          <a:p>
            <a:fld id="{BD678E9A-B7AF-4436-A2C3-2B9B1842F35E}" type="slidenum">
              <a:rPr lang="sv-SE" smtClean="0"/>
              <a:t>3</a:t>
            </a:fld>
            <a:endParaRPr lang="sv-SE"/>
          </a:p>
        </p:txBody>
      </p:sp>
    </p:spTree>
    <p:extLst>
      <p:ext uri="{BB962C8B-B14F-4D97-AF65-F5344CB8AC3E}">
        <p14:creationId xmlns:p14="http://schemas.microsoft.com/office/powerpoint/2010/main" val="2699903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Arbetsmiljölagen,</a:t>
            </a:r>
            <a:r>
              <a:rPr lang="sv-SE" baseline="0" dirty="0" smtClean="0"/>
              <a:t> är en skyddslagstiftning och en ramlag. Lagen beskriver vad som ska göras i arbetsmiljöarbetet. </a:t>
            </a:r>
            <a:endParaRPr lang="sv-SE" dirty="0" smtClean="0"/>
          </a:p>
          <a:p>
            <a:endParaRPr lang="sv-SE" dirty="0" smtClean="0"/>
          </a:p>
          <a:p>
            <a:r>
              <a:rPr lang="sv-SE" dirty="0" smtClean="0"/>
              <a:t>Hur arbetsmiljöarbetet ska bedrivas, beskrivs i föreskrifterna om SAM. I paragraferna</a:t>
            </a:r>
            <a:r>
              <a:rPr lang="sv-SE" baseline="0" dirty="0" smtClean="0"/>
              <a:t> i SAM finns de grundläggande aktiviteterna i arbetsmiljöarbetet beskrivna. Det är en precisering av kraven som står i arbetsmiljölagen.</a:t>
            </a:r>
          </a:p>
          <a:p>
            <a:endParaRPr lang="sv-SE" baseline="0" dirty="0" smtClean="0"/>
          </a:p>
          <a:p>
            <a:r>
              <a:rPr lang="sv-SE" baseline="0" dirty="0" smtClean="0"/>
              <a:t>Omfattar alla arbetstagare. Ska ta hänsyn till människors olika fysiska och psykiska förutsättningar.</a:t>
            </a:r>
          </a:p>
          <a:p>
            <a:endParaRPr lang="sv-SE" baseline="0" dirty="0" smtClean="0"/>
          </a:p>
          <a:p>
            <a:r>
              <a:rPr lang="sv-SE" baseline="0" dirty="0" smtClean="0"/>
              <a:t>Omfattar alla förhållande i arbetsmiljön; fysiska, organisatoriska (t ex hög arbetsbelastning) och sociala. </a:t>
            </a:r>
          </a:p>
        </p:txBody>
      </p:sp>
      <p:sp>
        <p:nvSpPr>
          <p:cNvPr id="4" name="Platshållare för bildnummer 3"/>
          <p:cNvSpPr>
            <a:spLocks noGrp="1"/>
          </p:cNvSpPr>
          <p:nvPr>
            <p:ph type="sldNum" sz="quarter" idx="10"/>
          </p:nvPr>
        </p:nvSpPr>
        <p:spPr/>
        <p:txBody>
          <a:bodyPr/>
          <a:lstStyle/>
          <a:p>
            <a:fld id="{BD678E9A-B7AF-4436-A2C3-2B9B1842F35E}" type="slidenum">
              <a:rPr lang="sv-SE" smtClean="0"/>
              <a:t>4</a:t>
            </a:fld>
            <a:endParaRPr lang="sv-SE"/>
          </a:p>
        </p:txBody>
      </p:sp>
    </p:spTree>
    <p:extLst>
      <p:ext uri="{BB962C8B-B14F-4D97-AF65-F5344CB8AC3E}">
        <p14:creationId xmlns:p14="http://schemas.microsoft.com/office/powerpoint/2010/main" val="3191809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Vad menas då med arbetsmiljö?</a:t>
            </a:r>
          </a:p>
          <a:p>
            <a:endParaRPr lang="sv-SE" dirty="0" smtClean="0"/>
          </a:p>
          <a:p>
            <a:r>
              <a:rPr lang="sv-SE" dirty="0" smtClean="0"/>
              <a:t>Alla typer av arbetsmiljö omfattas, så väl fysisk som organisatorisk och social. </a:t>
            </a:r>
            <a:r>
              <a:rPr lang="sv-SE" b="0" dirty="0" smtClean="0"/>
              <a:t>Förutom</a:t>
            </a:r>
            <a:r>
              <a:rPr lang="sv-SE" b="0" baseline="0" dirty="0" smtClean="0"/>
              <a:t> föreskrifterna för SAM, som är grundläggande, så finns fler föreskrifter som ytterligare förtydligar hur vi ska arbeta med olika specifika arbetsförhållanden</a:t>
            </a:r>
            <a:r>
              <a:rPr lang="sv-SE" baseline="0" dirty="0" smtClean="0"/>
              <a:t>. </a:t>
            </a:r>
            <a:r>
              <a:rPr lang="sv-SE" dirty="0" smtClean="0"/>
              <a:t>Kolla på av.se vilka föreskrifter som kan vara aktuella för just er. Dessa 6 föreskrifter gäller för alla</a:t>
            </a:r>
            <a:r>
              <a:rPr lang="sv-SE" baseline="0" dirty="0" smtClean="0"/>
              <a:t> arbetsplatser</a:t>
            </a:r>
            <a:r>
              <a:rPr lang="sv-SE" b="1" baseline="0" dirty="0" smtClean="0"/>
              <a:t>,</a:t>
            </a:r>
            <a:r>
              <a:rPr lang="sv-SE" b="0" baseline="0" dirty="0" smtClean="0"/>
              <a:t> men </a:t>
            </a:r>
            <a:r>
              <a:rPr lang="sv-SE" baseline="0" dirty="0" smtClean="0"/>
              <a:t>utöver dessa finns alltså en rad specifika föreskrifter som reglerar olika arbetsförhållanden. Uppsala universitet har en stor bredd av verksamheter och omfattas av nästan alla arbetsmiljöverkets föreskrifter.</a:t>
            </a:r>
            <a:endParaRPr lang="sv-SE" dirty="0"/>
          </a:p>
        </p:txBody>
      </p:sp>
      <p:sp>
        <p:nvSpPr>
          <p:cNvPr id="4" name="Platshållare för bildnummer 3"/>
          <p:cNvSpPr>
            <a:spLocks noGrp="1"/>
          </p:cNvSpPr>
          <p:nvPr>
            <p:ph type="sldNum" sz="quarter" idx="10"/>
          </p:nvPr>
        </p:nvSpPr>
        <p:spPr/>
        <p:txBody>
          <a:bodyPr/>
          <a:lstStyle/>
          <a:p>
            <a:fld id="{BD678E9A-B7AF-4436-A2C3-2B9B1842F35E}" type="slidenum">
              <a:rPr lang="sv-SE" smtClean="0"/>
              <a:t>5</a:t>
            </a:fld>
            <a:endParaRPr lang="sv-SE"/>
          </a:p>
        </p:txBody>
      </p:sp>
    </p:spTree>
    <p:extLst>
      <p:ext uri="{BB962C8B-B14F-4D97-AF65-F5344CB8AC3E}">
        <p14:creationId xmlns:p14="http://schemas.microsoft.com/office/powerpoint/2010/main" val="2991896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Arbetsmiljöarbete som process(bild från arbetsmiljöverket, av.se)</a:t>
            </a:r>
          </a:p>
          <a:p>
            <a:endParaRPr lang="sv-SE" dirty="0" smtClean="0"/>
          </a:p>
          <a:p>
            <a:r>
              <a:rPr lang="sv-SE" b="0" dirty="0" smtClean="0"/>
              <a:t>Rött</a:t>
            </a:r>
            <a:r>
              <a:rPr lang="sv-SE" b="0" baseline="0" dirty="0" smtClean="0"/>
              <a:t> och blått är lednings- och stödprocesser. </a:t>
            </a:r>
          </a:p>
          <a:p>
            <a:r>
              <a:rPr lang="sv-SE" b="0" baseline="0" dirty="0" smtClean="0"/>
              <a:t>Orange är centrala aktiviteter i det systematiska arbetsmiljöarbetet</a:t>
            </a:r>
          </a:p>
          <a:p>
            <a:r>
              <a:rPr lang="sv-SE" b="0" baseline="0" dirty="0" smtClean="0"/>
              <a:t>Alla dessa rutor beskriver de olika paragraferna i föreskrifterna om SAM(AFS 2001:1)</a:t>
            </a:r>
            <a:endParaRPr lang="sv-SE" b="0" dirty="0" smtClean="0"/>
          </a:p>
          <a:p>
            <a:endParaRPr lang="en-US" dirty="0"/>
          </a:p>
        </p:txBody>
      </p:sp>
      <p:sp>
        <p:nvSpPr>
          <p:cNvPr id="4" name="Platshållare för bildnummer 3"/>
          <p:cNvSpPr>
            <a:spLocks noGrp="1"/>
          </p:cNvSpPr>
          <p:nvPr>
            <p:ph type="sldNum" sz="quarter" idx="10"/>
          </p:nvPr>
        </p:nvSpPr>
        <p:spPr/>
        <p:txBody>
          <a:bodyPr/>
          <a:lstStyle/>
          <a:p>
            <a:fld id="{1818CD23-7F4C-40DB-AFB1-AD178439EA27}" type="slidenum">
              <a:rPr lang="en-US" smtClean="0"/>
              <a:t>6</a:t>
            </a:fld>
            <a:endParaRPr lang="en-US"/>
          </a:p>
        </p:txBody>
      </p:sp>
    </p:spTree>
    <p:extLst>
      <p:ext uri="{BB962C8B-B14F-4D97-AF65-F5344CB8AC3E}">
        <p14:creationId xmlns:p14="http://schemas.microsoft.com/office/powerpoint/2010/main" val="1838538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smtClean="0"/>
              <a:t>Vi</a:t>
            </a:r>
            <a:r>
              <a:rPr lang="sv-SE" b="0" baseline="0" dirty="0" smtClean="0"/>
              <a:t> börjar med att titta närmare på de styrande processerna</a:t>
            </a:r>
          </a:p>
          <a:p>
            <a:endParaRPr lang="sv-SE" b="0" baseline="0" dirty="0" smtClean="0"/>
          </a:p>
          <a:p>
            <a:r>
              <a:rPr lang="sv-SE" b="0" dirty="0" smtClean="0"/>
              <a:t>Arbetsmiljöpolicy –</a:t>
            </a:r>
            <a:r>
              <a:rPr lang="sv-SE" b="0" baseline="0" dirty="0" smtClean="0"/>
              <a:t> beskriver hur arbetsförhållandena i arbetsgivarens verksamhet skall vara för att ohälsa och olycksfall i arbetet ska förebyggas och en tillfredsställande arbetsmiljö uppnås. Policyn tydliggör en viljeinriktning och övergripande målsättning. UU har en policy för arbetsmiljö och lika villkor, inst/</a:t>
            </a:r>
            <a:r>
              <a:rPr lang="sv-SE" b="0" baseline="0" dirty="0" err="1" smtClean="0"/>
              <a:t>motsv</a:t>
            </a:r>
            <a:r>
              <a:rPr lang="sv-SE" b="0" baseline="0" dirty="0" smtClean="0"/>
              <a:t> behöver inte ha en egen. Vid behov kan varje institution/motsvarande. ta fram egna mål för arbetsmiljöarbetet om man vill och behovet finns.</a:t>
            </a:r>
          </a:p>
          <a:p>
            <a:endParaRPr lang="sv-SE" b="0" baseline="0" dirty="0" smtClean="0"/>
          </a:p>
          <a:p>
            <a:r>
              <a:rPr lang="sv-SE" b="0" baseline="0" dirty="0" smtClean="0"/>
              <a:t>Årlig uppföljning –ska dokumenteras. Detta behöver göras på inst/</a:t>
            </a:r>
            <a:r>
              <a:rPr lang="sv-SE" b="0" baseline="0" dirty="0" err="1" smtClean="0"/>
              <a:t>motsv</a:t>
            </a:r>
            <a:r>
              <a:rPr lang="sv-SE" b="0" baseline="0" dirty="0" smtClean="0"/>
              <a:t> men även en UU-övergripande årlig uppföljning behöver göras. För den egna institutionen handlar det om att titta på de olika delarna i processen för systematiskt arbetsmiljöarbetet och fundera om det fungerar bra som det är eller om något behöver utvecklas. Stöd kring hur en årlig uppföljning av SAM kan se ut och dokumenteras finns på MP.</a:t>
            </a:r>
            <a:endParaRPr lang="en-US" b="0" dirty="0"/>
          </a:p>
        </p:txBody>
      </p:sp>
      <p:sp>
        <p:nvSpPr>
          <p:cNvPr id="4" name="Platshållare för bildnummer 3"/>
          <p:cNvSpPr>
            <a:spLocks noGrp="1"/>
          </p:cNvSpPr>
          <p:nvPr>
            <p:ph type="sldNum" sz="quarter" idx="10"/>
          </p:nvPr>
        </p:nvSpPr>
        <p:spPr/>
        <p:txBody>
          <a:bodyPr/>
          <a:lstStyle/>
          <a:p>
            <a:fld id="{1818CD23-7F4C-40DB-AFB1-AD178439EA27}" type="slidenum">
              <a:rPr lang="en-US" smtClean="0"/>
              <a:t>7</a:t>
            </a:fld>
            <a:endParaRPr lang="en-US"/>
          </a:p>
        </p:txBody>
      </p:sp>
    </p:spTree>
    <p:extLst>
      <p:ext uri="{BB962C8B-B14F-4D97-AF65-F5344CB8AC3E}">
        <p14:creationId xmlns:p14="http://schemas.microsoft.com/office/powerpoint/2010/main" val="3349023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smtClean="0"/>
              <a:t>De</a:t>
            </a:r>
            <a:r>
              <a:rPr lang="sv-SE" b="0" baseline="0" dirty="0" smtClean="0"/>
              <a:t> blåa rutorna beskriver de stödjande processerna som finns i SAM. </a:t>
            </a:r>
          </a:p>
          <a:p>
            <a:endParaRPr lang="sv-SE" b="0" baseline="0" dirty="0" smtClean="0"/>
          </a:p>
          <a:p>
            <a:r>
              <a:rPr lang="sv-SE" b="0" dirty="0" smtClean="0"/>
              <a:t>Grunden för att kunna bedriva ett bra</a:t>
            </a:r>
            <a:r>
              <a:rPr lang="sv-SE" b="0" baseline="0" dirty="0" smtClean="0"/>
              <a:t> systematiskt arbetsmiljöarbete</a:t>
            </a:r>
            <a:r>
              <a:rPr lang="sv-SE" b="0" dirty="0" smtClean="0"/>
              <a:t> är samarbete mellan arbetsgivare och arbetstagare, skyddsombudets roll är viktigt.</a:t>
            </a:r>
            <a:r>
              <a:rPr lang="sv-SE" b="0" baseline="0" dirty="0" smtClean="0"/>
              <a:t> Arbetsmiljögruppen fyller till stor del den funktionen. Allt arbetsmiljöarbete ska ske i samverkan. </a:t>
            </a:r>
            <a:endParaRPr lang="sv-SE" b="0" dirty="0"/>
          </a:p>
        </p:txBody>
      </p:sp>
      <p:sp>
        <p:nvSpPr>
          <p:cNvPr id="4" name="Platshållare för bildnummer 3"/>
          <p:cNvSpPr>
            <a:spLocks noGrp="1"/>
          </p:cNvSpPr>
          <p:nvPr>
            <p:ph type="sldNum" sz="quarter" idx="10"/>
          </p:nvPr>
        </p:nvSpPr>
        <p:spPr/>
        <p:txBody>
          <a:bodyPr/>
          <a:lstStyle/>
          <a:p>
            <a:fld id="{BD678E9A-B7AF-4436-A2C3-2B9B1842F35E}" type="slidenum">
              <a:rPr lang="sv-SE" smtClean="0"/>
              <a:t>8</a:t>
            </a:fld>
            <a:endParaRPr lang="sv-SE"/>
          </a:p>
        </p:txBody>
      </p:sp>
    </p:spTree>
    <p:extLst>
      <p:ext uri="{BB962C8B-B14F-4D97-AF65-F5344CB8AC3E}">
        <p14:creationId xmlns:p14="http://schemas.microsoft.com/office/powerpoint/2010/main" val="2020015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smtClean="0">
                <a:solidFill>
                  <a:schemeClr val="tx1"/>
                </a:solidFill>
                <a:latin typeface="+mn-lt"/>
                <a:ea typeface="+mn-ea"/>
                <a:cs typeface="+mn-cs"/>
              </a:rPr>
              <a:t>Vilka roller finns då i det systematiska arbetsmiljöarbetet och vilket ansvar har olika roller?</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err="1" smtClean="0">
                <a:solidFill>
                  <a:schemeClr val="tx1"/>
                </a:solidFill>
                <a:latin typeface="+mn-lt"/>
                <a:ea typeface="+mn-ea"/>
                <a:cs typeface="+mn-cs"/>
              </a:rPr>
              <a:t>Arbetsgivarens</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ansvar</a:t>
            </a:r>
            <a:endParaRPr lang="en-US" sz="1200" b="1" i="0" u="none" strike="noStrike" kern="1200" baseline="0" dirty="0" smtClean="0">
              <a:solidFill>
                <a:schemeClr val="tx1"/>
              </a:solidFill>
              <a:latin typeface="+mn-lt"/>
              <a:ea typeface="+mn-ea"/>
              <a:cs typeface="+mn-cs"/>
            </a:endParaRPr>
          </a:p>
          <a:p>
            <a:pPr marL="171450" indent="-171450">
              <a:buFontTx/>
              <a:buChar char="-"/>
            </a:pPr>
            <a:r>
              <a:rPr lang="sv-SE" sz="1200" b="0" i="0" u="none" strike="noStrike" kern="1200" baseline="0" dirty="0" smtClean="0">
                <a:solidFill>
                  <a:schemeClr val="tx1"/>
                </a:solidFill>
                <a:latin typeface="+mn-lt"/>
                <a:ea typeface="+mn-ea"/>
                <a:cs typeface="+mn-cs"/>
              </a:rPr>
              <a:t>Har huvudansvaret</a:t>
            </a:r>
          </a:p>
          <a:p>
            <a:pPr marL="171450" indent="-171450">
              <a:buFontTx/>
              <a:buChar char="-"/>
            </a:pPr>
            <a:r>
              <a:rPr lang="sv-SE" sz="1200" b="0" i="0" u="none" strike="noStrike" kern="1200" baseline="0" dirty="0" smtClean="0">
                <a:solidFill>
                  <a:schemeClr val="tx1"/>
                </a:solidFill>
                <a:latin typeface="+mn-lt"/>
                <a:ea typeface="+mn-ea"/>
                <a:cs typeface="+mn-cs"/>
              </a:rPr>
              <a:t>Se till att skyddsombud och medarbetare får möjlighet att medverka i arbetsmiljöarbetet, och i arbetet inför beslutsfattande i rätt tid, inte bra för tidigt men inte bra för sent!</a:t>
            </a:r>
          </a:p>
          <a:p>
            <a:pPr marL="171450" indent="-171450">
              <a:buFontTx/>
              <a:buChar char="-"/>
            </a:pPr>
            <a:r>
              <a:rPr lang="sv-SE" sz="1200" b="0" i="0" u="none" strike="noStrike" kern="1200" baseline="0" dirty="0" smtClean="0">
                <a:solidFill>
                  <a:schemeClr val="tx1"/>
                </a:solidFill>
                <a:latin typeface="+mn-lt"/>
                <a:ea typeface="+mn-ea"/>
                <a:cs typeface="+mn-cs"/>
              </a:rPr>
              <a:t>Samla in synpunkter från skyddsombud och medarbetare</a:t>
            </a:r>
          </a:p>
          <a:p>
            <a:pPr marL="171450" indent="-171450">
              <a:buFontTx/>
              <a:buChar char="-"/>
            </a:pPr>
            <a:r>
              <a:rPr lang="sv-SE" sz="1200" b="0" i="0" u="none" strike="noStrike" kern="1200" baseline="0" dirty="0" smtClean="0">
                <a:solidFill>
                  <a:schemeClr val="tx1"/>
                </a:solidFill>
                <a:latin typeface="+mn-lt"/>
                <a:ea typeface="+mn-ea"/>
                <a:cs typeface="+mn-cs"/>
              </a:rPr>
              <a:t>Se till att formella möten och samtal inkluderar arbetsmiljöaspekten</a:t>
            </a:r>
          </a:p>
          <a:p>
            <a:pPr marL="0" indent="0">
              <a:buFontTx/>
              <a:buNone/>
            </a:pPr>
            <a:r>
              <a:rPr lang="sv-SE" sz="1200" b="0" i="0" u="none" strike="noStrike" kern="1200" baseline="0" dirty="0" smtClean="0">
                <a:solidFill>
                  <a:schemeClr val="tx1"/>
                </a:solidFill>
                <a:latin typeface="+mn-lt"/>
                <a:ea typeface="+mn-ea"/>
                <a:cs typeface="+mn-cs"/>
              </a:rPr>
              <a:t>Har stödpersoner och stödresurser i form av HR, byggnadsavdelningen, säkerhetsavdelningen, företagshälsovård och andra externa aktörer</a:t>
            </a:r>
          </a:p>
          <a:p>
            <a:pPr marL="0" indent="0">
              <a:buFontTx/>
              <a:buNone/>
            </a:pPr>
            <a:endParaRPr lang="sv-SE" sz="1200" b="0" i="0" u="none" strike="noStrike" kern="1200" baseline="0" dirty="0" smtClean="0">
              <a:solidFill>
                <a:schemeClr val="tx1"/>
              </a:solidFill>
              <a:latin typeface="+mn-lt"/>
              <a:ea typeface="+mn-ea"/>
              <a:cs typeface="+mn-cs"/>
            </a:endParaRPr>
          </a:p>
          <a:p>
            <a:r>
              <a:rPr lang="en-US" sz="1200" b="1" i="0" u="none" strike="noStrike" kern="1200" baseline="0" dirty="0" err="1" smtClean="0">
                <a:solidFill>
                  <a:schemeClr val="tx1"/>
                </a:solidFill>
                <a:latin typeface="+mn-lt"/>
                <a:ea typeface="+mn-ea"/>
                <a:cs typeface="+mn-cs"/>
              </a:rPr>
              <a:t>Arbetstagarens</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ansvar</a:t>
            </a:r>
            <a:endParaRPr lang="en-US" sz="1200" b="1"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medverka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arbetsmiljöarbetet</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följa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föreskrifter</a:t>
            </a:r>
            <a:endParaRPr lang="en-US"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 delta i genomförandet av åtgärder</a:t>
            </a:r>
          </a:p>
          <a:p>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använda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skyddsanordningar</a:t>
            </a:r>
            <a:r>
              <a:rPr lang="en-US" sz="1200" b="0" i="0" u="none" strike="noStrike" kern="1200" baseline="0" dirty="0" smtClean="0">
                <a:solidFill>
                  <a:schemeClr val="tx1"/>
                </a:solidFill>
                <a:latin typeface="+mn-lt"/>
                <a:ea typeface="+mn-ea"/>
                <a:cs typeface="+mn-cs"/>
              </a:rPr>
              <a:t> och </a:t>
            </a:r>
            <a:r>
              <a:rPr lang="en-US" sz="1200" b="0" i="0" u="none" strike="noStrike" kern="1200" baseline="0" dirty="0" err="1" smtClean="0">
                <a:solidFill>
                  <a:schemeClr val="tx1"/>
                </a:solidFill>
                <a:latin typeface="+mn-lt"/>
                <a:ea typeface="+mn-ea"/>
                <a:cs typeface="+mn-cs"/>
              </a:rPr>
              <a:t>personlig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skyddsutrustning</a:t>
            </a:r>
            <a:endParaRPr lang="en-US" sz="1200" b="0" i="0" u="none" strike="noStrike" kern="1200" baseline="0" dirty="0" smtClean="0">
              <a:solidFill>
                <a:schemeClr val="tx1"/>
              </a:solidFill>
              <a:latin typeface="+mn-lt"/>
              <a:ea typeface="+mn-ea"/>
              <a:cs typeface="+mn-cs"/>
            </a:endParaRPr>
          </a:p>
          <a:p>
            <a:pPr marL="0" indent="0">
              <a:buFontTx/>
              <a:buNone/>
            </a:pPr>
            <a:r>
              <a:rPr lang="sv-SE" sz="1200" b="0" i="0" u="none" strike="noStrike" kern="1200" baseline="0" dirty="0" smtClean="0">
                <a:solidFill>
                  <a:schemeClr val="tx1"/>
                </a:solidFill>
                <a:latin typeface="+mn-lt"/>
                <a:ea typeface="+mn-ea"/>
                <a:cs typeface="+mn-cs"/>
              </a:rPr>
              <a:t>- anmäla tillbud och arbetsskador</a:t>
            </a:r>
          </a:p>
          <a:p>
            <a:pPr marL="0" indent="0">
              <a:buFontTx/>
              <a:buNone/>
            </a:pPr>
            <a:r>
              <a:rPr lang="sv-SE" sz="1200" b="0" i="0" u="none" strike="noStrike" kern="1200" baseline="0" dirty="0" smtClean="0">
                <a:solidFill>
                  <a:schemeClr val="tx1"/>
                </a:solidFill>
                <a:latin typeface="+mn-lt"/>
                <a:ea typeface="+mn-ea"/>
                <a:cs typeface="+mn-cs"/>
              </a:rPr>
              <a:t>- lämna synpunkter i olika forum och i olika steg i SAM</a:t>
            </a:r>
            <a:endParaRPr lang="en-US"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 meddela arbetsgivaren när man inte har tillräckliga kunskaper</a:t>
            </a:r>
            <a:endParaRPr lang="en-US" sz="1200" b="0" i="0" u="none" strike="noStrike" kern="1200" baseline="0" dirty="0" smtClean="0">
              <a:solidFill>
                <a:schemeClr val="tx1"/>
              </a:solidFill>
              <a:latin typeface="+mn-lt"/>
              <a:ea typeface="+mn-ea"/>
              <a:cs typeface="+mn-cs"/>
            </a:endParaRPr>
          </a:p>
          <a:p>
            <a:endParaRPr lang="sv-SE"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err="1" smtClean="0">
                <a:solidFill>
                  <a:schemeClr val="tx1"/>
                </a:solidFill>
                <a:latin typeface="+mn-lt"/>
                <a:ea typeface="+mn-ea"/>
                <a:cs typeface="+mn-cs"/>
              </a:rPr>
              <a:t>Skyddsombudets</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ansvar</a:t>
            </a:r>
            <a:r>
              <a:rPr lang="en-US" sz="1200" b="0" i="0" u="none" strike="noStrike" kern="1200" baseline="0" dirty="0" smtClean="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skyddsombud</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ska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finnas</a:t>
            </a:r>
            <a:r>
              <a:rPr lang="en-US" sz="1200" b="0" i="0" u="none" strike="noStrike" kern="1200" baseline="0" dirty="0" smtClean="0">
                <a:solidFill>
                  <a:schemeClr val="tx1"/>
                </a:solidFill>
                <a:latin typeface="+mn-lt"/>
                <a:ea typeface="+mn-ea"/>
                <a:cs typeface="+mn-cs"/>
              </a:rPr>
              <a:t> </a:t>
            </a:r>
            <a:r>
              <a:rPr lang="sv-SE" sz="1200" b="0" i="0" u="none" strike="noStrike" kern="1200" baseline="0" dirty="0" smtClean="0">
                <a:solidFill>
                  <a:schemeClr val="tx1"/>
                </a:solidFill>
                <a:latin typeface="+mn-lt"/>
                <a:ea typeface="+mn-ea"/>
                <a:cs typeface="+mn-cs"/>
              </a:rPr>
              <a:t>om minst 5 arbetstagare sysselsätts,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Huvudskyddsombud</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ska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finnas</a:t>
            </a:r>
            <a:r>
              <a:rPr lang="en-US" sz="1200" b="0" i="0" u="none" strike="noStrike" kern="1200" baseline="0" dirty="0" smtClean="0">
                <a:solidFill>
                  <a:schemeClr val="tx1"/>
                </a:solidFill>
                <a:latin typeface="+mn-lt"/>
                <a:ea typeface="+mn-ea"/>
                <a:cs typeface="+mn-cs"/>
              </a:rPr>
              <a:t> - om </a:t>
            </a:r>
            <a:r>
              <a:rPr lang="en-US" sz="1200" b="0" i="0" u="none" strike="noStrike" kern="1200" baseline="0" dirty="0" err="1" smtClean="0">
                <a:solidFill>
                  <a:schemeClr val="tx1"/>
                </a:solidFill>
                <a:latin typeface="+mn-lt"/>
                <a:ea typeface="+mn-ea"/>
                <a:cs typeface="+mn-cs"/>
              </a:rPr>
              <a:t>flera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skyddsombud</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finns</a:t>
            </a: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smtClean="0">
                <a:solidFill>
                  <a:schemeClr val="tx1"/>
                </a:solidFill>
                <a:latin typeface="+mn-lt"/>
                <a:ea typeface="+mn-ea"/>
                <a:cs typeface="+mn-cs"/>
              </a:rPr>
              <a:t>- företräder arbetstagarna i arbetsmiljöfrågor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smtClean="0">
                <a:solidFill>
                  <a:schemeClr val="tx1"/>
                </a:solidFill>
                <a:latin typeface="+mn-lt"/>
                <a:ea typeface="+mn-ea"/>
                <a:cs typeface="+mn-cs"/>
              </a:rPr>
              <a:t>- är pådrivande och bevakande på arbetsmiljöområdet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smtClean="0">
                <a:solidFill>
                  <a:schemeClr val="tx1"/>
                </a:solidFill>
                <a:latin typeface="+mn-lt"/>
                <a:ea typeface="+mn-ea"/>
                <a:cs typeface="+mn-cs"/>
              </a:rPr>
              <a:t>- ta del av handlingar som behövs för uppdraget</a:t>
            </a: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err="1" smtClean="0">
                <a:solidFill>
                  <a:schemeClr val="tx1"/>
                </a:solidFill>
                <a:latin typeface="+mn-lt"/>
                <a:ea typeface="+mn-ea"/>
                <a:cs typeface="+mn-cs"/>
              </a:rPr>
              <a:t>Skyddskommitté</a:t>
            </a:r>
            <a:r>
              <a:rPr lang="en-US" sz="1200" b="0" i="0" u="none" strike="noStrike" kern="1200" baseline="0" dirty="0" smtClean="0">
                <a:solidFill>
                  <a:schemeClr val="tx1"/>
                </a:solidFill>
                <a:latin typeface="+mn-lt"/>
                <a:ea typeface="+mn-ea"/>
                <a:cs typeface="+mn-cs"/>
              </a:rPr>
              <a:t> – </a:t>
            </a:r>
            <a:r>
              <a:rPr lang="en-US" sz="1200" b="0" i="0" u="none" strike="noStrike" kern="1200" baseline="0" dirty="0" err="1" smtClean="0">
                <a:solidFill>
                  <a:schemeClr val="tx1"/>
                </a:solidFill>
                <a:latin typeface="+mn-lt"/>
                <a:ea typeface="+mn-ea"/>
                <a:cs typeface="+mn-cs"/>
              </a:rPr>
              <a:t>ska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finnas</a:t>
            </a:r>
            <a:r>
              <a:rPr lang="en-US" sz="1200" b="0" i="0" u="none" strike="noStrike" kern="1200" baseline="0" dirty="0" smtClean="0">
                <a:solidFill>
                  <a:schemeClr val="tx1"/>
                </a:solidFill>
                <a:latin typeface="+mn-lt"/>
                <a:ea typeface="+mn-ea"/>
                <a:cs typeface="+mn-cs"/>
              </a:rPr>
              <a:t> om </a:t>
            </a:r>
            <a:r>
              <a:rPr lang="en-US" sz="1200" b="0" i="0" u="none" strike="noStrike" kern="1200" baseline="0" dirty="0" err="1" smtClean="0">
                <a:solidFill>
                  <a:schemeClr val="tx1"/>
                </a:solidFill>
                <a:latin typeface="+mn-lt"/>
                <a:ea typeface="+mn-ea"/>
                <a:cs typeface="+mn-cs"/>
              </a:rPr>
              <a:t>det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finns</a:t>
            </a:r>
            <a:r>
              <a:rPr lang="en-US" sz="1200" b="0" i="0" u="none" strike="noStrike" kern="1200" baseline="0" dirty="0" smtClean="0">
                <a:solidFill>
                  <a:schemeClr val="tx1"/>
                </a:solidFill>
                <a:latin typeface="+mn-lt"/>
                <a:ea typeface="+mn-ea"/>
                <a:cs typeface="+mn-cs"/>
              </a:rPr>
              <a:t> 50 </a:t>
            </a:r>
            <a:r>
              <a:rPr lang="en-US" sz="1200" b="0" i="0" u="none" strike="noStrike" kern="1200" baseline="0" dirty="0" err="1" smtClean="0">
                <a:solidFill>
                  <a:schemeClr val="tx1"/>
                </a:solidFill>
                <a:latin typeface="+mn-lt"/>
                <a:ea typeface="+mn-ea"/>
                <a:cs typeface="+mn-cs"/>
              </a:rPr>
              <a:t>arbetstagare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eller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fler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Univ</a:t>
            </a:r>
            <a:r>
              <a:rPr lang="sv-SE" sz="1200" b="0" i="0" u="none" strike="noStrike" kern="1200" baseline="0" dirty="0" err="1" smtClean="0">
                <a:solidFill>
                  <a:schemeClr val="tx1"/>
                </a:solidFill>
                <a:effectLst/>
                <a:latin typeface="+mn-lt"/>
                <a:ea typeface="+mn-ea"/>
                <a:cs typeface="+mn-cs"/>
              </a:rPr>
              <a:t>ersitetets</a:t>
            </a:r>
            <a:r>
              <a:rPr lang="sv-SE" sz="1200" b="0" i="0" u="none" strike="noStrike" kern="1200" baseline="0" dirty="0" smtClean="0">
                <a:solidFill>
                  <a:schemeClr val="tx1"/>
                </a:solidFill>
                <a:effectLst/>
                <a:latin typeface="+mn-lt"/>
                <a:ea typeface="+mn-ea"/>
                <a:cs typeface="+mn-cs"/>
              </a:rPr>
              <a:t> skyddskommitté kallas samverkansgrupp för systematiskt arbetsmiljöarbete (SVAM). SVAM består av sex </a:t>
            </a:r>
            <a:r>
              <a:rPr lang="sv-SE" b="0" dirty="0" smtClean="0">
                <a:effectLst/>
              </a:rPr>
              <a:t>ledamöter som är utsedda av arbetsgivaren sex ledamöter som är utsedda av personalorganisationerna samt tre ledamöter som studenterna har utsett.</a:t>
            </a:r>
          </a:p>
          <a:p>
            <a:r>
              <a:rPr lang="sv-SE" b="0" dirty="0" smtClean="0">
                <a:effectLst/>
              </a:rPr>
              <a:t>Uppdraget är att behandla övergripande, principiella och/eller långsiktiga arbetsmiljöfrågor.</a:t>
            </a:r>
            <a:r>
              <a:rPr lang="sv-SE" b="0" baseline="0" dirty="0" smtClean="0">
                <a:effectLst/>
              </a:rPr>
              <a:t> </a:t>
            </a:r>
          </a:p>
          <a:p>
            <a:endParaRPr lang="sv-SE" dirty="0" smtClean="0">
              <a:effectLst/>
            </a:endParaRPr>
          </a:p>
          <a:p>
            <a:r>
              <a:rPr lang="sv-SE" b="1" dirty="0" smtClean="0">
                <a:effectLst/>
              </a:rPr>
              <a:t>Arbetsmiljöverket</a:t>
            </a:r>
            <a:r>
              <a:rPr lang="sv-SE" b="1" baseline="0" dirty="0" smtClean="0">
                <a:effectLst/>
              </a:rPr>
              <a:t> - </a:t>
            </a:r>
            <a:r>
              <a:rPr lang="sv-SE" dirty="0" smtClean="0"/>
              <a:t>Arbetsmiljöverket är en myndighet som har regeringens och riksdagens uppdrag att </a:t>
            </a:r>
            <a:r>
              <a:rPr lang="sv-SE" b="0" dirty="0" smtClean="0"/>
              <a:t>se till att </a:t>
            </a:r>
            <a:r>
              <a:rPr lang="sv-SE" dirty="0" smtClean="0"/>
              <a:t>lagar om arbetsmiljö och arbetstider följs av företag och organisationer.</a:t>
            </a:r>
            <a:endParaRPr lang="sv-SE" b="1" dirty="0" smtClean="0">
              <a:effectLst/>
            </a:endParaRPr>
          </a:p>
          <a:p>
            <a:r>
              <a:rPr lang="sv-SE" b="0" i="0" dirty="0" smtClean="0"/>
              <a:t>Arbetsmiljöverkets</a:t>
            </a:r>
            <a:r>
              <a:rPr lang="sv-SE" b="0" i="0" baseline="0" dirty="0" smtClean="0"/>
              <a:t> </a:t>
            </a:r>
            <a:r>
              <a:rPr lang="sv-SE" b="0" i="0" dirty="0" smtClean="0"/>
              <a:t>ansvarsområden är:</a:t>
            </a:r>
          </a:p>
          <a:p>
            <a:r>
              <a:rPr lang="sv-SE" b="0" i="0" dirty="0" smtClean="0"/>
              <a:t>- att ta fram föreskrifter som förtydligar arbetsmiljölagen , t.ex.</a:t>
            </a:r>
            <a:r>
              <a:rPr lang="sv-SE" b="0" i="0" baseline="0" dirty="0" smtClean="0"/>
              <a:t> föreskrifterna om systematiskt arbetsmiljöarbete som jag nämnde tidigare</a:t>
            </a:r>
            <a:r>
              <a:rPr lang="sv-SE" b="0" i="0" dirty="0" smtClean="0"/>
              <a:t>.</a:t>
            </a:r>
            <a:endParaRPr lang="sv-SE" b="0" i="0" strike="sngStrike" baseline="0" dirty="0" smtClean="0"/>
          </a:p>
          <a:p>
            <a:r>
              <a:rPr lang="sv-SE" b="0" i="0" dirty="0" smtClean="0"/>
              <a:t>-</a:t>
            </a:r>
            <a:r>
              <a:rPr lang="sv-SE" b="0" i="0" baseline="0" dirty="0" smtClean="0"/>
              <a:t> a</a:t>
            </a:r>
            <a:r>
              <a:rPr lang="sv-SE" b="0" i="0" dirty="0" smtClean="0"/>
              <a:t>tt kontrollera att arbetsmiljölagen och att föreskrifterna följs. Det görs i stor utsträckning genom att inspektera arbetsplatser.</a:t>
            </a:r>
          </a:p>
          <a:p>
            <a:r>
              <a:rPr lang="sv-SE" b="0" i="0" dirty="0" smtClean="0"/>
              <a:t>- att ta fram statistik om arbetsmiljö och om arbetsolyckor och arbetssjukdomar.</a:t>
            </a:r>
          </a:p>
          <a:p>
            <a:r>
              <a:rPr lang="sv-SE" dirty="0" smtClean="0"/>
              <a:t>-</a:t>
            </a:r>
            <a:r>
              <a:rPr lang="sv-SE" baseline="0" dirty="0" smtClean="0"/>
              <a:t> a</a:t>
            </a:r>
            <a:r>
              <a:rPr lang="sv-SE" dirty="0" smtClean="0"/>
              <a:t>tt främja samverkan mellan arbetsgivare och arbetstagare på arbetsmiljöområdet.</a:t>
            </a:r>
          </a:p>
          <a:p>
            <a:r>
              <a:rPr lang="sv-SE" dirty="0" smtClean="0"/>
              <a:t>-</a:t>
            </a:r>
            <a:r>
              <a:rPr lang="sv-SE" baseline="0" dirty="0" smtClean="0"/>
              <a:t> a</a:t>
            </a:r>
            <a:r>
              <a:rPr lang="sv-SE" dirty="0" smtClean="0"/>
              <a:t>tt förverkliga den politik som rör funktionshinder och tillgänglighet.</a:t>
            </a:r>
          </a:p>
          <a:p>
            <a:r>
              <a:rPr lang="sv-SE" dirty="0" smtClean="0"/>
              <a:t>- att sprida information om arbetsmiljölagen och sina föreskrifter.</a:t>
            </a:r>
          </a:p>
          <a:p>
            <a:endParaRPr lang="sv-SE" dirty="0" smtClean="0"/>
          </a:p>
          <a:p>
            <a:r>
              <a:rPr lang="sv-SE" b="1" dirty="0" smtClean="0"/>
              <a:t>Företagshälsovård</a:t>
            </a:r>
          </a:p>
          <a:p>
            <a:r>
              <a:rPr lang="sv-SE" b="0" dirty="0" smtClean="0"/>
              <a:t>Är</a:t>
            </a:r>
            <a:r>
              <a:rPr lang="sv-SE" b="0" baseline="0" dirty="0" smtClean="0"/>
              <a:t> arbetsgivarens stöd i arbetsmiljöfrågor och ska tas </a:t>
            </a:r>
            <a:r>
              <a:rPr lang="sv-SE" b="0" strike="noStrike" baseline="0" dirty="0" smtClean="0"/>
              <a:t>in </a:t>
            </a:r>
            <a:r>
              <a:rPr lang="sv-SE" b="0" i="0" strike="noStrike" baseline="0" dirty="0" smtClean="0"/>
              <a:t>vid behov av </a:t>
            </a:r>
            <a:r>
              <a:rPr lang="sv-SE" b="0" strike="noStrike" baseline="0" dirty="0" smtClean="0"/>
              <a:t>e</a:t>
            </a:r>
            <a:r>
              <a:rPr lang="sv-SE" b="0" baseline="0" dirty="0" smtClean="0"/>
              <a:t>xpertkunskap. </a:t>
            </a:r>
            <a:endParaRPr lang="sv-SE" b="0" dirty="0" smtClean="0"/>
          </a:p>
          <a:p>
            <a:endParaRPr lang="sv-SE" sz="1200" b="0" i="0" u="none" strike="noStrike" kern="1200" baseline="0" dirty="0" smtClean="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B204E068-A254-4B8A-BC3A-0732008F924C}" type="slidenum">
              <a:rPr lang="sv-SE" smtClean="0"/>
              <a:t>9</a:t>
            </a:fld>
            <a:endParaRPr lang="sv-SE" dirty="0"/>
          </a:p>
        </p:txBody>
      </p:sp>
    </p:spTree>
    <p:extLst>
      <p:ext uri="{BB962C8B-B14F-4D97-AF65-F5344CB8AC3E}">
        <p14:creationId xmlns:p14="http://schemas.microsoft.com/office/powerpoint/2010/main" val="1230989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4" name="Rectangle 4"/>
          <p:cNvSpPr>
            <a:spLocks noGrp="1" noChangeArrowheads="1"/>
          </p:cNvSpPr>
          <p:nvPr>
            <p:ph type="dt" sz="half" idx="10"/>
          </p:nvPr>
        </p:nvSpPr>
        <p:spPr>
          <a:ln/>
        </p:spPr>
        <p:txBody>
          <a:bodyPr/>
          <a:lstStyle>
            <a:lvl1pPr>
              <a:defRPr/>
            </a:lvl1pPr>
          </a:lstStyle>
          <a:p>
            <a:fld id="{3F379996-8152-429A-94E5-CC0066161542}" type="datetimeFigureOut">
              <a:rPr lang="sv-SE" smtClean="0"/>
              <a:t>2022-02-17</a:t>
            </a:fld>
            <a:endParaRPr lang="sv-SE" dirty="0"/>
          </a:p>
        </p:txBody>
      </p:sp>
      <p:sp>
        <p:nvSpPr>
          <p:cNvPr id="5" name="Rectangle 5"/>
          <p:cNvSpPr>
            <a:spLocks noGrp="1" noChangeArrowheads="1"/>
          </p:cNvSpPr>
          <p:nvPr>
            <p:ph type="ftr" sz="quarter" idx="11"/>
          </p:nvPr>
        </p:nvSpPr>
        <p:spPr>
          <a:ln/>
        </p:spPr>
        <p:txBody>
          <a:bodyPr/>
          <a:lstStyle>
            <a:lvl1pPr>
              <a:defRPr/>
            </a:lvl1pPr>
          </a:lstStyle>
          <a:p>
            <a:endParaRPr lang="sv-SE" dirty="0"/>
          </a:p>
        </p:txBody>
      </p:sp>
      <p:sp>
        <p:nvSpPr>
          <p:cNvPr id="6" name="Rectangle 6"/>
          <p:cNvSpPr>
            <a:spLocks noGrp="1" noChangeArrowheads="1"/>
          </p:cNvSpPr>
          <p:nvPr>
            <p:ph type="sldNum" sz="quarter" idx="12"/>
          </p:nvPr>
        </p:nvSpPr>
        <p:spPr>
          <a:ln/>
        </p:spPr>
        <p:txBody>
          <a:bodyPr/>
          <a:lstStyle>
            <a:lvl1pPr>
              <a:defRPr/>
            </a:lvl1pPr>
          </a:lstStyle>
          <a:p>
            <a:fld id="{36053086-40E5-4673-9B4A-FC81B10CE5DE}" type="slidenum">
              <a:rPr lang="sv-SE" smtClean="0"/>
              <a:t>‹#›</a:t>
            </a:fld>
            <a:endParaRPr lang="sv-SE" dirty="0"/>
          </a:p>
        </p:txBody>
      </p:sp>
    </p:spTree>
    <p:extLst>
      <p:ext uri="{BB962C8B-B14F-4D97-AF65-F5344CB8AC3E}">
        <p14:creationId xmlns:p14="http://schemas.microsoft.com/office/powerpoint/2010/main" val="3911669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1763688" y="609600"/>
            <a:ext cx="6984776" cy="1143000"/>
          </a:xfrm>
        </p:spPr>
        <p:txBody>
          <a:bodyPr/>
          <a:lstStyle>
            <a:lvl1pPr algn="r">
              <a:defRPr sz="3600"/>
            </a:lvl1pPr>
          </a:lstStyle>
          <a:p>
            <a:r>
              <a:rPr lang="sv-SE" smtClean="0"/>
              <a:t>Klicka här för att ändra format</a:t>
            </a:r>
            <a:endParaRPr lang="sv-SE" dirty="0"/>
          </a:p>
        </p:txBody>
      </p:sp>
      <p:sp>
        <p:nvSpPr>
          <p:cNvPr id="3" name="Platshållare för lodrät text 2"/>
          <p:cNvSpPr>
            <a:spLocks noGrp="1"/>
          </p:cNvSpPr>
          <p:nvPr>
            <p:ph type="body" orient="vert" idx="1"/>
          </p:nvPr>
        </p:nvSpPr>
        <p:spPr>
          <a:xfrm>
            <a:off x="685800" y="1981200"/>
            <a:ext cx="8062664" cy="411480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Rectangle 4"/>
          <p:cNvSpPr>
            <a:spLocks noGrp="1" noChangeArrowheads="1"/>
          </p:cNvSpPr>
          <p:nvPr>
            <p:ph type="dt" sz="half" idx="10"/>
          </p:nvPr>
        </p:nvSpPr>
        <p:spPr>
          <a:ln/>
        </p:spPr>
        <p:txBody>
          <a:bodyPr/>
          <a:lstStyle>
            <a:lvl1pPr>
              <a:defRPr/>
            </a:lvl1pPr>
          </a:lstStyle>
          <a:p>
            <a:fld id="{3F379996-8152-429A-94E5-CC0066161542}" type="datetimeFigureOut">
              <a:rPr lang="sv-SE" smtClean="0"/>
              <a:t>2022-02-17</a:t>
            </a:fld>
            <a:endParaRPr lang="sv-SE"/>
          </a:p>
        </p:txBody>
      </p:sp>
      <p:sp>
        <p:nvSpPr>
          <p:cNvPr id="5" name="Rectangle 5"/>
          <p:cNvSpPr>
            <a:spLocks noGrp="1" noChangeArrowheads="1"/>
          </p:cNvSpPr>
          <p:nvPr>
            <p:ph type="ftr" sz="quarter" idx="11"/>
          </p:nvPr>
        </p:nvSpPr>
        <p:spPr>
          <a:ln/>
        </p:spPr>
        <p:txBody>
          <a:bodyPr/>
          <a:lstStyle>
            <a:lvl1pPr>
              <a:defRPr/>
            </a:lvl1pPr>
          </a:lstStyle>
          <a:p>
            <a:endParaRPr lang="sv-SE"/>
          </a:p>
        </p:txBody>
      </p:sp>
      <p:sp>
        <p:nvSpPr>
          <p:cNvPr id="6" name="Rectangle 6"/>
          <p:cNvSpPr>
            <a:spLocks noGrp="1" noChangeArrowheads="1"/>
          </p:cNvSpPr>
          <p:nvPr>
            <p:ph type="sldNum" sz="quarter" idx="12"/>
          </p:nvPr>
        </p:nvSpPr>
        <p:spPr>
          <a:ln/>
        </p:spPr>
        <p:txBody>
          <a:bodyPr/>
          <a:lstStyle>
            <a:lvl1pPr>
              <a:defRPr/>
            </a:lvl1pPr>
          </a:lstStyle>
          <a:p>
            <a:fld id="{36053086-40E5-4673-9B4A-FC81B10CE5DE}" type="slidenum">
              <a:rPr lang="sv-SE" smtClean="0"/>
              <a:t>‹#›</a:t>
            </a:fld>
            <a:endParaRPr lang="sv-SE"/>
          </a:p>
        </p:txBody>
      </p:sp>
    </p:spTree>
    <p:extLst>
      <p:ext uri="{BB962C8B-B14F-4D97-AF65-F5344CB8AC3E}">
        <p14:creationId xmlns:p14="http://schemas.microsoft.com/office/powerpoint/2010/main" val="236836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15100" y="609600"/>
            <a:ext cx="1943100" cy="5486400"/>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685800" y="609600"/>
            <a:ext cx="5676900" cy="548640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fld id="{3F379996-8152-429A-94E5-CC0066161542}" type="datetimeFigureOut">
              <a:rPr lang="sv-SE" smtClean="0"/>
              <a:t>2022-02-17</a:t>
            </a:fld>
            <a:endParaRPr lang="sv-SE"/>
          </a:p>
        </p:txBody>
      </p:sp>
      <p:sp>
        <p:nvSpPr>
          <p:cNvPr id="5" name="Rectangle 5"/>
          <p:cNvSpPr>
            <a:spLocks noGrp="1" noChangeArrowheads="1"/>
          </p:cNvSpPr>
          <p:nvPr>
            <p:ph type="ftr" sz="quarter" idx="11"/>
          </p:nvPr>
        </p:nvSpPr>
        <p:spPr>
          <a:ln/>
        </p:spPr>
        <p:txBody>
          <a:bodyPr/>
          <a:lstStyle>
            <a:lvl1pPr>
              <a:defRPr/>
            </a:lvl1pPr>
          </a:lstStyle>
          <a:p>
            <a:endParaRPr lang="sv-SE"/>
          </a:p>
        </p:txBody>
      </p:sp>
      <p:sp>
        <p:nvSpPr>
          <p:cNvPr id="6" name="Rectangle 6"/>
          <p:cNvSpPr>
            <a:spLocks noGrp="1" noChangeArrowheads="1"/>
          </p:cNvSpPr>
          <p:nvPr>
            <p:ph type="sldNum" sz="quarter" idx="12"/>
          </p:nvPr>
        </p:nvSpPr>
        <p:spPr>
          <a:ln/>
        </p:spPr>
        <p:txBody>
          <a:bodyPr/>
          <a:lstStyle>
            <a:lvl1pPr>
              <a:defRPr/>
            </a:lvl1pPr>
          </a:lstStyle>
          <a:p>
            <a:fld id="{36053086-40E5-4673-9B4A-FC81B10CE5DE}" type="slidenum">
              <a:rPr lang="sv-SE" smtClean="0"/>
              <a:t>‹#›</a:t>
            </a:fld>
            <a:endParaRPr lang="sv-SE"/>
          </a:p>
        </p:txBody>
      </p:sp>
    </p:spTree>
    <p:extLst>
      <p:ext uri="{BB962C8B-B14F-4D97-AF65-F5344CB8AC3E}">
        <p14:creationId xmlns:p14="http://schemas.microsoft.com/office/powerpoint/2010/main" val="421910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1763688" y="609600"/>
            <a:ext cx="6984776" cy="1143000"/>
          </a:xfrm>
        </p:spPr>
        <p:txBody>
          <a:bodyPr/>
          <a:lstStyle>
            <a:lvl1pPr algn="r">
              <a:defRPr sz="3600"/>
            </a:lvl1pPr>
          </a:lstStyle>
          <a:p>
            <a:r>
              <a:rPr lang="sv-SE" smtClean="0"/>
              <a:t>Klicka här för att ändra format</a:t>
            </a:r>
            <a:endParaRPr lang="sv-SE" dirty="0"/>
          </a:p>
        </p:txBody>
      </p:sp>
      <p:sp>
        <p:nvSpPr>
          <p:cNvPr id="3" name="Platshållare för innehåll 2"/>
          <p:cNvSpPr>
            <a:spLocks noGrp="1"/>
          </p:cNvSpPr>
          <p:nvPr>
            <p:ph idx="1"/>
          </p:nvPr>
        </p:nvSpPr>
        <p:spPr>
          <a:xfrm>
            <a:off x="685800" y="1981200"/>
            <a:ext cx="8062664" cy="4114800"/>
          </a:xfrm>
        </p:spPr>
        <p:txBody>
          <a:bodyPr/>
          <a:lstStyle>
            <a:lvl1pPr>
              <a:defRPr sz="2400"/>
            </a:lvl1pPr>
            <a:lvl2pPr>
              <a:defRPr sz="2400"/>
            </a:lvl2pPr>
            <a:lvl3pPr>
              <a:defRPr sz="2400"/>
            </a:lvl3pPr>
            <a:lvl4pPr>
              <a:defRPr sz="2400"/>
            </a:lvl4pPr>
            <a:lvl5pPr>
              <a:defRPr sz="2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Rectangle 4"/>
          <p:cNvSpPr>
            <a:spLocks noGrp="1" noChangeArrowheads="1"/>
          </p:cNvSpPr>
          <p:nvPr>
            <p:ph type="dt" sz="half" idx="10"/>
          </p:nvPr>
        </p:nvSpPr>
        <p:spPr>
          <a:ln/>
        </p:spPr>
        <p:txBody>
          <a:bodyPr/>
          <a:lstStyle>
            <a:lvl1pPr>
              <a:defRPr/>
            </a:lvl1pPr>
          </a:lstStyle>
          <a:p>
            <a:fld id="{3F379996-8152-429A-94E5-CC0066161542}" type="datetimeFigureOut">
              <a:rPr lang="sv-SE" smtClean="0"/>
              <a:t>2022-02-17</a:t>
            </a:fld>
            <a:endParaRPr lang="sv-SE"/>
          </a:p>
        </p:txBody>
      </p:sp>
      <p:sp>
        <p:nvSpPr>
          <p:cNvPr id="5" name="Rectangle 5"/>
          <p:cNvSpPr>
            <a:spLocks noGrp="1" noChangeArrowheads="1"/>
          </p:cNvSpPr>
          <p:nvPr>
            <p:ph type="ftr" sz="quarter" idx="11"/>
          </p:nvPr>
        </p:nvSpPr>
        <p:spPr>
          <a:ln/>
        </p:spPr>
        <p:txBody>
          <a:bodyPr/>
          <a:lstStyle>
            <a:lvl1pPr>
              <a:defRPr/>
            </a:lvl1pPr>
          </a:lstStyle>
          <a:p>
            <a:endParaRPr lang="sv-SE"/>
          </a:p>
        </p:txBody>
      </p:sp>
      <p:sp>
        <p:nvSpPr>
          <p:cNvPr id="6" name="Rectangle 6"/>
          <p:cNvSpPr>
            <a:spLocks noGrp="1" noChangeArrowheads="1"/>
          </p:cNvSpPr>
          <p:nvPr>
            <p:ph type="sldNum" sz="quarter" idx="12"/>
          </p:nvPr>
        </p:nvSpPr>
        <p:spPr>
          <a:ln/>
        </p:spPr>
        <p:txBody>
          <a:bodyPr/>
          <a:lstStyle>
            <a:lvl1pPr>
              <a:defRPr/>
            </a:lvl1pPr>
          </a:lstStyle>
          <a:p>
            <a:fld id="{36053086-40E5-4673-9B4A-FC81B10CE5DE}" type="slidenum">
              <a:rPr lang="sv-SE" smtClean="0"/>
              <a:t>‹#›</a:t>
            </a:fld>
            <a:endParaRPr lang="sv-SE"/>
          </a:p>
        </p:txBody>
      </p:sp>
    </p:spTree>
    <p:extLst>
      <p:ext uri="{BB962C8B-B14F-4D97-AF65-F5344CB8AC3E}">
        <p14:creationId xmlns:p14="http://schemas.microsoft.com/office/powerpoint/2010/main" val="3498719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fld id="{3F379996-8152-429A-94E5-CC0066161542}" type="datetimeFigureOut">
              <a:rPr lang="sv-SE" smtClean="0"/>
              <a:t>2022-02-17</a:t>
            </a:fld>
            <a:endParaRPr lang="sv-SE"/>
          </a:p>
        </p:txBody>
      </p:sp>
      <p:sp>
        <p:nvSpPr>
          <p:cNvPr id="5" name="Rectangle 5"/>
          <p:cNvSpPr>
            <a:spLocks noGrp="1" noChangeArrowheads="1"/>
          </p:cNvSpPr>
          <p:nvPr>
            <p:ph type="ftr" sz="quarter" idx="11"/>
          </p:nvPr>
        </p:nvSpPr>
        <p:spPr>
          <a:ln/>
        </p:spPr>
        <p:txBody>
          <a:bodyPr/>
          <a:lstStyle>
            <a:lvl1pPr>
              <a:defRPr/>
            </a:lvl1pPr>
          </a:lstStyle>
          <a:p>
            <a:endParaRPr lang="sv-SE"/>
          </a:p>
        </p:txBody>
      </p:sp>
      <p:sp>
        <p:nvSpPr>
          <p:cNvPr id="6" name="Rectangle 6"/>
          <p:cNvSpPr>
            <a:spLocks noGrp="1" noChangeArrowheads="1"/>
          </p:cNvSpPr>
          <p:nvPr>
            <p:ph type="sldNum" sz="quarter" idx="12"/>
          </p:nvPr>
        </p:nvSpPr>
        <p:spPr>
          <a:ln/>
        </p:spPr>
        <p:txBody>
          <a:bodyPr/>
          <a:lstStyle>
            <a:lvl1pPr>
              <a:defRPr/>
            </a:lvl1pPr>
          </a:lstStyle>
          <a:p>
            <a:fld id="{36053086-40E5-4673-9B4A-FC81B10CE5DE}" type="slidenum">
              <a:rPr lang="sv-SE" smtClean="0"/>
              <a:t>‹#›</a:t>
            </a:fld>
            <a:endParaRPr lang="sv-SE"/>
          </a:p>
        </p:txBody>
      </p:sp>
    </p:spTree>
    <p:extLst>
      <p:ext uri="{BB962C8B-B14F-4D97-AF65-F5344CB8AC3E}">
        <p14:creationId xmlns:p14="http://schemas.microsoft.com/office/powerpoint/2010/main" val="2625312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1763688" y="609600"/>
            <a:ext cx="6912768" cy="1143000"/>
          </a:xfrm>
        </p:spPr>
        <p:txBody>
          <a:bodyPr/>
          <a:lstStyle>
            <a:lvl1pPr algn="r">
              <a:defRPr sz="3600"/>
            </a:lvl1pPr>
          </a:lstStyle>
          <a:p>
            <a:r>
              <a:rPr lang="sv-SE" smtClean="0"/>
              <a:t>Klicka här för att ändra format</a:t>
            </a:r>
            <a:endParaRPr lang="sv-SE" dirty="0"/>
          </a:p>
        </p:txBody>
      </p:sp>
      <p:sp>
        <p:nvSpPr>
          <p:cNvPr id="3" name="Platshållare för innehåll 2"/>
          <p:cNvSpPr>
            <a:spLocks noGrp="1"/>
          </p:cNvSpPr>
          <p:nvPr>
            <p:ph sz="half" idx="1"/>
          </p:nvPr>
        </p:nvSpPr>
        <p:spPr>
          <a:xfrm>
            <a:off x="685800" y="1981200"/>
            <a:ext cx="3810000" cy="4114800"/>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648200" y="1981200"/>
            <a:ext cx="4028256" cy="4114800"/>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Rectangle 4"/>
          <p:cNvSpPr>
            <a:spLocks noGrp="1" noChangeArrowheads="1"/>
          </p:cNvSpPr>
          <p:nvPr>
            <p:ph type="dt" sz="half" idx="10"/>
          </p:nvPr>
        </p:nvSpPr>
        <p:spPr>
          <a:ln/>
        </p:spPr>
        <p:txBody>
          <a:bodyPr/>
          <a:lstStyle>
            <a:lvl1pPr>
              <a:defRPr/>
            </a:lvl1pPr>
          </a:lstStyle>
          <a:p>
            <a:fld id="{3F379996-8152-429A-94E5-CC0066161542}" type="datetimeFigureOut">
              <a:rPr lang="sv-SE" smtClean="0"/>
              <a:t>2022-02-17</a:t>
            </a:fld>
            <a:endParaRPr lang="sv-SE"/>
          </a:p>
        </p:txBody>
      </p:sp>
      <p:sp>
        <p:nvSpPr>
          <p:cNvPr id="6" name="Rectangle 5"/>
          <p:cNvSpPr>
            <a:spLocks noGrp="1" noChangeArrowheads="1"/>
          </p:cNvSpPr>
          <p:nvPr>
            <p:ph type="ftr" sz="quarter" idx="11"/>
          </p:nvPr>
        </p:nvSpPr>
        <p:spPr>
          <a:ln/>
        </p:spPr>
        <p:txBody>
          <a:bodyPr/>
          <a:lstStyle>
            <a:lvl1pPr>
              <a:defRPr/>
            </a:lvl1pPr>
          </a:lstStyle>
          <a:p>
            <a:endParaRPr lang="sv-SE"/>
          </a:p>
        </p:txBody>
      </p:sp>
      <p:sp>
        <p:nvSpPr>
          <p:cNvPr id="7" name="Rectangle 6"/>
          <p:cNvSpPr>
            <a:spLocks noGrp="1" noChangeArrowheads="1"/>
          </p:cNvSpPr>
          <p:nvPr>
            <p:ph type="sldNum" sz="quarter" idx="12"/>
          </p:nvPr>
        </p:nvSpPr>
        <p:spPr>
          <a:ln/>
        </p:spPr>
        <p:txBody>
          <a:bodyPr/>
          <a:lstStyle>
            <a:lvl1pPr>
              <a:defRPr/>
            </a:lvl1pPr>
          </a:lstStyle>
          <a:p>
            <a:fld id="{36053086-40E5-4673-9B4A-FC81B10CE5DE}" type="slidenum">
              <a:rPr lang="sv-SE" smtClean="0"/>
              <a:t>‹#›</a:t>
            </a:fld>
            <a:endParaRPr lang="sv-SE"/>
          </a:p>
        </p:txBody>
      </p:sp>
    </p:spTree>
    <p:extLst>
      <p:ext uri="{BB962C8B-B14F-4D97-AF65-F5344CB8AC3E}">
        <p14:creationId xmlns:p14="http://schemas.microsoft.com/office/powerpoint/2010/main" val="1749654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1835696" y="260648"/>
            <a:ext cx="6984776" cy="1143000"/>
          </a:xfrm>
        </p:spPr>
        <p:txBody>
          <a:bodyPr/>
          <a:lstStyle>
            <a:lvl1pPr algn="r">
              <a:defRPr sz="3600"/>
            </a:lvl1pPr>
          </a:lstStyle>
          <a:p>
            <a:r>
              <a:rPr lang="sv-SE" smtClean="0"/>
              <a:t>Klicka här för att ändra format</a:t>
            </a:r>
            <a:endParaRPr lang="sv-SE" dirty="0"/>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p:nvPr>
        </p:nvSpPr>
        <p:spPr>
          <a:xfrm>
            <a:off x="4645025" y="1535113"/>
            <a:ext cx="417544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175447"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Rectangle 4"/>
          <p:cNvSpPr>
            <a:spLocks noGrp="1" noChangeArrowheads="1"/>
          </p:cNvSpPr>
          <p:nvPr>
            <p:ph type="dt" sz="half" idx="10"/>
          </p:nvPr>
        </p:nvSpPr>
        <p:spPr>
          <a:ln/>
        </p:spPr>
        <p:txBody>
          <a:bodyPr/>
          <a:lstStyle>
            <a:lvl1pPr>
              <a:defRPr/>
            </a:lvl1pPr>
          </a:lstStyle>
          <a:p>
            <a:fld id="{3F379996-8152-429A-94E5-CC0066161542}" type="datetimeFigureOut">
              <a:rPr lang="sv-SE" smtClean="0"/>
              <a:t>2022-02-17</a:t>
            </a:fld>
            <a:endParaRPr lang="sv-SE"/>
          </a:p>
        </p:txBody>
      </p:sp>
      <p:sp>
        <p:nvSpPr>
          <p:cNvPr id="8" name="Rectangle 5"/>
          <p:cNvSpPr>
            <a:spLocks noGrp="1" noChangeArrowheads="1"/>
          </p:cNvSpPr>
          <p:nvPr>
            <p:ph type="ftr" sz="quarter" idx="11"/>
          </p:nvPr>
        </p:nvSpPr>
        <p:spPr>
          <a:ln/>
        </p:spPr>
        <p:txBody>
          <a:bodyPr/>
          <a:lstStyle>
            <a:lvl1pPr>
              <a:defRPr/>
            </a:lvl1pPr>
          </a:lstStyle>
          <a:p>
            <a:endParaRPr lang="sv-SE"/>
          </a:p>
        </p:txBody>
      </p:sp>
      <p:sp>
        <p:nvSpPr>
          <p:cNvPr id="9" name="Rectangle 6"/>
          <p:cNvSpPr>
            <a:spLocks noGrp="1" noChangeArrowheads="1"/>
          </p:cNvSpPr>
          <p:nvPr>
            <p:ph type="sldNum" sz="quarter" idx="12"/>
          </p:nvPr>
        </p:nvSpPr>
        <p:spPr>
          <a:ln/>
        </p:spPr>
        <p:txBody>
          <a:bodyPr/>
          <a:lstStyle>
            <a:lvl1pPr>
              <a:defRPr/>
            </a:lvl1pPr>
          </a:lstStyle>
          <a:p>
            <a:fld id="{36053086-40E5-4673-9B4A-FC81B10CE5DE}" type="slidenum">
              <a:rPr lang="sv-SE" smtClean="0"/>
              <a:t>‹#›</a:t>
            </a:fld>
            <a:endParaRPr lang="sv-SE"/>
          </a:p>
        </p:txBody>
      </p:sp>
    </p:spTree>
    <p:extLst>
      <p:ext uri="{BB962C8B-B14F-4D97-AF65-F5344CB8AC3E}">
        <p14:creationId xmlns:p14="http://schemas.microsoft.com/office/powerpoint/2010/main" val="3944929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1763688" y="609600"/>
            <a:ext cx="6984776" cy="1143000"/>
          </a:xfrm>
        </p:spPr>
        <p:txBody>
          <a:bodyPr/>
          <a:lstStyle>
            <a:lvl1pPr algn="r">
              <a:defRPr sz="3600"/>
            </a:lvl1pPr>
          </a:lstStyle>
          <a:p>
            <a:r>
              <a:rPr lang="sv-SE" smtClean="0"/>
              <a:t>Klicka här för att ändra format</a:t>
            </a:r>
            <a:endParaRPr lang="sv-SE" dirty="0"/>
          </a:p>
        </p:txBody>
      </p:sp>
      <p:sp>
        <p:nvSpPr>
          <p:cNvPr id="3" name="Rectangle 4"/>
          <p:cNvSpPr>
            <a:spLocks noGrp="1" noChangeArrowheads="1"/>
          </p:cNvSpPr>
          <p:nvPr>
            <p:ph type="dt" sz="half" idx="10"/>
          </p:nvPr>
        </p:nvSpPr>
        <p:spPr>
          <a:ln/>
        </p:spPr>
        <p:txBody>
          <a:bodyPr/>
          <a:lstStyle>
            <a:lvl1pPr>
              <a:defRPr/>
            </a:lvl1pPr>
          </a:lstStyle>
          <a:p>
            <a:fld id="{3F379996-8152-429A-94E5-CC0066161542}" type="datetimeFigureOut">
              <a:rPr lang="sv-SE" smtClean="0"/>
              <a:t>2022-02-17</a:t>
            </a:fld>
            <a:endParaRPr lang="sv-SE"/>
          </a:p>
        </p:txBody>
      </p:sp>
      <p:sp>
        <p:nvSpPr>
          <p:cNvPr id="4" name="Rectangle 5"/>
          <p:cNvSpPr>
            <a:spLocks noGrp="1" noChangeArrowheads="1"/>
          </p:cNvSpPr>
          <p:nvPr>
            <p:ph type="ftr" sz="quarter" idx="11"/>
          </p:nvPr>
        </p:nvSpPr>
        <p:spPr>
          <a:ln/>
        </p:spPr>
        <p:txBody>
          <a:bodyPr/>
          <a:lstStyle>
            <a:lvl1pPr>
              <a:defRPr/>
            </a:lvl1pPr>
          </a:lstStyle>
          <a:p>
            <a:endParaRPr lang="sv-SE"/>
          </a:p>
        </p:txBody>
      </p:sp>
      <p:sp>
        <p:nvSpPr>
          <p:cNvPr id="5" name="Rectangle 6"/>
          <p:cNvSpPr>
            <a:spLocks noGrp="1" noChangeArrowheads="1"/>
          </p:cNvSpPr>
          <p:nvPr>
            <p:ph type="sldNum" sz="quarter" idx="12"/>
          </p:nvPr>
        </p:nvSpPr>
        <p:spPr>
          <a:ln/>
        </p:spPr>
        <p:txBody>
          <a:bodyPr/>
          <a:lstStyle>
            <a:lvl1pPr>
              <a:defRPr/>
            </a:lvl1pPr>
          </a:lstStyle>
          <a:p>
            <a:fld id="{36053086-40E5-4673-9B4A-FC81B10CE5DE}" type="slidenum">
              <a:rPr lang="sv-SE" smtClean="0"/>
              <a:t>‹#›</a:t>
            </a:fld>
            <a:endParaRPr lang="sv-SE"/>
          </a:p>
        </p:txBody>
      </p:sp>
    </p:spTree>
    <p:extLst>
      <p:ext uri="{BB962C8B-B14F-4D97-AF65-F5344CB8AC3E}">
        <p14:creationId xmlns:p14="http://schemas.microsoft.com/office/powerpoint/2010/main" val="1025080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3F379996-8152-429A-94E5-CC0066161542}" type="datetimeFigureOut">
              <a:rPr lang="sv-SE" smtClean="0"/>
              <a:t>2022-02-17</a:t>
            </a:fld>
            <a:endParaRPr lang="sv-SE"/>
          </a:p>
        </p:txBody>
      </p:sp>
      <p:sp>
        <p:nvSpPr>
          <p:cNvPr id="3" name="Rectangle 5"/>
          <p:cNvSpPr>
            <a:spLocks noGrp="1" noChangeArrowheads="1"/>
          </p:cNvSpPr>
          <p:nvPr>
            <p:ph type="ftr" sz="quarter" idx="11"/>
          </p:nvPr>
        </p:nvSpPr>
        <p:spPr>
          <a:ln/>
        </p:spPr>
        <p:txBody>
          <a:bodyPr/>
          <a:lstStyle>
            <a:lvl1pPr>
              <a:defRPr/>
            </a:lvl1pPr>
          </a:lstStyle>
          <a:p>
            <a:endParaRPr lang="sv-SE"/>
          </a:p>
        </p:txBody>
      </p:sp>
      <p:sp>
        <p:nvSpPr>
          <p:cNvPr id="4" name="Rectangle 6"/>
          <p:cNvSpPr>
            <a:spLocks noGrp="1" noChangeArrowheads="1"/>
          </p:cNvSpPr>
          <p:nvPr>
            <p:ph type="sldNum" sz="quarter" idx="12"/>
          </p:nvPr>
        </p:nvSpPr>
        <p:spPr>
          <a:ln/>
        </p:spPr>
        <p:txBody>
          <a:bodyPr/>
          <a:lstStyle>
            <a:lvl1pPr>
              <a:defRPr/>
            </a:lvl1pPr>
          </a:lstStyle>
          <a:p>
            <a:fld id="{36053086-40E5-4673-9B4A-FC81B10CE5DE}" type="slidenum">
              <a:rPr lang="sv-SE" smtClean="0"/>
              <a:t>‹#›</a:t>
            </a:fld>
            <a:endParaRPr lang="sv-SE"/>
          </a:p>
        </p:txBody>
      </p:sp>
    </p:spTree>
    <p:extLst>
      <p:ext uri="{BB962C8B-B14F-4D97-AF65-F5344CB8AC3E}">
        <p14:creationId xmlns:p14="http://schemas.microsoft.com/office/powerpoint/2010/main" val="3519624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835696" y="285082"/>
            <a:ext cx="1653880" cy="1055686"/>
          </a:xfrm>
        </p:spPr>
        <p:txBody>
          <a:bodyPr anchor="b"/>
          <a:lstStyle>
            <a:lvl1pPr algn="l">
              <a:defRPr sz="2000" b="1"/>
            </a:lvl1pPr>
          </a:lstStyle>
          <a:p>
            <a:r>
              <a:rPr lang="sv-SE" smtClean="0"/>
              <a:t>Klicka här för att ändra format</a:t>
            </a:r>
            <a:endParaRPr lang="sv-SE" dirty="0"/>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text 3"/>
          <p:cNvSpPr>
            <a:spLocks noGrp="1"/>
          </p:cNvSpPr>
          <p:nvPr>
            <p:ph type="body" sz="half" idx="2"/>
          </p:nvPr>
        </p:nvSpPr>
        <p:spPr>
          <a:xfrm>
            <a:off x="457200" y="1700808"/>
            <a:ext cx="3008313" cy="44253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fld id="{3F379996-8152-429A-94E5-CC0066161542}" type="datetimeFigureOut">
              <a:rPr lang="sv-SE" smtClean="0"/>
              <a:t>2022-02-17</a:t>
            </a:fld>
            <a:endParaRPr lang="sv-SE"/>
          </a:p>
        </p:txBody>
      </p:sp>
      <p:sp>
        <p:nvSpPr>
          <p:cNvPr id="6" name="Rectangle 5"/>
          <p:cNvSpPr>
            <a:spLocks noGrp="1" noChangeArrowheads="1"/>
          </p:cNvSpPr>
          <p:nvPr>
            <p:ph type="ftr" sz="quarter" idx="11"/>
          </p:nvPr>
        </p:nvSpPr>
        <p:spPr>
          <a:ln/>
        </p:spPr>
        <p:txBody>
          <a:bodyPr/>
          <a:lstStyle>
            <a:lvl1pPr>
              <a:defRPr/>
            </a:lvl1pPr>
          </a:lstStyle>
          <a:p>
            <a:endParaRPr lang="sv-SE"/>
          </a:p>
        </p:txBody>
      </p:sp>
      <p:sp>
        <p:nvSpPr>
          <p:cNvPr id="7" name="Rectangle 6"/>
          <p:cNvSpPr>
            <a:spLocks noGrp="1" noChangeArrowheads="1"/>
          </p:cNvSpPr>
          <p:nvPr>
            <p:ph type="sldNum" sz="quarter" idx="12"/>
          </p:nvPr>
        </p:nvSpPr>
        <p:spPr>
          <a:ln/>
        </p:spPr>
        <p:txBody>
          <a:bodyPr/>
          <a:lstStyle>
            <a:lvl1pPr>
              <a:defRPr/>
            </a:lvl1pPr>
          </a:lstStyle>
          <a:p>
            <a:fld id="{36053086-40E5-4673-9B4A-FC81B10CE5DE}" type="slidenum">
              <a:rPr lang="sv-SE" smtClean="0"/>
              <a:t>‹#›</a:t>
            </a:fld>
            <a:endParaRPr lang="sv-SE"/>
          </a:p>
        </p:txBody>
      </p:sp>
    </p:spTree>
    <p:extLst>
      <p:ext uri="{BB962C8B-B14F-4D97-AF65-F5344CB8AC3E}">
        <p14:creationId xmlns:p14="http://schemas.microsoft.com/office/powerpoint/2010/main" val="1447903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fld id="{3F379996-8152-429A-94E5-CC0066161542}" type="datetimeFigureOut">
              <a:rPr lang="sv-SE" smtClean="0"/>
              <a:t>2022-02-17</a:t>
            </a:fld>
            <a:endParaRPr lang="sv-SE"/>
          </a:p>
        </p:txBody>
      </p:sp>
      <p:sp>
        <p:nvSpPr>
          <p:cNvPr id="6" name="Rectangle 5"/>
          <p:cNvSpPr>
            <a:spLocks noGrp="1" noChangeArrowheads="1"/>
          </p:cNvSpPr>
          <p:nvPr>
            <p:ph type="ftr" sz="quarter" idx="11"/>
          </p:nvPr>
        </p:nvSpPr>
        <p:spPr>
          <a:ln/>
        </p:spPr>
        <p:txBody>
          <a:bodyPr/>
          <a:lstStyle>
            <a:lvl1pPr>
              <a:defRPr/>
            </a:lvl1pPr>
          </a:lstStyle>
          <a:p>
            <a:endParaRPr lang="sv-SE"/>
          </a:p>
        </p:txBody>
      </p:sp>
      <p:sp>
        <p:nvSpPr>
          <p:cNvPr id="7" name="Rectangle 6"/>
          <p:cNvSpPr>
            <a:spLocks noGrp="1" noChangeArrowheads="1"/>
          </p:cNvSpPr>
          <p:nvPr>
            <p:ph type="sldNum" sz="quarter" idx="12"/>
          </p:nvPr>
        </p:nvSpPr>
        <p:spPr>
          <a:ln/>
        </p:spPr>
        <p:txBody>
          <a:bodyPr/>
          <a:lstStyle>
            <a:lvl1pPr>
              <a:defRPr/>
            </a:lvl1pPr>
          </a:lstStyle>
          <a:p>
            <a:fld id="{36053086-40E5-4673-9B4A-FC81B10CE5DE}" type="slidenum">
              <a:rPr lang="sv-SE" smtClean="0"/>
              <a:t>‹#›</a:t>
            </a:fld>
            <a:endParaRPr lang="sv-SE"/>
          </a:p>
        </p:txBody>
      </p:sp>
    </p:spTree>
    <p:extLst>
      <p:ext uri="{BB962C8B-B14F-4D97-AF65-F5344CB8AC3E}">
        <p14:creationId xmlns:p14="http://schemas.microsoft.com/office/powerpoint/2010/main" val="2826443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defRPr>
            </a:lvl1pPr>
          </a:lstStyle>
          <a:p>
            <a:fld id="{3F379996-8152-429A-94E5-CC0066161542}" type="datetimeFigureOut">
              <a:rPr lang="sv-SE" smtClean="0"/>
              <a:t>2022-02-17</a:t>
            </a:fld>
            <a:endParaRPr lang="sv-S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sv-SE"/>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mn-lt"/>
              </a:defRPr>
            </a:lvl1pPr>
          </a:lstStyle>
          <a:p>
            <a:fld id="{36053086-40E5-4673-9B4A-FC81B10CE5DE}" type="slidenum">
              <a:rPr lang="sv-SE" smtClean="0"/>
              <a:t>‹#›</a:t>
            </a:fld>
            <a:endParaRPr lang="sv-SE"/>
          </a:p>
        </p:txBody>
      </p:sp>
      <p:pic>
        <p:nvPicPr>
          <p:cNvPr id="1031" name="Picture 7" descr="powertojob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8"/>
          <p:cNvSpPr txBox="1">
            <a:spLocks noChangeArrowheads="1"/>
          </p:cNvSpPr>
          <p:nvPr/>
        </p:nvSpPr>
        <p:spPr bwMode="auto">
          <a:xfrm>
            <a:off x="2895600" y="1600200"/>
            <a:ext cx="2895600" cy="457200"/>
          </a:xfrm>
          <a:prstGeom prst="rect">
            <a:avLst/>
          </a:prstGeom>
          <a:noFill/>
          <a:ln w="9525">
            <a:noFill/>
            <a:miter lim="800000"/>
            <a:headEnd/>
            <a:tailEnd/>
          </a:ln>
        </p:spPr>
        <p:txBody>
          <a:bodyPr>
            <a:spAutoFit/>
          </a:bodyPr>
          <a:lstStyle>
            <a:lvl1pPr>
              <a:defRPr sz="2400">
                <a:solidFill>
                  <a:schemeClr val="tx1"/>
                </a:solidFill>
                <a:latin typeface="Berling" pitchFamily="18" charset="0"/>
                <a:ea typeface="ＭＳ Ｐゴシック" charset="-128"/>
              </a:defRPr>
            </a:lvl1pPr>
            <a:lvl2pPr marL="37931725" indent="-37474525">
              <a:defRPr sz="2400">
                <a:solidFill>
                  <a:schemeClr val="tx1"/>
                </a:solidFill>
                <a:latin typeface="Berling" pitchFamily="18" charset="0"/>
                <a:ea typeface="ＭＳ Ｐゴシック" charset="-128"/>
              </a:defRPr>
            </a:lvl2pPr>
            <a:lvl3pPr>
              <a:defRPr sz="2400">
                <a:solidFill>
                  <a:schemeClr val="tx1"/>
                </a:solidFill>
                <a:latin typeface="Berling" pitchFamily="18" charset="0"/>
                <a:ea typeface="ＭＳ Ｐゴシック" charset="-128"/>
              </a:defRPr>
            </a:lvl3pPr>
            <a:lvl4pPr>
              <a:defRPr sz="2400">
                <a:solidFill>
                  <a:schemeClr val="tx1"/>
                </a:solidFill>
                <a:latin typeface="Berling" pitchFamily="18" charset="0"/>
                <a:ea typeface="ＭＳ Ｐゴシック" charset="-128"/>
              </a:defRPr>
            </a:lvl4pPr>
            <a:lvl5pPr>
              <a:defRPr sz="2400">
                <a:solidFill>
                  <a:schemeClr val="tx1"/>
                </a:solidFill>
                <a:latin typeface="Berling" pitchFamily="18" charset="0"/>
                <a:ea typeface="ＭＳ Ｐゴシック" charset="-128"/>
              </a:defRPr>
            </a:lvl5pPr>
            <a:lvl6pPr marL="457200" eaLnBrk="0" fontAlgn="base" hangingPunct="0">
              <a:spcBef>
                <a:spcPct val="0"/>
              </a:spcBef>
              <a:spcAft>
                <a:spcPct val="0"/>
              </a:spcAft>
              <a:defRPr sz="2400">
                <a:solidFill>
                  <a:schemeClr val="tx1"/>
                </a:solidFill>
                <a:latin typeface="Berling" pitchFamily="18" charset="0"/>
                <a:ea typeface="ＭＳ Ｐゴシック" charset="-128"/>
              </a:defRPr>
            </a:lvl6pPr>
            <a:lvl7pPr marL="914400" eaLnBrk="0" fontAlgn="base" hangingPunct="0">
              <a:spcBef>
                <a:spcPct val="0"/>
              </a:spcBef>
              <a:spcAft>
                <a:spcPct val="0"/>
              </a:spcAft>
              <a:defRPr sz="2400">
                <a:solidFill>
                  <a:schemeClr val="tx1"/>
                </a:solidFill>
                <a:latin typeface="Berling" pitchFamily="18" charset="0"/>
                <a:ea typeface="ＭＳ Ｐゴシック" charset="-128"/>
              </a:defRPr>
            </a:lvl7pPr>
            <a:lvl8pPr marL="1371600" eaLnBrk="0" fontAlgn="base" hangingPunct="0">
              <a:spcBef>
                <a:spcPct val="0"/>
              </a:spcBef>
              <a:spcAft>
                <a:spcPct val="0"/>
              </a:spcAft>
              <a:defRPr sz="2400">
                <a:solidFill>
                  <a:schemeClr val="tx1"/>
                </a:solidFill>
                <a:latin typeface="Berling" pitchFamily="18" charset="0"/>
                <a:ea typeface="ＭＳ Ｐゴシック" charset="-128"/>
              </a:defRPr>
            </a:lvl8pPr>
            <a:lvl9pPr marL="1828800" eaLnBrk="0" fontAlgn="base" hangingPunct="0">
              <a:spcBef>
                <a:spcPct val="0"/>
              </a:spcBef>
              <a:spcAft>
                <a:spcPct val="0"/>
              </a:spcAft>
              <a:defRPr sz="2400">
                <a:solidFill>
                  <a:schemeClr val="tx1"/>
                </a:solidFill>
                <a:latin typeface="Berling" pitchFamily="18" charset="0"/>
                <a:ea typeface="ＭＳ Ｐゴシック" charset="-128"/>
              </a:defRPr>
            </a:lvl9pPr>
          </a:lstStyle>
          <a:p>
            <a:pPr>
              <a:spcBef>
                <a:spcPct val="50000"/>
              </a:spcBef>
              <a:defRPr/>
            </a:pPr>
            <a:endParaRPr lang="sv-SE" smtClean="0">
              <a:latin typeface="Arial" charset="0"/>
            </a:endParaRPr>
          </a:p>
        </p:txBody>
      </p:sp>
      <p:pic>
        <p:nvPicPr>
          <p:cNvPr id="9" name="Bildobjekt 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lstStyle/>
          <a:p>
            <a:r>
              <a:rPr lang="sv-SE" sz="4000" dirty="0" smtClean="0"/>
              <a:t/>
            </a:r>
            <a:br>
              <a:rPr lang="sv-SE" sz="4000" dirty="0" smtClean="0"/>
            </a:br>
            <a:r>
              <a:rPr lang="sv-SE" sz="4000" dirty="0" smtClean="0"/>
              <a:t>Utbildning SAM</a:t>
            </a:r>
            <a:br>
              <a:rPr lang="sv-SE" sz="4000" dirty="0" smtClean="0"/>
            </a:br>
            <a:r>
              <a:rPr lang="sv-SE" sz="2400" dirty="0" smtClean="0"/>
              <a:t>Systematiskt arbetsmiljöarbete</a:t>
            </a:r>
            <a:endParaRPr lang="sv-SE" sz="2400" dirty="0"/>
          </a:p>
        </p:txBody>
      </p:sp>
    </p:spTree>
    <p:extLst>
      <p:ext uri="{BB962C8B-B14F-4D97-AF65-F5344CB8AC3E}">
        <p14:creationId xmlns:p14="http://schemas.microsoft.com/office/powerpoint/2010/main" val="42020070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Stödjande processer: Rutiner</a:t>
            </a:r>
            <a:endParaRPr lang="sv-SE" dirty="0"/>
          </a:p>
        </p:txBody>
      </p:sp>
      <p:pic>
        <p:nvPicPr>
          <p:cNvPr id="6" name="Bildobjekt 5"/>
          <p:cNvPicPr>
            <a:picLocks noChangeAspect="1"/>
          </p:cNvPicPr>
          <p:nvPr/>
        </p:nvPicPr>
        <p:blipFill>
          <a:blip r:embed="rId3"/>
          <a:stretch>
            <a:fillRect/>
          </a:stretch>
        </p:blipFill>
        <p:spPr>
          <a:xfrm>
            <a:off x="1547664" y="1916831"/>
            <a:ext cx="6840760" cy="4054207"/>
          </a:xfrm>
          <a:prstGeom prst="rect">
            <a:avLst/>
          </a:prstGeom>
        </p:spPr>
      </p:pic>
    </p:spTree>
    <p:extLst>
      <p:ext uri="{BB962C8B-B14F-4D97-AF65-F5344CB8AC3E}">
        <p14:creationId xmlns:p14="http://schemas.microsoft.com/office/powerpoint/2010/main" val="4104865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Stödjande processer: Fördela uppgifter</a:t>
            </a:r>
            <a:endParaRPr lang="sv-SE" dirty="0"/>
          </a:p>
        </p:txBody>
      </p:sp>
      <p:pic>
        <p:nvPicPr>
          <p:cNvPr id="4" name="Bildobjekt 3"/>
          <p:cNvPicPr>
            <a:picLocks noChangeAspect="1"/>
          </p:cNvPicPr>
          <p:nvPr/>
        </p:nvPicPr>
        <p:blipFill>
          <a:blip r:embed="rId3"/>
          <a:stretch>
            <a:fillRect/>
          </a:stretch>
        </p:blipFill>
        <p:spPr>
          <a:xfrm>
            <a:off x="1763688" y="1784216"/>
            <a:ext cx="6109891" cy="4532337"/>
          </a:xfrm>
          <a:prstGeom prst="rect">
            <a:avLst/>
          </a:prstGeom>
        </p:spPr>
      </p:pic>
    </p:spTree>
    <p:extLst>
      <p:ext uri="{BB962C8B-B14F-4D97-AF65-F5344CB8AC3E}">
        <p14:creationId xmlns:p14="http://schemas.microsoft.com/office/powerpoint/2010/main" val="23325672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Stödjande processer: Kunskap</a:t>
            </a:r>
            <a:endParaRPr lang="sv-SE" dirty="0"/>
          </a:p>
        </p:txBody>
      </p:sp>
      <p:pic>
        <p:nvPicPr>
          <p:cNvPr id="4" name="Platshållare för innehåll 3"/>
          <p:cNvPicPr>
            <a:picLocks noGrp="1" noChangeAspect="1"/>
          </p:cNvPicPr>
          <p:nvPr>
            <p:ph idx="1"/>
          </p:nvPr>
        </p:nvPicPr>
        <p:blipFill>
          <a:blip r:embed="rId3"/>
          <a:stretch>
            <a:fillRect/>
          </a:stretch>
        </p:blipFill>
        <p:spPr>
          <a:xfrm>
            <a:off x="1920835" y="1981200"/>
            <a:ext cx="5592843" cy="4114800"/>
          </a:xfrm>
          <a:prstGeom prst="rect">
            <a:avLst/>
          </a:prstGeom>
        </p:spPr>
      </p:pic>
    </p:spTree>
    <p:extLst>
      <p:ext uri="{BB962C8B-B14F-4D97-AF65-F5344CB8AC3E}">
        <p14:creationId xmlns:p14="http://schemas.microsoft.com/office/powerpoint/2010/main" val="38307069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Kunskap</a:t>
            </a:r>
            <a:endParaRPr lang="sv-SE" dirty="0"/>
          </a:p>
        </p:txBody>
      </p:sp>
      <p:sp>
        <p:nvSpPr>
          <p:cNvPr id="3" name="Platshållare för innehåll 2"/>
          <p:cNvSpPr>
            <a:spLocks noGrp="1"/>
          </p:cNvSpPr>
          <p:nvPr>
            <p:ph idx="1"/>
          </p:nvPr>
        </p:nvSpPr>
        <p:spPr/>
        <p:txBody>
          <a:bodyPr/>
          <a:lstStyle/>
          <a:p>
            <a:pPr marL="0" indent="0">
              <a:buNone/>
            </a:pPr>
            <a:r>
              <a:rPr lang="sv-SE" dirty="0" smtClean="0"/>
              <a:t>Webbaserade utbildningar arbetsmiljö</a:t>
            </a:r>
          </a:p>
          <a:p>
            <a:pPr marL="0" indent="0">
              <a:buNone/>
            </a:pPr>
            <a:r>
              <a:rPr lang="sv-SE" dirty="0" smtClean="0"/>
              <a:t>-OSA (Organisatorisk och social arbetsmiljö)</a:t>
            </a:r>
          </a:p>
          <a:p>
            <a:pPr marL="0" indent="0">
              <a:buNone/>
            </a:pPr>
            <a:r>
              <a:rPr lang="sv-SE" dirty="0" smtClean="0"/>
              <a:t>-SAM (Systematiskt arbetsmiljöarbete)</a:t>
            </a:r>
          </a:p>
          <a:p>
            <a:pPr marL="0" indent="0">
              <a:buNone/>
            </a:pPr>
            <a:r>
              <a:rPr lang="sv-SE" dirty="0" smtClean="0"/>
              <a:t>-Riskbedömning inför förändring</a:t>
            </a:r>
          </a:p>
          <a:p>
            <a:pPr marL="0" indent="0">
              <a:buNone/>
            </a:pPr>
            <a:r>
              <a:rPr lang="sv-SE" dirty="0" smtClean="0"/>
              <a:t>-Hot och Våld</a:t>
            </a:r>
          </a:p>
          <a:p>
            <a:pPr marL="0" indent="0">
              <a:buNone/>
            </a:pPr>
            <a:r>
              <a:rPr lang="sv-SE" dirty="0" smtClean="0"/>
              <a:t>-Utbildning för nya skyddsombud</a:t>
            </a:r>
          </a:p>
          <a:p>
            <a:pPr marL="0" indent="0">
              <a:buNone/>
            </a:pPr>
            <a:endParaRPr lang="sv-SE" dirty="0"/>
          </a:p>
        </p:txBody>
      </p:sp>
    </p:spTree>
    <p:extLst>
      <p:ext uri="{BB962C8B-B14F-4D97-AF65-F5344CB8AC3E}">
        <p14:creationId xmlns:p14="http://schemas.microsoft.com/office/powerpoint/2010/main" val="22336759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Centrala aktiviteter</a:t>
            </a:r>
            <a:endParaRPr lang="sv-SE" dirty="0"/>
          </a:p>
        </p:txBody>
      </p:sp>
      <p:pic>
        <p:nvPicPr>
          <p:cNvPr id="4" name="Bildobjekt 3"/>
          <p:cNvPicPr>
            <a:picLocks noChangeAspect="1"/>
          </p:cNvPicPr>
          <p:nvPr/>
        </p:nvPicPr>
        <p:blipFill>
          <a:blip r:embed="rId3"/>
          <a:stretch>
            <a:fillRect/>
          </a:stretch>
        </p:blipFill>
        <p:spPr>
          <a:xfrm>
            <a:off x="872455" y="2420888"/>
            <a:ext cx="7876009" cy="2394162"/>
          </a:xfrm>
          <a:prstGeom prst="rect">
            <a:avLst/>
          </a:prstGeom>
        </p:spPr>
      </p:pic>
    </p:spTree>
    <p:extLst>
      <p:ext uri="{BB962C8B-B14F-4D97-AF65-F5344CB8AC3E}">
        <p14:creationId xmlns:p14="http://schemas.microsoft.com/office/powerpoint/2010/main" val="11540262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000" dirty="0">
                <a:solidFill>
                  <a:srgbClr val="000000"/>
                </a:solidFill>
              </a:rPr>
              <a:t>Vad är </a:t>
            </a:r>
            <a:r>
              <a:rPr lang="sv-SE" sz="3000" dirty="0" smtClean="0">
                <a:solidFill>
                  <a:srgbClr val="000000"/>
                </a:solidFill>
              </a:rPr>
              <a:t>systematiskt </a:t>
            </a:r>
            <a:r>
              <a:rPr lang="sv-SE" sz="3000" dirty="0">
                <a:solidFill>
                  <a:srgbClr val="000000"/>
                </a:solidFill>
              </a:rPr>
              <a:t>arbetsmiljöarbete</a:t>
            </a:r>
            <a:r>
              <a:rPr lang="sv-SE" sz="3000" dirty="0" smtClean="0">
                <a:solidFill>
                  <a:srgbClr val="000000"/>
                </a:solidFill>
              </a:rPr>
              <a:t>?</a:t>
            </a:r>
            <a:br>
              <a:rPr lang="sv-SE" sz="3000" dirty="0" smtClean="0">
                <a:solidFill>
                  <a:srgbClr val="000000"/>
                </a:solidFill>
              </a:rPr>
            </a:br>
            <a:r>
              <a:rPr lang="sv-SE" sz="3000" dirty="0" smtClean="0">
                <a:solidFill>
                  <a:srgbClr val="000000"/>
                </a:solidFill>
              </a:rPr>
              <a:t>- Vad förväntas vi göra?</a:t>
            </a:r>
            <a:endParaRPr lang="sv-SE" dirty="0"/>
          </a:p>
        </p:txBody>
      </p:sp>
      <p:sp>
        <p:nvSpPr>
          <p:cNvPr id="3" name="Platshållare för innehåll 2"/>
          <p:cNvSpPr>
            <a:spLocks noGrp="1"/>
          </p:cNvSpPr>
          <p:nvPr>
            <p:ph idx="1"/>
          </p:nvPr>
        </p:nvSpPr>
        <p:spPr/>
        <p:txBody>
          <a:bodyPr/>
          <a:lstStyle/>
          <a:p>
            <a:r>
              <a:rPr lang="sv-SE" dirty="0" smtClean="0"/>
              <a:t>En ständigt pågående process!</a:t>
            </a:r>
          </a:p>
          <a:p>
            <a:pPr lvl="1"/>
            <a:r>
              <a:rPr lang="sv-SE" dirty="0" smtClean="0"/>
              <a:t>SAM-hjulet(centrala aktiviteter)</a:t>
            </a:r>
          </a:p>
          <a:p>
            <a:pPr lvl="1"/>
            <a:endParaRPr lang="sv-SE" dirty="0"/>
          </a:p>
        </p:txBody>
      </p:sp>
      <p:pic>
        <p:nvPicPr>
          <p:cNvPr id="4" name="Bildobjekt 3"/>
          <p:cNvPicPr>
            <a:picLocks noChangeAspect="1"/>
          </p:cNvPicPr>
          <p:nvPr/>
        </p:nvPicPr>
        <p:blipFill>
          <a:blip r:embed="rId3"/>
          <a:stretch>
            <a:fillRect/>
          </a:stretch>
        </p:blipFill>
        <p:spPr>
          <a:xfrm>
            <a:off x="1619672" y="3068960"/>
            <a:ext cx="3168526" cy="3168526"/>
          </a:xfrm>
          <a:prstGeom prst="rect">
            <a:avLst/>
          </a:prstGeom>
        </p:spPr>
      </p:pic>
      <p:pic>
        <p:nvPicPr>
          <p:cNvPr id="5" name="Bildobjekt 4"/>
          <p:cNvPicPr>
            <a:picLocks noChangeAspect="1"/>
          </p:cNvPicPr>
          <p:nvPr/>
        </p:nvPicPr>
        <p:blipFill>
          <a:blip r:embed="rId4"/>
          <a:stretch>
            <a:fillRect/>
          </a:stretch>
        </p:blipFill>
        <p:spPr>
          <a:xfrm>
            <a:off x="5417680" y="3381237"/>
            <a:ext cx="2579969" cy="2568043"/>
          </a:xfrm>
          <a:prstGeom prst="rect">
            <a:avLst/>
          </a:prstGeom>
        </p:spPr>
      </p:pic>
    </p:spTree>
    <p:extLst>
      <p:ext uri="{BB962C8B-B14F-4D97-AF65-F5344CB8AC3E}">
        <p14:creationId xmlns:p14="http://schemas.microsoft.com/office/powerpoint/2010/main" val="9908733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000" dirty="0" smtClean="0"/>
              <a:t>Centrala aktiviteter i SAM-</a:t>
            </a:r>
            <a:r>
              <a:rPr lang="sv-SE" sz="3000" b="1" dirty="0" smtClean="0"/>
              <a:t>Undersökning/Utredning</a:t>
            </a:r>
            <a:endParaRPr lang="sv-SE" sz="3000" b="1" dirty="0"/>
          </a:p>
        </p:txBody>
      </p:sp>
      <p:sp>
        <p:nvSpPr>
          <p:cNvPr id="3" name="Platshållare för innehåll 2"/>
          <p:cNvSpPr>
            <a:spLocks noGrp="1"/>
          </p:cNvSpPr>
          <p:nvPr>
            <p:ph idx="1"/>
          </p:nvPr>
        </p:nvSpPr>
        <p:spPr>
          <a:xfrm>
            <a:off x="685800" y="1916832"/>
            <a:ext cx="8062664" cy="4179168"/>
          </a:xfrm>
        </p:spPr>
        <p:txBody>
          <a:bodyPr/>
          <a:lstStyle/>
          <a:p>
            <a:r>
              <a:rPr lang="sv-SE" dirty="0" smtClean="0"/>
              <a:t>Undersöka arbetsmiljön</a:t>
            </a:r>
          </a:p>
          <a:p>
            <a:pPr lvl="1">
              <a:buFont typeface="Wingdings" panose="05000000000000000000" pitchFamily="2" charset="2"/>
              <a:buChar char="Ø"/>
            </a:pPr>
            <a:r>
              <a:rPr lang="sv-SE" sz="2000" dirty="0" smtClean="0"/>
              <a:t>Arbetsmiljöfrågor för arbetsplatsträffar/personalmöten</a:t>
            </a:r>
          </a:p>
          <a:p>
            <a:pPr lvl="1">
              <a:buFont typeface="Wingdings" panose="05000000000000000000" pitchFamily="2" charset="2"/>
              <a:buChar char="Ø"/>
            </a:pPr>
            <a:r>
              <a:rPr lang="sv-SE" sz="2000" dirty="0"/>
              <a:t>M</a:t>
            </a:r>
            <a:r>
              <a:rPr lang="sv-SE" sz="2000" dirty="0" smtClean="0"/>
              <a:t>all för medarbetarsamtal</a:t>
            </a:r>
          </a:p>
          <a:p>
            <a:pPr lvl="1">
              <a:buFont typeface="Wingdings" panose="05000000000000000000" pitchFamily="2" charset="2"/>
              <a:buChar char="Ø"/>
            </a:pPr>
            <a:r>
              <a:rPr lang="sv-SE" sz="2000" dirty="0" smtClean="0"/>
              <a:t>Fysisk skyddsrond</a:t>
            </a:r>
          </a:p>
          <a:p>
            <a:pPr lvl="1">
              <a:buFont typeface="Wingdings" panose="05000000000000000000" pitchFamily="2" charset="2"/>
              <a:buChar char="Ø"/>
            </a:pPr>
            <a:r>
              <a:rPr lang="sv-SE" sz="2000" dirty="0" err="1" smtClean="0"/>
              <a:t>Arbetsmiljörond</a:t>
            </a:r>
            <a:r>
              <a:rPr lang="sv-SE" sz="2000" dirty="0" smtClean="0"/>
              <a:t> </a:t>
            </a:r>
            <a:r>
              <a:rPr lang="sv-SE" sz="2000" dirty="0"/>
              <a:t>för organisatorisk och social </a:t>
            </a:r>
            <a:r>
              <a:rPr lang="sv-SE" sz="2000" dirty="0" smtClean="0"/>
              <a:t>arbetsmiljö</a:t>
            </a:r>
            <a:endParaRPr lang="sv-SE" sz="2000" dirty="0"/>
          </a:p>
          <a:p>
            <a:pPr lvl="1">
              <a:buFont typeface="Wingdings" panose="05000000000000000000" pitchFamily="2" charset="2"/>
              <a:buChar char="Ø"/>
            </a:pPr>
            <a:r>
              <a:rPr lang="sv-SE" sz="2000" dirty="0" smtClean="0"/>
              <a:t>Medarbetarundersökningar</a:t>
            </a:r>
          </a:p>
          <a:p>
            <a:pPr lvl="1">
              <a:buFont typeface="Wingdings" panose="05000000000000000000" pitchFamily="2" charset="2"/>
              <a:buChar char="Ø"/>
            </a:pPr>
            <a:r>
              <a:rPr lang="sv-SE" sz="2000" dirty="0"/>
              <a:t>U</a:t>
            </a:r>
            <a:r>
              <a:rPr lang="sv-SE" sz="2000" dirty="0" smtClean="0"/>
              <a:t>tredning av tillbud och olyckor</a:t>
            </a:r>
            <a:endParaRPr lang="sv-SE" sz="2000" dirty="0"/>
          </a:p>
          <a:p>
            <a:pPr marL="0" indent="0">
              <a:buNone/>
            </a:pPr>
            <a:endParaRPr lang="sv-SE" dirty="0"/>
          </a:p>
        </p:txBody>
      </p:sp>
      <p:pic>
        <p:nvPicPr>
          <p:cNvPr id="4" name="Bildobjekt 3"/>
          <p:cNvPicPr>
            <a:picLocks noChangeAspect="1"/>
          </p:cNvPicPr>
          <p:nvPr/>
        </p:nvPicPr>
        <p:blipFill>
          <a:blip r:embed="rId3"/>
          <a:stretch>
            <a:fillRect/>
          </a:stretch>
        </p:blipFill>
        <p:spPr>
          <a:xfrm>
            <a:off x="6372200" y="3861048"/>
            <a:ext cx="2579969" cy="2568043"/>
          </a:xfrm>
          <a:prstGeom prst="rect">
            <a:avLst/>
          </a:prstGeom>
        </p:spPr>
      </p:pic>
    </p:spTree>
    <p:extLst>
      <p:ext uri="{BB962C8B-B14F-4D97-AF65-F5344CB8AC3E}">
        <p14:creationId xmlns:p14="http://schemas.microsoft.com/office/powerpoint/2010/main" val="1866172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000" dirty="0" smtClean="0"/>
              <a:t>Centrala aktiviteter i SAM-</a:t>
            </a:r>
            <a:r>
              <a:rPr lang="sv-SE" sz="3000" b="1" dirty="0" smtClean="0"/>
              <a:t>Riskbedömning och handlingsplan</a:t>
            </a:r>
            <a:endParaRPr lang="sv-SE" sz="3000" dirty="0"/>
          </a:p>
        </p:txBody>
      </p:sp>
      <p:sp>
        <p:nvSpPr>
          <p:cNvPr id="3" name="Platshållare för innehåll 2"/>
          <p:cNvSpPr>
            <a:spLocks noGrp="1"/>
          </p:cNvSpPr>
          <p:nvPr>
            <p:ph idx="1"/>
          </p:nvPr>
        </p:nvSpPr>
        <p:spPr>
          <a:xfrm>
            <a:off x="685800" y="2204864"/>
            <a:ext cx="8062664" cy="3891136"/>
          </a:xfrm>
        </p:spPr>
        <p:txBody>
          <a:bodyPr/>
          <a:lstStyle/>
          <a:p>
            <a:r>
              <a:rPr lang="sv-SE" dirty="0" smtClean="0"/>
              <a:t>Riskbedömning och handlingsplan</a:t>
            </a:r>
          </a:p>
          <a:p>
            <a:pPr lvl="1"/>
            <a:r>
              <a:rPr lang="sv-SE" sz="2000" dirty="0" smtClean="0"/>
              <a:t>Mall för riskbedömning och handlingsplan</a:t>
            </a:r>
          </a:p>
          <a:p>
            <a:pPr lvl="1"/>
            <a:r>
              <a:rPr lang="sv-SE" sz="2000" dirty="0" smtClean="0"/>
              <a:t>Webbaserad utbildning riskbedömning inför förändring</a:t>
            </a:r>
          </a:p>
          <a:p>
            <a:pPr marL="0" indent="0">
              <a:buNone/>
            </a:pPr>
            <a:endParaRPr lang="sv-SE" dirty="0"/>
          </a:p>
        </p:txBody>
      </p:sp>
      <p:pic>
        <p:nvPicPr>
          <p:cNvPr id="4" name="Bildobjekt 3"/>
          <p:cNvPicPr>
            <a:picLocks noChangeAspect="1"/>
          </p:cNvPicPr>
          <p:nvPr/>
        </p:nvPicPr>
        <p:blipFill>
          <a:blip r:embed="rId3"/>
          <a:stretch>
            <a:fillRect/>
          </a:stretch>
        </p:blipFill>
        <p:spPr>
          <a:xfrm>
            <a:off x="5256076" y="3527957"/>
            <a:ext cx="2579969" cy="2568043"/>
          </a:xfrm>
          <a:prstGeom prst="rect">
            <a:avLst/>
          </a:prstGeom>
        </p:spPr>
      </p:pic>
    </p:spTree>
    <p:extLst>
      <p:ext uri="{BB962C8B-B14F-4D97-AF65-F5344CB8AC3E}">
        <p14:creationId xmlns:p14="http://schemas.microsoft.com/office/powerpoint/2010/main" val="172448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000" dirty="0" smtClean="0"/>
              <a:t>Centrala aktiviteter i SAM-</a:t>
            </a:r>
            <a:r>
              <a:rPr lang="sv-SE" sz="3000" b="1" dirty="0"/>
              <a:t/>
            </a:r>
            <a:br>
              <a:rPr lang="sv-SE" sz="3000" b="1" dirty="0"/>
            </a:br>
            <a:r>
              <a:rPr lang="sv-SE" sz="3000" b="1" dirty="0" smtClean="0"/>
              <a:t>Kontroll</a:t>
            </a:r>
            <a:endParaRPr lang="sv-SE" sz="3000" dirty="0"/>
          </a:p>
        </p:txBody>
      </p:sp>
      <p:sp>
        <p:nvSpPr>
          <p:cNvPr id="3" name="Platshållare för innehåll 2"/>
          <p:cNvSpPr>
            <a:spLocks noGrp="1"/>
          </p:cNvSpPr>
          <p:nvPr>
            <p:ph idx="1"/>
          </p:nvPr>
        </p:nvSpPr>
        <p:spPr>
          <a:xfrm>
            <a:off x="685800" y="2204864"/>
            <a:ext cx="8062664" cy="3891136"/>
          </a:xfrm>
        </p:spPr>
        <p:txBody>
          <a:bodyPr/>
          <a:lstStyle/>
          <a:p>
            <a:r>
              <a:rPr lang="sv-SE" dirty="0" smtClean="0"/>
              <a:t>Följa upp att aktiviteter i handlingsplan genomförs och att de får effekt.</a:t>
            </a:r>
            <a:endParaRPr lang="sv-SE" sz="2000" dirty="0" smtClean="0"/>
          </a:p>
          <a:p>
            <a:pPr marL="0" indent="0">
              <a:buNone/>
            </a:pPr>
            <a:endParaRPr lang="sv-SE" dirty="0"/>
          </a:p>
        </p:txBody>
      </p:sp>
      <p:pic>
        <p:nvPicPr>
          <p:cNvPr id="4" name="Bildobjekt 3"/>
          <p:cNvPicPr>
            <a:picLocks noChangeAspect="1"/>
          </p:cNvPicPr>
          <p:nvPr/>
        </p:nvPicPr>
        <p:blipFill>
          <a:blip r:embed="rId3"/>
          <a:stretch>
            <a:fillRect/>
          </a:stretch>
        </p:blipFill>
        <p:spPr>
          <a:xfrm>
            <a:off x="5256076" y="3527957"/>
            <a:ext cx="2579969" cy="2568043"/>
          </a:xfrm>
          <a:prstGeom prst="rect">
            <a:avLst/>
          </a:prstGeom>
        </p:spPr>
      </p:pic>
    </p:spTree>
    <p:extLst>
      <p:ext uri="{BB962C8B-B14F-4D97-AF65-F5344CB8AC3E}">
        <p14:creationId xmlns:p14="http://schemas.microsoft.com/office/powerpoint/2010/main" val="113322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SAM på Institutionen XX</a:t>
            </a:r>
            <a:endParaRPr lang="sv-SE" dirty="0"/>
          </a:p>
        </p:txBody>
      </p:sp>
      <p:pic>
        <p:nvPicPr>
          <p:cNvPr id="4" name="Bildobjekt 3"/>
          <p:cNvPicPr>
            <a:picLocks noChangeAspect="1"/>
          </p:cNvPicPr>
          <p:nvPr/>
        </p:nvPicPr>
        <p:blipFill>
          <a:blip r:embed="rId3"/>
          <a:stretch>
            <a:fillRect/>
          </a:stretch>
        </p:blipFill>
        <p:spPr>
          <a:xfrm>
            <a:off x="1259632" y="1752600"/>
            <a:ext cx="7510766" cy="4628728"/>
          </a:xfrm>
          <a:prstGeom prst="rect">
            <a:avLst/>
          </a:prstGeom>
        </p:spPr>
      </p:pic>
    </p:spTree>
    <p:extLst>
      <p:ext uri="{BB962C8B-B14F-4D97-AF65-F5344CB8AC3E}">
        <p14:creationId xmlns:p14="http://schemas.microsoft.com/office/powerpoint/2010/main" val="4147132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Tema arbetsmiljö, agenda</a:t>
            </a:r>
            <a:endParaRPr lang="sv-SE" dirty="0"/>
          </a:p>
        </p:txBody>
      </p:sp>
      <p:sp>
        <p:nvSpPr>
          <p:cNvPr id="3" name="Platshållare för innehåll 2"/>
          <p:cNvSpPr>
            <a:spLocks noGrp="1"/>
          </p:cNvSpPr>
          <p:nvPr>
            <p:ph idx="1"/>
          </p:nvPr>
        </p:nvSpPr>
        <p:spPr/>
        <p:txBody>
          <a:bodyPr/>
          <a:lstStyle/>
          <a:p>
            <a:r>
              <a:rPr lang="sv-SE" dirty="0" smtClean="0"/>
              <a:t>Systematiskt arbetsmiljöarbete (SAM)</a:t>
            </a:r>
          </a:p>
          <a:p>
            <a:pPr marL="0" indent="0">
              <a:buNone/>
            </a:pPr>
            <a:r>
              <a:rPr lang="sv-SE" dirty="0" smtClean="0"/>
              <a:t>-SAM, Lagstiftning</a:t>
            </a:r>
          </a:p>
          <a:p>
            <a:pPr marL="0" indent="0">
              <a:buNone/>
            </a:pPr>
            <a:r>
              <a:rPr lang="sv-SE" dirty="0" smtClean="0"/>
              <a:t>-Rutiner och riktlinjer på UU</a:t>
            </a:r>
          </a:p>
          <a:p>
            <a:pPr marL="0" indent="0">
              <a:buNone/>
            </a:pPr>
            <a:endParaRPr lang="sv-SE" dirty="0" smtClean="0"/>
          </a:p>
          <a:p>
            <a:r>
              <a:rPr lang="sv-SE" dirty="0" smtClean="0"/>
              <a:t>Hur </a:t>
            </a:r>
            <a:r>
              <a:rPr lang="sv-SE" dirty="0"/>
              <a:t>lägger vi upp det lokala arbetsmiljöarbetet under </a:t>
            </a:r>
            <a:r>
              <a:rPr lang="sv-SE" dirty="0" smtClean="0"/>
              <a:t>året?</a:t>
            </a:r>
          </a:p>
          <a:p>
            <a:pPr marL="0" indent="0">
              <a:buNone/>
            </a:pPr>
            <a:r>
              <a:rPr lang="sv-SE" dirty="0" smtClean="0"/>
              <a:t>-Hur fungerar de centrala aktiviteterna i SAM idag?</a:t>
            </a:r>
          </a:p>
          <a:p>
            <a:pPr marL="0" indent="0">
              <a:buNone/>
            </a:pPr>
            <a:r>
              <a:rPr lang="sv-SE" dirty="0" smtClean="0"/>
              <a:t>-</a:t>
            </a:r>
            <a:r>
              <a:rPr lang="sv-SE" dirty="0"/>
              <a:t>Diskussion kring </a:t>
            </a:r>
            <a:r>
              <a:rPr lang="sv-SE" dirty="0" err="1"/>
              <a:t>årshjul</a:t>
            </a:r>
            <a:r>
              <a:rPr lang="sv-SE" dirty="0"/>
              <a:t> för arbetsmiljöarbete</a:t>
            </a:r>
          </a:p>
          <a:p>
            <a:pPr marL="0" indent="0">
              <a:buNone/>
            </a:pPr>
            <a:endParaRPr lang="sv-SE" dirty="0" smtClean="0"/>
          </a:p>
        </p:txBody>
      </p:sp>
    </p:spTree>
    <p:extLst>
      <p:ext uri="{BB962C8B-B14F-4D97-AF65-F5344CB8AC3E}">
        <p14:creationId xmlns:p14="http://schemas.microsoft.com/office/powerpoint/2010/main" val="9058149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Frågor till arbetsmiljögrupp</a:t>
            </a:r>
            <a:endParaRPr lang="sv-SE" dirty="0"/>
          </a:p>
        </p:txBody>
      </p:sp>
      <p:sp>
        <p:nvSpPr>
          <p:cNvPr id="3" name="Platshållare för innehåll 2"/>
          <p:cNvSpPr>
            <a:spLocks noGrp="1"/>
          </p:cNvSpPr>
          <p:nvPr>
            <p:ph idx="1"/>
          </p:nvPr>
        </p:nvSpPr>
        <p:spPr>
          <a:xfrm>
            <a:off x="685800" y="1752600"/>
            <a:ext cx="8062664" cy="4114800"/>
          </a:xfrm>
        </p:spPr>
        <p:txBody>
          <a:bodyPr/>
          <a:lstStyle/>
          <a:p>
            <a:pPr marL="0" indent="0">
              <a:buNone/>
            </a:pPr>
            <a:endParaRPr lang="sv-SE" dirty="0" smtClean="0"/>
          </a:p>
          <a:p>
            <a:r>
              <a:rPr lang="sv-SE" dirty="0" smtClean="0"/>
              <a:t>Hur undersöker vi arbetsmiljö på institution/avdelning XX? Är det tillräckligt?</a:t>
            </a:r>
          </a:p>
          <a:p>
            <a:r>
              <a:rPr lang="sv-SE" dirty="0" smtClean="0"/>
              <a:t>Utreder vi ohälsa och tillbud på ett tillfredsställande sätt?</a:t>
            </a:r>
          </a:p>
          <a:p>
            <a:r>
              <a:rPr lang="sv-SE" dirty="0" smtClean="0"/>
              <a:t>Hur arbetar vi med riskbedömningar?</a:t>
            </a:r>
          </a:p>
          <a:p>
            <a:r>
              <a:rPr lang="sv-SE" dirty="0" smtClean="0"/>
              <a:t>Har vi en handlingsplan med åtgärder i arbetsmiljöarbetet?</a:t>
            </a:r>
          </a:p>
          <a:p>
            <a:r>
              <a:rPr lang="sv-SE" dirty="0" smtClean="0"/>
              <a:t>Följer vi upp handlingsplaner vi tar fram? Följer vi årligen upp det systematiska arbetsmiljöarbetet som helhet?</a:t>
            </a:r>
          </a:p>
          <a:p>
            <a:endParaRPr lang="sv-SE" dirty="0"/>
          </a:p>
        </p:txBody>
      </p:sp>
    </p:spTree>
    <p:extLst>
      <p:ext uri="{BB962C8B-B14F-4D97-AF65-F5344CB8AC3E}">
        <p14:creationId xmlns:p14="http://schemas.microsoft.com/office/powerpoint/2010/main" val="8107802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1838877" y="422085"/>
            <a:ext cx="6984776" cy="1143000"/>
          </a:xfrm>
        </p:spPr>
        <p:txBody>
          <a:bodyPr/>
          <a:lstStyle/>
          <a:p>
            <a:r>
              <a:rPr lang="sv-SE" smtClean="0"/>
              <a:t>Diskussion kring årshjul </a:t>
            </a:r>
            <a:br>
              <a:rPr lang="sv-SE" smtClean="0"/>
            </a:br>
            <a:r>
              <a:rPr lang="sv-SE" smtClean="0"/>
              <a:t>för arbetsmiljöarbetet</a:t>
            </a:r>
            <a:endParaRPr lang="sv-SE" dirty="0"/>
          </a:p>
        </p:txBody>
      </p:sp>
      <p:pic>
        <p:nvPicPr>
          <p:cNvPr id="11" name="Bildobjekt 10"/>
          <p:cNvPicPr>
            <a:picLocks noChangeAspect="1"/>
          </p:cNvPicPr>
          <p:nvPr/>
        </p:nvPicPr>
        <p:blipFill>
          <a:blip r:embed="rId3"/>
          <a:stretch>
            <a:fillRect/>
          </a:stretch>
        </p:blipFill>
        <p:spPr>
          <a:xfrm>
            <a:off x="107504" y="5081660"/>
            <a:ext cx="1008112" cy="1515692"/>
          </a:xfrm>
          <a:prstGeom prst="rect">
            <a:avLst/>
          </a:prstGeom>
        </p:spPr>
      </p:pic>
      <p:pic>
        <p:nvPicPr>
          <p:cNvPr id="2" name="Bildobjekt 1"/>
          <p:cNvPicPr>
            <a:picLocks noChangeAspect="1"/>
          </p:cNvPicPr>
          <p:nvPr/>
        </p:nvPicPr>
        <p:blipFill>
          <a:blip r:embed="rId4"/>
          <a:stretch>
            <a:fillRect/>
          </a:stretch>
        </p:blipFill>
        <p:spPr>
          <a:xfrm>
            <a:off x="1163275" y="1705915"/>
            <a:ext cx="6348902" cy="4744235"/>
          </a:xfrm>
          <a:prstGeom prst="rect">
            <a:avLst/>
          </a:prstGeom>
        </p:spPr>
      </p:pic>
      <p:pic>
        <p:nvPicPr>
          <p:cNvPr id="10" name="Bildobjekt 9"/>
          <p:cNvPicPr>
            <a:picLocks noChangeAspect="1"/>
          </p:cNvPicPr>
          <p:nvPr/>
        </p:nvPicPr>
        <p:blipFill>
          <a:blip r:embed="rId5"/>
          <a:stretch>
            <a:fillRect/>
          </a:stretch>
        </p:blipFill>
        <p:spPr>
          <a:xfrm>
            <a:off x="35496" y="1920684"/>
            <a:ext cx="1226749" cy="1076268"/>
          </a:xfrm>
          <a:prstGeom prst="rect">
            <a:avLst/>
          </a:prstGeom>
        </p:spPr>
      </p:pic>
      <p:pic>
        <p:nvPicPr>
          <p:cNvPr id="16" name="Bildobjekt 15"/>
          <p:cNvPicPr>
            <a:picLocks noChangeAspect="1"/>
          </p:cNvPicPr>
          <p:nvPr/>
        </p:nvPicPr>
        <p:blipFill>
          <a:blip r:embed="rId6"/>
          <a:stretch>
            <a:fillRect/>
          </a:stretch>
        </p:blipFill>
        <p:spPr>
          <a:xfrm>
            <a:off x="7236296" y="5272529"/>
            <a:ext cx="1795272" cy="1252815"/>
          </a:xfrm>
          <a:prstGeom prst="rect">
            <a:avLst/>
          </a:prstGeom>
        </p:spPr>
      </p:pic>
      <p:pic>
        <p:nvPicPr>
          <p:cNvPr id="13" name="Bildobjekt 12"/>
          <p:cNvPicPr>
            <a:picLocks noChangeAspect="1"/>
          </p:cNvPicPr>
          <p:nvPr/>
        </p:nvPicPr>
        <p:blipFill>
          <a:blip r:embed="rId7"/>
          <a:stretch>
            <a:fillRect/>
          </a:stretch>
        </p:blipFill>
        <p:spPr>
          <a:xfrm>
            <a:off x="7308304" y="1813116"/>
            <a:ext cx="1596594" cy="1596594"/>
          </a:xfrm>
          <a:prstGeom prst="rect">
            <a:avLst/>
          </a:prstGeom>
        </p:spPr>
      </p:pic>
    </p:spTree>
    <p:extLst>
      <p:ext uri="{BB962C8B-B14F-4D97-AF65-F5344CB8AC3E}">
        <p14:creationId xmlns:p14="http://schemas.microsoft.com/office/powerpoint/2010/main" val="514880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Systematiskt arbetsmiljö- och </a:t>
            </a:r>
            <a:r>
              <a:rPr lang="sv-SE" dirty="0" err="1" smtClean="0"/>
              <a:t>likavillkorsarbete</a:t>
            </a:r>
            <a:endParaRPr lang="en-US" dirty="0"/>
          </a:p>
        </p:txBody>
      </p:sp>
      <p:pic>
        <p:nvPicPr>
          <p:cNvPr id="4" name="Platshållare för innehåll 3"/>
          <p:cNvPicPr>
            <a:picLocks noGrp="1" noChangeAspect="1"/>
          </p:cNvPicPr>
          <p:nvPr>
            <p:ph idx="1"/>
          </p:nvPr>
        </p:nvPicPr>
        <p:blipFill>
          <a:blip r:embed="rId3"/>
          <a:stretch>
            <a:fillRect/>
          </a:stretch>
        </p:blipFill>
        <p:spPr>
          <a:xfrm>
            <a:off x="251520" y="2348880"/>
            <a:ext cx="8673850" cy="3704456"/>
          </a:xfrm>
          <a:prstGeom prst="rect">
            <a:avLst/>
          </a:prstGeom>
        </p:spPr>
      </p:pic>
    </p:spTree>
    <p:extLst>
      <p:ext uri="{BB962C8B-B14F-4D97-AF65-F5344CB8AC3E}">
        <p14:creationId xmlns:p14="http://schemas.microsoft.com/office/powerpoint/2010/main" val="37543644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Systematiskt arbetsmiljö- och </a:t>
            </a:r>
            <a:r>
              <a:rPr lang="sv-SE" dirty="0" err="1" smtClean="0"/>
              <a:t>likavillkorsarbete</a:t>
            </a:r>
            <a:r>
              <a:rPr lang="sv-SE" dirty="0" smtClean="0"/>
              <a:t>, flera synergier</a:t>
            </a:r>
            <a:endParaRPr lang="en-US" dirty="0"/>
          </a:p>
        </p:txBody>
      </p:sp>
      <p:sp>
        <p:nvSpPr>
          <p:cNvPr id="3" name="Platshållare för innehåll 2"/>
          <p:cNvSpPr>
            <a:spLocks noGrp="1"/>
          </p:cNvSpPr>
          <p:nvPr>
            <p:ph idx="1"/>
          </p:nvPr>
        </p:nvSpPr>
        <p:spPr/>
        <p:txBody>
          <a:bodyPr/>
          <a:lstStyle/>
          <a:p>
            <a:r>
              <a:rPr lang="sv-SE" dirty="0" smtClean="0"/>
              <a:t>Alla </a:t>
            </a:r>
            <a:r>
              <a:rPr lang="sv-SE" dirty="0" err="1" smtClean="0"/>
              <a:t>arbets</a:t>
            </a:r>
            <a:r>
              <a:rPr lang="sv-SE" dirty="0" smtClean="0"/>
              <a:t>(miljö)förhållanden</a:t>
            </a:r>
          </a:p>
          <a:p>
            <a:r>
              <a:rPr lang="sv-SE" dirty="0" smtClean="0"/>
              <a:t>Föräldraskap och arbete</a:t>
            </a:r>
          </a:p>
          <a:p>
            <a:r>
              <a:rPr lang="sv-SE" dirty="0" smtClean="0"/>
              <a:t>Förebygga och utreda trakasserier och sexuella trakasserier (kränkande särbehandling)</a:t>
            </a:r>
          </a:p>
          <a:p>
            <a:r>
              <a:rPr lang="sv-SE" dirty="0" smtClean="0"/>
              <a:t>Samverkan</a:t>
            </a:r>
          </a:p>
          <a:p>
            <a:endParaRPr lang="sv-SE" dirty="0"/>
          </a:p>
          <a:p>
            <a:r>
              <a:rPr lang="sv-SE" dirty="0"/>
              <a:t>Löner och andra </a:t>
            </a:r>
            <a:r>
              <a:rPr lang="sv-SE" dirty="0" smtClean="0"/>
              <a:t>anställningsvillkor, Rekrytering </a:t>
            </a:r>
            <a:r>
              <a:rPr lang="sv-SE" dirty="0"/>
              <a:t>och </a:t>
            </a:r>
            <a:r>
              <a:rPr lang="sv-SE" dirty="0" smtClean="0"/>
              <a:t>befordran, Utbildning </a:t>
            </a:r>
            <a:r>
              <a:rPr lang="sv-SE" dirty="0"/>
              <a:t>och övrig kompetensutveckling</a:t>
            </a:r>
          </a:p>
          <a:p>
            <a:endParaRPr lang="en-US" dirty="0"/>
          </a:p>
        </p:txBody>
      </p:sp>
    </p:spTree>
    <p:extLst>
      <p:ext uri="{BB962C8B-B14F-4D97-AF65-F5344CB8AC3E}">
        <p14:creationId xmlns:p14="http://schemas.microsoft.com/office/powerpoint/2010/main" val="36842834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Tack och lycka till!</a:t>
            </a:r>
            <a:endParaRPr lang="sv-SE" dirty="0"/>
          </a:p>
        </p:txBody>
      </p:sp>
      <p:pic>
        <p:nvPicPr>
          <p:cNvPr id="3074" name="Picture 2" descr="Balancing Rock Formati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42256" y="1993900"/>
            <a:ext cx="6350000" cy="408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107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Mål med arbetsmiljöarbetet</a:t>
            </a:r>
            <a:endParaRPr lang="sv-SE" dirty="0"/>
          </a:p>
        </p:txBody>
      </p:sp>
      <p:sp>
        <p:nvSpPr>
          <p:cNvPr id="3" name="Platshållare för innehåll 2"/>
          <p:cNvSpPr>
            <a:spLocks noGrp="1"/>
          </p:cNvSpPr>
          <p:nvPr>
            <p:ph idx="1"/>
          </p:nvPr>
        </p:nvSpPr>
        <p:spPr/>
        <p:txBody>
          <a:bodyPr/>
          <a:lstStyle/>
          <a:p>
            <a:r>
              <a:rPr lang="sv-SE" dirty="0" smtClean="0"/>
              <a:t>Ingen ska bli sjuk eller skadas på grund av sitt arbete</a:t>
            </a:r>
          </a:p>
          <a:p>
            <a:r>
              <a:rPr lang="sv-SE" dirty="0" smtClean="0"/>
              <a:t>Arbetsmiljön ska vara bra och utvecklande för alla arbetstagare</a:t>
            </a:r>
          </a:p>
          <a:p>
            <a:r>
              <a:rPr lang="sv-SE" dirty="0" smtClean="0"/>
              <a:t>En god arbetsmiljö bidrar till kreativitet, produktivitet, arbetsglädje - en grund för en god verksamhet!</a:t>
            </a:r>
            <a:endParaRPr lang="sv-SE" dirty="0"/>
          </a:p>
        </p:txBody>
      </p:sp>
      <p:pic>
        <p:nvPicPr>
          <p:cNvPr id="4" name="Bildobjekt 3"/>
          <p:cNvPicPr>
            <a:picLocks noChangeAspect="1"/>
          </p:cNvPicPr>
          <p:nvPr/>
        </p:nvPicPr>
        <p:blipFill>
          <a:blip r:embed="rId3"/>
          <a:stretch>
            <a:fillRect/>
          </a:stretch>
        </p:blipFill>
        <p:spPr>
          <a:xfrm>
            <a:off x="1263076" y="4641745"/>
            <a:ext cx="1433272" cy="1433272"/>
          </a:xfrm>
          <a:prstGeom prst="rect">
            <a:avLst/>
          </a:prstGeom>
        </p:spPr>
      </p:pic>
      <p:pic>
        <p:nvPicPr>
          <p:cNvPr id="5" name="Bildobjekt 4"/>
          <p:cNvPicPr>
            <a:picLocks noChangeAspect="1"/>
          </p:cNvPicPr>
          <p:nvPr/>
        </p:nvPicPr>
        <p:blipFill>
          <a:blip r:embed="rId4"/>
          <a:stretch>
            <a:fillRect/>
          </a:stretch>
        </p:blipFill>
        <p:spPr>
          <a:xfrm>
            <a:off x="6228184" y="4641745"/>
            <a:ext cx="2250621" cy="1615831"/>
          </a:xfrm>
          <a:prstGeom prst="rect">
            <a:avLst/>
          </a:prstGeom>
        </p:spPr>
      </p:pic>
      <p:pic>
        <p:nvPicPr>
          <p:cNvPr id="6" name="Bildobjekt 5"/>
          <p:cNvPicPr>
            <a:picLocks noChangeAspect="1"/>
          </p:cNvPicPr>
          <p:nvPr/>
        </p:nvPicPr>
        <p:blipFill>
          <a:blip r:embed="rId5"/>
          <a:stretch>
            <a:fillRect/>
          </a:stretch>
        </p:blipFill>
        <p:spPr>
          <a:xfrm>
            <a:off x="3763987" y="5165212"/>
            <a:ext cx="1520844" cy="1159388"/>
          </a:xfrm>
          <a:prstGeom prst="rect">
            <a:avLst/>
          </a:prstGeom>
        </p:spPr>
      </p:pic>
    </p:spTree>
    <p:extLst>
      <p:ext uri="{BB962C8B-B14F-4D97-AF65-F5344CB8AC3E}">
        <p14:creationId xmlns:p14="http://schemas.microsoft.com/office/powerpoint/2010/main" val="1520484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000" dirty="0" smtClean="0"/>
              <a:t>AFS 2001:1 </a:t>
            </a:r>
            <a:br>
              <a:rPr lang="sv-SE" sz="3000" dirty="0" smtClean="0"/>
            </a:br>
            <a:r>
              <a:rPr lang="sv-SE" sz="3000" dirty="0" smtClean="0"/>
              <a:t>Systematiskt arbetsmiljöarbete</a:t>
            </a:r>
            <a:endParaRPr lang="sv-SE" sz="3000" dirty="0"/>
          </a:p>
        </p:txBody>
      </p:sp>
      <p:pic>
        <p:nvPicPr>
          <p:cNvPr id="5" name="Platshållare för innehåll 4"/>
          <p:cNvPicPr>
            <a:picLocks noGrp="1" noChangeAspect="1"/>
          </p:cNvPicPr>
          <p:nvPr>
            <p:ph sz="half" idx="1"/>
          </p:nvPr>
        </p:nvPicPr>
        <p:blipFill>
          <a:blip r:embed="rId3"/>
          <a:stretch>
            <a:fillRect/>
          </a:stretch>
        </p:blipFill>
        <p:spPr>
          <a:xfrm rot="1088677">
            <a:off x="669641" y="2193600"/>
            <a:ext cx="3329859" cy="3679450"/>
          </a:xfrm>
          <a:prstGeom prst="rect">
            <a:avLst/>
          </a:prstGeom>
        </p:spPr>
      </p:pic>
      <p:sp>
        <p:nvSpPr>
          <p:cNvPr id="4" name="Platshållare för innehåll 3"/>
          <p:cNvSpPr>
            <a:spLocks noGrp="1"/>
          </p:cNvSpPr>
          <p:nvPr>
            <p:ph sz="half" idx="2"/>
          </p:nvPr>
        </p:nvSpPr>
        <p:spPr>
          <a:xfrm>
            <a:off x="4139952" y="1981200"/>
            <a:ext cx="4680520" cy="4114800"/>
          </a:xfrm>
        </p:spPr>
        <p:txBody>
          <a:bodyPr/>
          <a:lstStyle/>
          <a:p>
            <a:endParaRPr lang="sv-SE" sz="1800" dirty="0" smtClean="0"/>
          </a:p>
          <a:p>
            <a:endParaRPr lang="sv-SE" sz="1800" dirty="0" smtClean="0"/>
          </a:p>
          <a:p>
            <a:r>
              <a:rPr lang="sv-SE" sz="1800" dirty="0" smtClean="0"/>
              <a:t>Preciserar kraven på grundläggande aktiviteter i arbetsmiljöarbetet</a:t>
            </a:r>
          </a:p>
          <a:p>
            <a:endParaRPr lang="sv-SE" sz="1800" dirty="0" smtClean="0"/>
          </a:p>
          <a:p>
            <a:r>
              <a:rPr lang="sv-SE" sz="1800" dirty="0" smtClean="0"/>
              <a:t>Gäller för alla arbetsgivare</a:t>
            </a:r>
          </a:p>
          <a:p>
            <a:endParaRPr lang="sv-SE" sz="1800" dirty="0" smtClean="0"/>
          </a:p>
          <a:p>
            <a:r>
              <a:rPr lang="sv-SE" sz="1800" dirty="0" smtClean="0"/>
              <a:t>Omfattar alla arbetstagare</a:t>
            </a:r>
          </a:p>
          <a:p>
            <a:endParaRPr lang="sv-SE" sz="1800" dirty="0" smtClean="0"/>
          </a:p>
          <a:p>
            <a:r>
              <a:rPr lang="sv-SE" sz="1800" dirty="0" smtClean="0"/>
              <a:t>Omfattar alla förhållanden i arbetsmiljön</a:t>
            </a:r>
            <a:endParaRPr lang="sv-SE" sz="1800" dirty="0"/>
          </a:p>
        </p:txBody>
      </p:sp>
    </p:spTree>
    <p:extLst>
      <p:ext uri="{BB962C8B-B14F-4D97-AF65-F5344CB8AC3E}">
        <p14:creationId xmlns:p14="http://schemas.microsoft.com/office/powerpoint/2010/main" val="2219611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Alla arbetsmiljöförhållanden?</a:t>
            </a:r>
            <a:endParaRPr lang="sv-SE" dirty="0"/>
          </a:p>
        </p:txBody>
      </p:sp>
      <p:pic>
        <p:nvPicPr>
          <p:cNvPr id="1026" name="Picture 2" descr="https://flightplan.blob.core.windows.net/processedimages/ez35ncPKQaYjQjuW/im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7849" y="2636912"/>
            <a:ext cx="2808312" cy="2808314"/>
          </a:xfrm>
          <a:prstGeom prst="rect">
            <a:avLst/>
          </a:prstGeom>
          <a:noFill/>
          <a:extLst>
            <a:ext uri="{909E8E84-426E-40DD-AFC4-6F175D3DCCD1}">
              <a14:hiddenFill xmlns:a14="http://schemas.microsoft.com/office/drawing/2010/main">
                <a:solidFill>
                  <a:srgbClr val="FFFFFF"/>
                </a:solidFill>
              </a14:hiddenFill>
            </a:ext>
          </a:extLst>
        </p:spPr>
      </p:pic>
      <p:pic>
        <p:nvPicPr>
          <p:cNvPr id="5" name="Bildobjekt 4"/>
          <p:cNvPicPr>
            <a:picLocks noChangeAspect="1"/>
          </p:cNvPicPr>
          <p:nvPr/>
        </p:nvPicPr>
        <p:blipFill>
          <a:blip r:embed="rId4"/>
          <a:stretch>
            <a:fillRect/>
          </a:stretch>
        </p:blipFill>
        <p:spPr>
          <a:xfrm>
            <a:off x="557413" y="2836069"/>
            <a:ext cx="5197468" cy="2409999"/>
          </a:xfrm>
          <a:prstGeom prst="rect">
            <a:avLst/>
          </a:prstGeom>
        </p:spPr>
      </p:pic>
    </p:spTree>
    <p:extLst>
      <p:ext uri="{BB962C8B-B14F-4D97-AF65-F5344CB8AC3E}">
        <p14:creationId xmlns:p14="http://schemas.microsoft.com/office/powerpoint/2010/main" val="27388829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stretch>
            <a:fillRect/>
          </a:stretch>
        </p:blipFill>
        <p:spPr>
          <a:xfrm>
            <a:off x="683568" y="1357908"/>
            <a:ext cx="8297779" cy="5112568"/>
          </a:xfrm>
          <a:prstGeom prst="rect">
            <a:avLst/>
          </a:prstGeom>
        </p:spPr>
      </p:pic>
      <p:sp>
        <p:nvSpPr>
          <p:cNvPr id="7" name="textruta 6"/>
          <p:cNvSpPr txBox="1"/>
          <p:nvPr/>
        </p:nvSpPr>
        <p:spPr>
          <a:xfrm>
            <a:off x="0" y="6416217"/>
            <a:ext cx="2232248" cy="286814"/>
          </a:xfrm>
          <a:prstGeom prst="rect">
            <a:avLst/>
          </a:prstGeom>
          <a:noFill/>
        </p:spPr>
        <p:txBody>
          <a:bodyPr wrap="square" rtlCol="0">
            <a:spAutoFit/>
          </a:bodyPr>
          <a:lstStyle/>
          <a:p>
            <a:r>
              <a:rPr lang="sv-SE" sz="1200" dirty="0" smtClean="0"/>
              <a:t>Bild från arbetsmiljöverket</a:t>
            </a:r>
            <a:endParaRPr lang="en-US" sz="1200" dirty="0"/>
          </a:p>
        </p:txBody>
      </p:sp>
      <p:sp>
        <p:nvSpPr>
          <p:cNvPr id="3" name="textruta 2"/>
          <p:cNvSpPr txBox="1"/>
          <p:nvPr/>
        </p:nvSpPr>
        <p:spPr>
          <a:xfrm>
            <a:off x="4067944" y="404664"/>
            <a:ext cx="4320480" cy="400110"/>
          </a:xfrm>
          <a:prstGeom prst="rect">
            <a:avLst/>
          </a:prstGeom>
          <a:noFill/>
        </p:spPr>
        <p:txBody>
          <a:bodyPr wrap="square" rtlCol="0">
            <a:spAutoFit/>
          </a:bodyPr>
          <a:lstStyle/>
          <a:p>
            <a:pPr algn="r"/>
            <a:r>
              <a:rPr lang="sv-SE" sz="2000" b="1" dirty="0" smtClean="0"/>
              <a:t>Styrande processer</a:t>
            </a:r>
            <a:endParaRPr lang="sv-SE" sz="2000" b="1" dirty="0"/>
          </a:p>
        </p:txBody>
      </p:sp>
    </p:spTree>
    <p:extLst>
      <p:ext uri="{BB962C8B-B14F-4D97-AF65-F5344CB8AC3E}">
        <p14:creationId xmlns:p14="http://schemas.microsoft.com/office/powerpoint/2010/main" val="29690455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stretch>
            <a:fillRect/>
          </a:stretch>
        </p:blipFill>
        <p:spPr>
          <a:xfrm>
            <a:off x="5148064" y="188640"/>
            <a:ext cx="3757389" cy="1217912"/>
          </a:xfrm>
          <a:prstGeom prst="rect">
            <a:avLst/>
          </a:prstGeom>
        </p:spPr>
      </p:pic>
      <p:pic>
        <p:nvPicPr>
          <p:cNvPr id="7" name="Bildobjekt 6"/>
          <p:cNvPicPr>
            <a:picLocks noChangeAspect="1"/>
          </p:cNvPicPr>
          <p:nvPr/>
        </p:nvPicPr>
        <p:blipFill>
          <a:blip r:embed="rId4"/>
          <a:stretch>
            <a:fillRect/>
          </a:stretch>
        </p:blipFill>
        <p:spPr>
          <a:xfrm>
            <a:off x="1004511" y="1988840"/>
            <a:ext cx="1590675" cy="866775"/>
          </a:xfrm>
          <a:prstGeom prst="rect">
            <a:avLst/>
          </a:prstGeom>
        </p:spPr>
      </p:pic>
      <p:pic>
        <p:nvPicPr>
          <p:cNvPr id="8" name="Bildobjekt 7"/>
          <p:cNvPicPr>
            <a:picLocks noChangeAspect="1"/>
          </p:cNvPicPr>
          <p:nvPr/>
        </p:nvPicPr>
        <p:blipFill>
          <a:blip r:embed="rId5"/>
          <a:stretch>
            <a:fillRect/>
          </a:stretch>
        </p:blipFill>
        <p:spPr>
          <a:xfrm>
            <a:off x="1042611" y="4365104"/>
            <a:ext cx="1552575" cy="828675"/>
          </a:xfrm>
          <a:prstGeom prst="rect">
            <a:avLst/>
          </a:prstGeom>
        </p:spPr>
      </p:pic>
      <p:sp>
        <p:nvSpPr>
          <p:cNvPr id="9" name="textruta 8"/>
          <p:cNvSpPr txBox="1"/>
          <p:nvPr/>
        </p:nvSpPr>
        <p:spPr>
          <a:xfrm>
            <a:off x="3131840" y="2099061"/>
            <a:ext cx="4569102" cy="646331"/>
          </a:xfrm>
          <a:prstGeom prst="rect">
            <a:avLst/>
          </a:prstGeom>
          <a:noFill/>
        </p:spPr>
        <p:txBody>
          <a:bodyPr wrap="square" rtlCol="0">
            <a:spAutoFit/>
          </a:bodyPr>
          <a:lstStyle/>
          <a:p>
            <a:r>
              <a:rPr lang="sv-SE" dirty="0" smtClean="0"/>
              <a:t>Uppsala universitet har en arbetsmiljöpolicy</a:t>
            </a:r>
            <a:endParaRPr lang="en-US" dirty="0"/>
          </a:p>
        </p:txBody>
      </p:sp>
      <p:sp>
        <p:nvSpPr>
          <p:cNvPr id="10" name="textruta 9"/>
          <p:cNvSpPr txBox="1"/>
          <p:nvPr/>
        </p:nvSpPr>
        <p:spPr>
          <a:xfrm>
            <a:off x="3203848" y="4456275"/>
            <a:ext cx="5328592" cy="646331"/>
          </a:xfrm>
          <a:prstGeom prst="rect">
            <a:avLst/>
          </a:prstGeom>
          <a:noFill/>
        </p:spPr>
        <p:txBody>
          <a:bodyPr wrap="square" rtlCol="0">
            <a:spAutoFit/>
          </a:bodyPr>
          <a:lstStyle/>
          <a:p>
            <a:r>
              <a:rPr lang="sv-SE" dirty="0" smtClean="0"/>
              <a:t>Hur fungerar det systematiska arbetsmiljöarbetet? Behövs något förbättras?</a:t>
            </a:r>
            <a:endParaRPr lang="en-US" dirty="0"/>
          </a:p>
        </p:txBody>
      </p:sp>
    </p:spTree>
    <p:extLst>
      <p:ext uri="{BB962C8B-B14F-4D97-AF65-F5344CB8AC3E}">
        <p14:creationId xmlns:p14="http://schemas.microsoft.com/office/powerpoint/2010/main" val="165161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Stödjande processer: Samarbete</a:t>
            </a:r>
            <a:endParaRPr lang="sv-SE" dirty="0"/>
          </a:p>
        </p:txBody>
      </p:sp>
      <p:pic>
        <p:nvPicPr>
          <p:cNvPr id="2050" name="Picture 2" descr="https://flightplan.blob.core.windows.net/processedimages/hffY6yb5vlkg1QF0/image.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63688" y="1752600"/>
            <a:ext cx="5123611" cy="395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0747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Roller i arbetsmiljöarbetet</a:t>
            </a:r>
            <a:endParaRPr lang="sv-SE" dirty="0"/>
          </a:p>
        </p:txBody>
      </p:sp>
      <p:grpSp>
        <p:nvGrpSpPr>
          <p:cNvPr id="9" name="Grupp 8"/>
          <p:cNvGrpSpPr/>
          <p:nvPr/>
        </p:nvGrpSpPr>
        <p:grpSpPr>
          <a:xfrm>
            <a:off x="6017334" y="4884597"/>
            <a:ext cx="3240361" cy="1336216"/>
            <a:chOff x="4932039" y="4630936"/>
            <a:chExt cx="3240361" cy="1336215"/>
          </a:xfrm>
        </p:grpSpPr>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7" y="4630936"/>
              <a:ext cx="936104" cy="936104"/>
            </a:xfrm>
            <a:prstGeom prst="rect">
              <a:avLst/>
            </a:prstGeom>
          </p:spPr>
        </p:pic>
        <p:sp>
          <p:nvSpPr>
            <p:cNvPr id="8" name="textruta 7"/>
            <p:cNvSpPr txBox="1"/>
            <p:nvPr/>
          </p:nvSpPr>
          <p:spPr>
            <a:xfrm>
              <a:off x="4932039" y="5567041"/>
              <a:ext cx="3240361" cy="400110"/>
            </a:xfrm>
            <a:prstGeom prst="rect">
              <a:avLst/>
            </a:prstGeom>
            <a:noFill/>
          </p:spPr>
          <p:txBody>
            <a:bodyPr wrap="square" rtlCol="0">
              <a:spAutoFit/>
            </a:bodyPr>
            <a:lstStyle/>
            <a:p>
              <a:pPr algn="ctr"/>
              <a:r>
                <a:rPr lang="sv-SE" sz="2000"/>
                <a:t>Skyddskommittén (SVAM)</a:t>
              </a:r>
            </a:p>
          </p:txBody>
        </p:sp>
      </p:grpSp>
      <p:grpSp>
        <p:nvGrpSpPr>
          <p:cNvPr id="11" name="Grupp 10"/>
          <p:cNvGrpSpPr/>
          <p:nvPr/>
        </p:nvGrpSpPr>
        <p:grpSpPr>
          <a:xfrm>
            <a:off x="2771437" y="4591409"/>
            <a:ext cx="3240361" cy="1683344"/>
            <a:chOff x="2987824" y="4293096"/>
            <a:chExt cx="3240361" cy="1683345"/>
          </a:xfrm>
        </p:grpSpPr>
        <p:pic>
          <p:nvPicPr>
            <p:cNvPr id="5" name="Bildobjekt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1052" y="4293096"/>
              <a:ext cx="913904" cy="913904"/>
            </a:xfrm>
            <a:prstGeom prst="rect">
              <a:avLst/>
            </a:prstGeom>
          </p:spPr>
        </p:pic>
        <p:sp>
          <p:nvSpPr>
            <p:cNvPr id="10" name="textruta 9"/>
            <p:cNvSpPr txBox="1"/>
            <p:nvPr/>
          </p:nvSpPr>
          <p:spPr>
            <a:xfrm>
              <a:off x="2987824" y="5207000"/>
              <a:ext cx="3240361" cy="769441"/>
            </a:xfrm>
            <a:prstGeom prst="rect">
              <a:avLst/>
            </a:prstGeom>
            <a:noFill/>
          </p:spPr>
          <p:txBody>
            <a:bodyPr wrap="square" rtlCol="0">
              <a:spAutoFit/>
            </a:bodyPr>
            <a:lstStyle/>
            <a:p>
              <a:pPr algn="ctr"/>
              <a:r>
                <a:rPr lang="sv-SE" sz="2000" dirty="0"/>
                <a:t>Anställd / student</a:t>
              </a:r>
            </a:p>
            <a:p>
              <a:pPr algn="ctr"/>
              <a:r>
                <a:rPr lang="sv-SE" sz="2400" i="1" dirty="0"/>
                <a:t>Eget ansvar</a:t>
              </a:r>
            </a:p>
          </p:txBody>
        </p:sp>
      </p:grpSp>
      <p:grpSp>
        <p:nvGrpSpPr>
          <p:cNvPr id="13" name="Grupp 12"/>
          <p:cNvGrpSpPr/>
          <p:nvPr/>
        </p:nvGrpSpPr>
        <p:grpSpPr>
          <a:xfrm>
            <a:off x="2672045" y="1679490"/>
            <a:ext cx="3484131" cy="1928603"/>
            <a:chOff x="2755154" y="1810745"/>
            <a:chExt cx="3484130" cy="1928602"/>
          </a:xfrm>
        </p:grpSpPr>
        <p:pic>
          <p:nvPicPr>
            <p:cNvPr id="6" name="Bildobjekt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7159" y="1810745"/>
              <a:ext cx="1080120" cy="1080120"/>
            </a:xfrm>
            <a:prstGeom prst="rect">
              <a:avLst/>
            </a:prstGeom>
          </p:spPr>
        </p:pic>
        <p:sp>
          <p:nvSpPr>
            <p:cNvPr id="12" name="textruta 11"/>
            <p:cNvSpPr txBox="1"/>
            <p:nvPr/>
          </p:nvSpPr>
          <p:spPr>
            <a:xfrm>
              <a:off x="2755154" y="2969907"/>
              <a:ext cx="3484130" cy="769440"/>
            </a:xfrm>
            <a:prstGeom prst="rect">
              <a:avLst/>
            </a:prstGeom>
            <a:noFill/>
          </p:spPr>
          <p:txBody>
            <a:bodyPr wrap="square" rtlCol="0">
              <a:spAutoFit/>
            </a:bodyPr>
            <a:lstStyle/>
            <a:p>
              <a:pPr algn="ctr"/>
              <a:r>
                <a:rPr lang="sv-SE" sz="2000" dirty="0"/>
                <a:t>Arbetsgivaren</a:t>
              </a:r>
            </a:p>
            <a:p>
              <a:pPr algn="ctr"/>
              <a:r>
                <a:rPr lang="sv-SE" sz="2400" i="1" dirty="0"/>
                <a:t>Driver arbetsmiljöarbetet</a:t>
              </a:r>
            </a:p>
          </p:txBody>
        </p:sp>
      </p:grpSp>
      <p:grpSp>
        <p:nvGrpSpPr>
          <p:cNvPr id="15" name="Grupp 14"/>
          <p:cNvGrpSpPr/>
          <p:nvPr/>
        </p:nvGrpSpPr>
        <p:grpSpPr>
          <a:xfrm>
            <a:off x="-421311" y="1665142"/>
            <a:ext cx="3240361" cy="1358572"/>
            <a:chOff x="-479661" y="2276872"/>
            <a:chExt cx="3240361" cy="1358570"/>
          </a:xfrm>
        </p:grpSpPr>
        <p:pic>
          <p:nvPicPr>
            <p:cNvPr id="4" name="Bildobjekt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67" y="2276872"/>
              <a:ext cx="913904" cy="913904"/>
            </a:xfrm>
            <a:prstGeom prst="rect">
              <a:avLst/>
            </a:prstGeom>
          </p:spPr>
        </p:pic>
        <p:sp>
          <p:nvSpPr>
            <p:cNvPr id="14" name="textruta 13"/>
            <p:cNvSpPr txBox="1"/>
            <p:nvPr/>
          </p:nvSpPr>
          <p:spPr>
            <a:xfrm>
              <a:off x="-479661" y="3235333"/>
              <a:ext cx="3240361" cy="400109"/>
            </a:xfrm>
            <a:prstGeom prst="rect">
              <a:avLst/>
            </a:prstGeom>
            <a:noFill/>
          </p:spPr>
          <p:txBody>
            <a:bodyPr wrap="square" rtlCol="0">
              <a:spAutoFit/>
            </a:bodyPr>
            <a:lstStyle/>
            <a:p>
              <a:pPr algn="ctr"/>
              <a:r>
                <a:rPr lang="sv-SE" sz="2000"/>
                <a:t>Arbetsmiljöverket</a:t>
              </a:r>
              <a:endParaRPr lang="sv-SE" sz="2000" dirty="0"/>
            </a:p>
          </p:txBody>
        </p:sp>
      </p:grpSp>
      <p:grpSp>
        <p:nvGrpSpPr>
          <p:cNvPr id="19" name="Grupp 18"/>
          <p:cNvGrpSpPr/>
          <p:nvPr/>
        </p:nvGrpSpPr>
        <p:grpSpPr>
          <a:xfrm>
            <a:off x="6017334" y="1597950"/>
            <a:ext cx="3240361" cy="1425764"/>
            <a:chOff x="5454075" y="1807095"/>
            <a:chExt cx="3240361" cy="1425762"/>
          </a:xfrm>
        </p:grpSpPr>
        <p:sp>
          <p:nvSpPr>
            <p:cNvPr id="16" name="textruta 15"/>
            <p:cNvSpPr txBox="1"/>
            <p:nvPr/>
          </p:nvSpPr>
          <p:spPr>
            <a:xfrm>
              <a:off x="5454075" y="2832748"/>
              <a:ext cx="3240361" cy="400109"/>
            </a:xfrm>
            <a:prstGeom prst="rect">
              <a:avLst/>
            </a:prstGeom>
            <a:noFill/>
          </p:spPr>
          <p:txBody>
            <a:bodyPr wrap="square" rtlCol="0">
              <a:spAutoFit/>
            </a:bodyPr>
            <a:lstStyle/>
            <a:p>
              <a:pPr algn="ctr"/>
              <a:r>
                <a:rPr lang="sv-SE" sz="2000" dirty="0"/>
                <a:t>Företagshälsovård</a:t>
              </a:r>
            </a:p>
          </p:txBody>
        </p:sp>
        <p:pic>
          <p:nvPicPr>
            <p:cNvPr id="18" name="Bildobjekt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8728" y="1807095"/>
              <a:ext cx="951054" cy="951054"/>
            </a:xfrm>
            <a:prstGeom prst="rect">
              <a:avLst/>
            </a:prstGeom>
          </p:spPr>
        </p:pic>
      </p:grpSp>
      <p:grpSp>
        <p:nvGrpSpPr>
          <p:cNvPr id="21" name="Grupp 20"/>
          <p:cNvGrpSpPr/>
          <p:nvPr/>
        </p:nvGrpSpPr>
        <p:grpSpPr>
          <a:xfrm>
            <a:off x="-421311" y="4918294"/>
            <a:ext cx="3240361" cy="1302511"/>
            <a:chOff x="-217579" y="4339573"/>
            <a:chExt cx="3240361" cy="1302512"/>
          </a:xfrm>
        </p:grpSpPr>
        <p:sp>
          <p:nvSpPr>
            <p:cNvPr id="17" name="textruta 16"/>
            <p:cNvSpPr txBox="1"/>
            <p:nvPr/>
          </p:nvSpPr>
          <p:spPr>
            <a:xfrm>
              <a:off x="-217579" y="5241975"/>
              <a:ext cx="3240361" cy="400110"/>
            </a:xfrm>
            <a:prstGeom prst="rect">
              <a:avLst/>
            </a:prstGeom>
            <a:noFill/>
          </p:spPr>
          <p:txBody>
            <a:bodyPr wrap="square" rtlCol="0">
              <a:spAutoFit/>
            </a:bodyPr>
            <a:lstStyle/>
            <a:p>
              <a:pPr algn="ctr"/>
              <a:r>
                <a:rPr lang="sv-SE" sz="2000" dirty="0"/>
                <a:t>Skyddsombud</a:t>
              </a:r>
            </a:p>
          </p:txBody>
        </p:sp>
        <p:pic>
          <p:nvPicPr>
            <p:cNvPr id="20" name="Bildobjekt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9544" y="4339573"/>
              <a:ext cx="886117" cy="886117"/>
            </a:xfrm>
            <a:prstGeom prst="rect">
              <a:avLst/>
            </a:prstGeom>
          </p:spPr>
        </p:pic>
      </p:grpSp>
      <p:sp>
        <p:nvSpPr>
          <p:cNvPr id="22" name="Rektangel med rundade hörn 21"/>
          <p:cNvSpPr/>
          <p:nvPr/>
        </p:nvSpPr>
        <p:spPr>
          <a:xfrm>
            <a:off x="2733051" y="1597950"/>
            <a:ext cx="3362120" cy="4927394"/>
          </a:xfrm>
          <a:prstGeom prst="roundRect">
            <a:avLst/>
          </a:prstGeom>
          <a:noFill/>
          <a:ln w="5080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cxnSp>
        <p:nvCxnSpPr>
          <p:cNvPr id="24" name="Rak 23"/>
          <p:cNvCxnSpPr/>
          <p:nvPr/>
        </p:nvCxnSpPr>
        <p:spPr>
          <a:xfrm flipV="1">
            <a:off x="1835696" y="5045173"/>
            <a:ext cx="730456" cy="359947"/>
          </a:xfrm>
          <a:prstGeom prst="line">
            <a:avLst/>
          </a:prstGeom>
          <a:ln w="63500">
            <a:solidFill>
              <a:schemeClr val="tx1">
                <a:lumMod val="75000"/>
                <a:lumOff val="2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7" name="Rak 26"/>
          <p:cNvCxnSpPr/>
          <p:nvPr/>
        </p:nvCxnSpPr>
        <p:spPr>
          <a:xfrm>
            <a:off x="6266271" y="5045173"/>
            <a:ext cx="730456" cy="359947"/>
          </a:xfrm>
          <a:prstGeom prst="line">
            <a:avLst/>
          </a:prstGeom>
          <a:ln w="63500">
            <a:solidFill>
              <a:schemeClr val="tx1">
                <a:lumMod val="75000"/>
                <a:lumOff val="2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8" name="Rak 27"/>
          <p:cNvCxnSpPr/>
          <p:nvPr/>
        </p:nvCxnSpPr>
        <p:spPr>
          <a:xfrm>
            <a:off x="1830863" y="2120248"/>
            <a:ext cx="730456" cy="359947"/>
          </a:xfrm>
          <a:prstGeom prst="line">
            <a:avLst/>
          </a:prstGeom>
          <a:ln w="63500">
            <a:solidFill>
              <a:schemeClr val="tx1">
                <a:lumMod val="75000"/>
                <a:lumOff val="2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0" name="Rak 29"/>
          <p:cNvCxnSpPr/>
          <p:nvPr/>
        </p:nvCxnSpPr>
        <p:spPr>
          <a:xfrm flipV="1">
            <a:off x="6266271" y="2115132"/>
            <a:ext cx="730456" cy="359947"/>
          </a:xfrm>
          <a:prstGeom prst="line">
            <a:avLst/>
          </a:prstGeom>
          <a:ln w="63500">
            <a:solidFill>
              <a:schemeClr val="tx1">
                <a:lumMod val="75000"/>
                <a:lumOff val="2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1" name="Rak 30"/>
          <p:cNvCxnSpPr/>
          <p:nvPr/>
        </p:nvCxnSpPr>
        <p:spPr>
          <a:xfrm flipH="1">
            <a:off x="1198868" y="3098618"/>
            <a:ext cx="0" cy="1626529"/>
          </a:xfrm>
          <a:prstGeom prst="line">
            <a:avLst/>
          </a:prstGeom>
          <a:ln w="63500">
            <a:solidFill>
              <a:schemeClr val="tx1">
                <a:lumMod val="75000"/>
                <a:lumOff val="25000"/>
              </a:schemeClr>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Rak 32"/>
          <p:cNvCxnSpPr/>
          <p:nvPr/>
        </p:nvCxnSpPr>
        <p:spPr>
          <a:xfrm flipV="1">
            <a:off x="4414110" y="3961428"/>
            <a:ext cx="13870" cy="576064"/>
          </a:xfrm>
          <a:prstGeom prst="line">
            <a:avLst/>
          </a:prstGeom>
          <a:ln w="63500">
            <a:solidFill>
              <a:schemeClr val="tx1">
                <a:lumMod val="75000"/>
                <a:lumOff val="2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0683510"/>
      </p:ext>
    </p:extLst>
  </p:cSld>
  <p:clrMapOvr>
    <a:masterClrMapping/>
  </p:clrMapOvr>
  <p:timing>
    <p:tnLst>
      <p:par>
        <p:cTn id="1" dur="indefinite" restart="never" nodeType="tmRoot"/>
      </p:par>
    </p:tnLst>
  </p:timing>
</p:sld>
</file>

<file path=ppt/theme/theme1.xml><?xml version="1.0" encoding="utf-8"?>
<a:theme xmlns:a="http://schemas.openxmlformats.org/drawingml/2006/main" name="Universitetets mall">
  <a:themeElements>
    <a:clrScheme name="PresentationAW.pot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AW.potx">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Berling" pitchFamily="18"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Berling" pitchFamily="18" charset="0"/>
            <a:ea typeface="ＭＳ Ｐゴシック" charset="-128"/>
          </a:defRPr>
        </a:defPPr>
      </a:lstStyle>
    </a:lnDef>
  </a:objectDefaults>
  <a:extraClrSchemeLst>
    <a:extraClrScheme>
      <a:clrScheme name="PresentationAW.pot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AW.potx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AW.potx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AW.potx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AW.potx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AW.potx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AW.potx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AW.potx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AW.potx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AW.potx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AW.potx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AW.potx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Universitetets mall</Template>
  <TotalTime>12514</TotalTime>
  <Words>2719</Words>
  <Application>Microsoft Office PowerPoint</Application>
  <PresentationFormat>Bildspel på skärmen (4:3)</PresentationFormat>
  <Paragraphs>227</Paragraphs>
  <Slides>24</Slides>
  <Notes>24</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24</vt:i4>
      </vt:variant>
    </vt:vector>
  </HeadingPairs>
  <TitlesOfParts>
    <vt:vector size="29" baseType="lpstr">
      <vt:lpstr>ＭＳ Ｐゴシック</vt:lpstr>
      <vt:lpstr>Arial</vt:lpstr>
      <vt:lpstr>Calibri</vt:lpstr>
      <vt:lpstr>Wingdings</vt:lpstr>
      <vt:lpstr>Universitetets mall</vt:lpstr>
      <vt:lpstr> Utbildning SAM Systematiskt arbetsmiljöarbete</vt:lpstr>
      <vt:lpstr>Tema arbetsmiljö, agenda</vt:lpstr>
      <vt:lpstr>Mål med arbetsmiljöarbetet</vt:lpstr>
      <vt:lpstr>AFS 2001:1  Systematiskt arbetsmiljöarbete</vt:lpstr>
      <vt:lpstr>Alla arbetsmiljöförhållanden?</vt:lpstr>
      <vt:lpstr>PowerPoint-presentation</vt:lpstr>
      <vt:lpstr>PowerPoint-presentation</vt:lpstr>
      <vt:lpstr>Stödjande processer: Samarbete</vt:lpstr>
      <vt:lpstr>Roller i arbetsmiljöarbetet</vt:lpstr>
      <vt:lpstr>Stödjande processer: Rutiner</vt:lpstr>
      <vt:lpstr>Stödjande processer: Fördela uppgifter</vt:lpstr>
      <vt:lpstr>Stödjande processer: Kunskap</vt:lpstr>
      <vt:lpstr>Kunskap</vt:lpstr>
      <vt:lpstr>Centrala aktiviteter</vt:lpstr>
      <vt:lpstr>Vad är systematiskt arbetsmiljöarbete? - Vad förväntas vi göra?</vt:lpstr>
      <vt:lpstr>Centrala aktiviteter i SAM-Undersökning/Utredning</vt:lpstr>
      <vt:lpstr>Centrala aktiviteter i SAM-Riskbedömning och handlingsplan</vt:lpstr>
      <vt:lpstr>Centrala aktiviteter i SAM- Kontroll</vt:lpstr>
      <vt:lpstr>SAM på Institutionen XX</vt:lpstr>
      <vt:lpstr>Frågor till arbetsmiljögrupp</vt:lpstr>
      <vt:lpstr>Diskussion kring årshjul  för arbetsmiljöarbetet</vt:lpstr>
      <vt:lpstr>Systematiskt arbetsmiljö- och likavillkorsarbete</vt:lpstr>
      <vt:lpstr>Systematiskt arbetsmiljö- och likavillkorsarbete, flera synergier</vt:lpstr>
      <vt:lpstr>Tack och lycka till!</vt:lpstr>
    </vt:vector>
  </TitlesOfParts>
  <Company>Engelska parken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Josefin Svensson</dc:creator>
  <cp:lastModifiedBy>Lina Julin</cp:lastModifiedBy>
  <cp:revision>704</cp:revision>
  <cp:lastPrinted>2020-02-10T16:22:31Z</cp:lastPrinted>
  <dcterms:created xsi:type="dcterms:W3CDTF">2013-08-22T08:31:25Z</dcterms:created>
  <dcterms:modified xsi:type="dcterms:W3CDTF">2022-02-17T13:49:55Z</dcterms:modified>
</cp:coreProperties>
</file>