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47"/>
  </p:notesMasterIdLst>
  <p:sldIdLst>
    <p:sldId id="265" r:id="rId3"/>
    <p:sldId id="283" r:id="rId4"/>
    <p:sldId id="317" r:id="rId5"/>
    <p:sldId id="270" r:id="rId6"/>
    <p:sldId id="258" r:id="rId7"/>
    <p:sldId id="280" r:id="rId8"/>
    <p:sldId id="288" r:id="rId9"/>
    <p:sldId id="299" r:id="rId10"/>
    <p:sldId id="297" r:id="rId11"/>
    <p:sldId id="273" r:id="rId12"/>
    <p:sldId id="271" r:id="rId13"/>
    <p:sldId id="314" r:id="rId14"/>
    <p:sldId id="315" r:id="rId15"/>
    <p:sldId id="274" r:id="rId16"/>
    <p:sldId id="319" r:id="rId17"/>
    <p:sldId id="281" r:id="rId18"/>
    <p:sldId id="278" r:id="rId19"/>
    <p:sldId id="286" r:id="rId20"/>
    <p:sldId id="282" r:id="rId21"/>
    <p:sldId id="301" r:id="rId22"/>
    <p:sldId id="279" r:id="rId23"/>
    <p:sldId id="287" r:id="rId24"/>
    <p:sldId id="294" r:id="rId25"/>
    <p:sldId id="302" r:id="rId26"/>
    <p:sldId id="308" r:id="rId27"/>
    <p:sldId id="303" r:id="rId28"/>
    <p:sldId id="311" r:id="rId29"/>
    <p:sldId id="309" r:id="rId30"/>
    <p:sldId id="316" r:id="rId31"/>
    <p:sldId id="295" r:id="rId32"/>
    <p:sldId id="300" r:id="rId33"/>
    <p:sldId id="296" r:id="rId34"/>
    <p:sldId id="268" r:id="rId35"/>
    <p:sldId id="263" r:id="rId36"/>
    <p:sldId id="293" r:id="rId37"/>
    <p:sldId id="289" r:id="rId38"/>
    <p:sldId id="291" r:id="rId39"/>
    <p:sldId id="290" r:id="rId40"/>
    <p:sldId id="292" r:id="rId41"/>
    <p:sldId id="256" r:id="rId42"/>
    <p:sldId id="313" r:id="rId43"/>
    <p:sldId id="312" r:id="rId44"/>
    <p:sldId id="277" r:id="rId45"/>
    <p:sldId id="267" r:id="rId46"/>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2C2"/>
    <a:srgbClr val="D2D2D2"/>
    <a:srgbClr val="E3E1E1"/>
    <a:srgbClr val="990100"/>
    <a:srgbClr val="81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23"/>
    <p:restoredTop sz="86434"/>
  </p:normalViewPr>
  <p:slideViewPr>
    <p:cSldViewPr snapToObjects="1" showGuides="1">
      <p:cViewPr varScale="1">
        <p:scale>
          <a:sx n="85" d="100"/>
          <a:sy n="85" d="100"/>
        </p:scale>
        <p:origin x="102" y="31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43736-8DD5-3B43-B536-FB33FE5D2FB6}" type="datetimeFigureOut">
              <a:rPr lang="sv-SE" smtClean="0"/>
              <a:t>2023-02-23</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BBF70-B78B-ED49-9D2D-4C39D288CF64}" type="slidenum">
              <a:rPr lang="sv-SE" smtClean="0"/>
              <a:t>‹#›</a:t>
            </a:fld>
            <a:endParaRPr lang="sv-SE" dirty="0"/>
          </a:p>
        </p:txBody>
      </p:sp>
    </p:spTree>
    <p:extLst>
      <p:ext uri="{BB962C8B-B14F-4D97-AF65-F5344CB8AC3E}">
        <p14:creationId xmlns:p14="http://schemas.microsoft.com/office/powerpoint/2010/main" val="60558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CDBBF70-B78B-ED49-9D2D-4C39D288CF64}" type="slidenum">
              <a:rPr lang="sv-SE" smtClean="0"/>
              <a:t>1</a:t>
            </a:fld>
            <a:endParaRPr lang="sv-SE" dirty="0"/>
          </a:p>
        </p:txBody>
      </p:sp>
    </p:spTree>
    <p:extLst>
      <p:ext uri="{BB962C8B-B14F-4D97-AF65-F5344CB8AC3E}">
        <p14:creationId xmlns:p14="http://schemas.microsoft.com/office/powerpoint/2010/main" val="1230634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Uppsala universitet har med sin ämnesmässiga bredd goda</a:t>
            </a:r>
          </a:p>
          <a:p>
            <a:r>
              <a:rPr lang="sv-SE" sz="1200" kern="1200" dirty="0">
                <a:solidFill>
                  <a:schemeClr val="tx1"/>
                </a:solidFill>
                <a:effectLst/>
                <a:latin typeface="+mn-lt"/>
                <a:ea typeface="+mn-ea"/>
                <a:cs typeface="+mn-cs"/>
              </a:rPr>
              <a:t>förutsättningar att bidra till att möta samhällsutmaningar</a:t>
            </a:r>
          </a:p>
          <a:p>
            <a:r>
              <a:rPr lang="sv-SE" sz="1200" kern="1200" dirty="0">
                <a:solidFill>
                  <a:schemeClr val="tx1"/>
                </a:solidFill>
                <a:effectLst/>
                <a:latin typeface="+mn-lt"/>
                <a:ea typeface="+mn-ea"/>
                <a:cs typeface="+mn-cs"/>
              </a:rPr>
              <a:t>och att FN:s globala hållbarhetsmål nås. Ska</a:t>
            </a:r>
          </a:p>
          <a:p>
            <a:r>
              <a:rPr lang="sv-SE" sz="1200" kern="1200" dirty="0">
                <a:solidFill>
                  <a:schemeClr val="tx1"/>
                </a:solidFill>
                <a:effectLst/>
                <a:latin typeface="+mn-lt"/>
                <a:ea typeface="+mn-ea"/>
                <a:cs typeface="+mn-cs"/>
              </a:rPr>
              <a:t>dessa mål nås krävs en kombination av teknikutveckling,</a:t>
            </a:r>
          </a:p>
          <a:p>
            <a:r>
              <a:rPr lang="sv-SE" sz="1200" kern="1200" dirty="0">
                <a:solidFill>
                  <a:schemeClr val="tx1"/>
                </a:solidFill>
                <a:effectLst/>
                <a:latin typeface="+mn-lt"/>
                <a:ea typeface="+mn-ea"/>
                <a:cs typeface="+mn-cs"/>
              </a:rPr>
              <a:t>samhällsbyggnad och förändringar i människors beteenden</a:t>
            </a:r>
          </a:p>
          <a:p>
            <a:r>
              <a:rPr lang="sv-SE" sz="1200" kern="1200" dirty="0">
                <a:solidFill>
                  <a:schemeClr val="tx1"/>
                </a:solidFill>
                <a:effectLst/>
                <a:latin typeface="+mn-lt"/>
                <a:ea typeface="+mn-ea"/>
                <a:cs typeface="+mn-cs"/>
              </a:rPr>
              <a:t>samt att beslut bygger på vetenskapligt grundad kunskap.</a:t>
            </a:r>
          </a:p>
          <a:p>
            <a:r>
              <a:rPr lang="sv-SE" sz="1200" kern="1200" dirty="0">
                <a:solidFill>
                  <a:schemeClr val="tx1"/>
                </a:solidFill>
                <a:effectLst/>
                <a:latin typeface="+mn-lt"/>
                <a:ea typeface="+mn-ea"/>
                <a:cs typeface="+mn-cs"/>
              </a:rPr>
              <a:t>Under de senare åren har flera tvärvetenskapliga och</a:t>
            </a:r>
          </a:p>
          <a:p>
            <a:r>
              <a:rPr lang="sv-SE" sz="1200" kern="1200" dirty="0">
                <a:solidFill>
                  <a:schemeClr val="tx1"/>
                </a:solidFill>
                <a:effectLst/>
                <a:latin typeface="+mn-lt"/>
                <a:ea typeface="+mn-ea"/>
                <a:cs typeface="+mn-cs"/>
              </a:rPr>
              <a:t>gränsöverskridande satsningar genomförts vid Uppsala</a:t>
            </a:r>
          </a:p>
          <a:p>
            <a:r>
              <a:rPr lang="sv-SE" sz="1200" kern="1200" dirty="0">
                <a:solidFill>
                  <a:schemeClr val="tx1"/>
                </a:solidFill>
                <a:effectLst/>
                <a:latin typeface="+mn-lt"/>
                <a:ea typeface="+mn-ea"/>
                <a:cs typeface="+mn-cs"/>
              </a:rPr>
              <a:t>universitet.</a:t>
            </a:r>
          </a:p>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19</a:t>
            </a:fld>
            <a:endParaRPr lang="sv-SE" dirty="0"/>
          </a:p>
        </p:txBody>
      </p:sp>
    </p:spTree>
    <p:extLst>
      <p:ext uri="{BB962C8B-B14F-4D97-AF65-F5344CB8AC3E}">
        <p14:creationId xmlns:p14="http://schemas.microsoft.com/office/powerpoint/2010/main" val="303869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https</a:t>
            </a:r>
            <a:r>
              <a:rPr lang="sv-SE" dirty="0"/>
              <a:t>://</a:t>
            </a:r>
            <a:r>
              <a:rPr lang="sv-SE" dirty="0" err="1"/>
              <a:t>www.uu.se</a:t>
            </a:r>
            <a:r>
              <a:rPr lang="sv-SE" dirty="0"/>
              <a:t>/om-</a:t>
            </a:r>
            <a:r>
              <a:rPr lang="sv-SE" dirty="0" err="1"/>
              <a:t>uu</a:t>
            </a:r>
            <a:r>
              <a:rPr lang="sv-SE" dirty="0"/>
              <a:t>/internationalisering/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Uppsala universitet ska stärka sin position som internationellt ledande forskningsuniversitet. Internationell samverkan är ett medel, en strategi, för att uppnå ökad kvalitet inom forskning och utbildning. Kvalitet, långsiktighet och ömsesidighet i de internationella relationerna liksom utvecklingen av fördjupade, strategiska samarbeten med utvalda universitet/regioner i världen ska vara vägledande. Uppsala universitet ska ha en aktiv roll i det globala samhället, främja utveckling, kreativitet och innovation och därmed bidra till global utveckling.</a:t>
            </a:r>
          </a:p>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22</a:t>
            </a:fld>
            <a:endParaRPr lang="sv-SE" dirty="0"/>
          </a:p>
        </p:txBody>
      </p:sp>
    </p:spTree>
    <p:extLst>
      <p:ext uri="{BB962C8B-B14F-4D97-AF65-F5344CB8AC3E}">
        <p14:creationId xmlns:p14="http://schemas.microsoft.com/office/powerpoint/2010/main" val="419778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24</a:t>
            </a:fld>
            <a:endParaRPr lang="sv-SE" dirty="0"/>
          </a:p>
        </p:txBody>
      </p:sp>
    </p:spTree>
    <p:extLst>
      <p:ext uri="{BB962C8B-B14F-4D97-AF65-F5344CB8AC3E}">
        <p14:creationId xmlns:p14="http://schemas.microsoft.com/office/powerpoint/2010/main" val="206966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26</a:t>
            </a:fld>
            <a:endParaRPr lang="sv-SE" dirty="0"/>
          </a:p>
        </p:txBody>
      </p:sp>
    </p:spTree>
    <p:extLst>
      <p:ext uri="{BB962C8B-B14F-4D97-AF65-F5344CB8AC3E}">
        <p14:creationId xmlns:p14="http://schemas.microsoft.com/office/powerpoint/2010/main" val="1069328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Foucaults pendel i Ångströmlaboratoriet</a:t>
            </a:r>
          </a:p>
        </p:txBody>
      </p:sp>
      <p:sp>
        <p:nvSpPr>
          <p:cNvPr id="4" name="Platshållare för bildnummer 3"/>
          <p:cNvSpPr>
            <a:spLocks noGrp="1"/>
          </p:cNvSpPr>
          <p:nvPr>
            <p:ph type="sldNum" sz="quarter" idx="5"/>
          </p:nvPr>
        </p:nvSpPr>
        <p:spPr/>
        <p:txBody>
          <a:bodyPr/>
          <a:lstStyle/>
          <a:p>
            <a:fld id="{4CDBBF70-B78B-ED49-9D2D-4C39D288CF64}" type="slidenum">
              <a:rPr lang="sv-SE" smtClean="0"/>
              <a:t>29</a:t>
            </a:fld>
            <a:endParaRPr lang="sv-SE" dirty="0"/>
          </a:p>
        </p:txBody>
      </p:sp>
    </p:spTree>
    <p:extLst>
      <p:ext uri="{BB962C8B-B14F-4D97-AF65-F5344CB8AC3E}">
        <p14:creationId xmlns:p14="http://schemas.microsoft.com/office/powerpoint/2010/main" val="2757752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www.uu.se</a:t>
            </a:r>
            <a:r>
              <a:rPr lang="sv-SE" dirty="0"/>
              <a:t>/om-</a:t>
            </a:r>
            <a:r>
              <a:rPr lang="sv-SE" dirty="0" err="1"/>
              <a:t>uu</a:t>
            </a:r>
            <a:r>
              <a:rPr lang="sv-SE" dirty="0"/>
              <a:t>/akademiska-traditioner/</a:t>
            </a:r>
          </a:p>
        </p:txBody>
      </p:sp>
      <p:sp>
        <p:nvSpPr>
          <p:cNvPr id="4" name="Platshållare för bildnummer 3"/>
          <p:cNvSpPr>
            <a:spLocks noGrp="1"/>
          </p:cNvSpPr>
          <p:nvPr>
            <p:ph type="sldNum" sz="quarter" idx="5"/>
          </p:nvPr>
        </p:nvSpPr>
        <p:spPr/>
        <p:txBody>
          <a:bodyPr/>
          <a:lstStyle/>
          <a:p>
            <a:fld id="{4CDBBF70-B78B-ED49-9D2D-4C39D288CF64}" type="slidenum">
              <a:rPr lang="sv-SE" smtClean="0"/>
              <a:t>30</a:t>
            </a:fld>
            <a:endParaRPr lang="sv-SE" dirty="0"/>
          </a:p>
        </p:txBody>
      </p:sp>
    </p:spTree>
    <p:extLst>
      <p:ext uri="{BB962C8B-B14F-4D97-AF65-F5344CB8AC3E}">
        <p14:creationId xmlns:p14="http://schemas.microsoft.com/office/powerpoint/2010/main" val="154955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Några historiska Uppsalaprofiler:</a:t>
            </a:r>
          </a:p>
          <a:p>
            <a:endParaRPr lang="sv-SE" dirty="0"/>
          </a:p>
          <a:p>
            <a:pPr>
              <a:lnSpc>
                <a:spcPct val="150000"/>
              </a:lnSpc>
            </a:pPr>
            <a:r>
              <a:rPr lang="sv-SE" sz="1200" b="1" dirty="0"/>
              <a:t>Olof Rudbeck: </a:t>
            </a:r>
          </a:p>
          <a:p>
            <a:pPr>
              <a:lnSpc>
                <a:spcPct val="150000"/>
              </a:lnSpc>
            </a:pPr>
            <a:r>
              <a:rPr lang="sv-SE" dirty="0"/>
              <a:t>Den mångkunnige Olof Rudbeck d.ä. är en av Uppsala universitets mest betydande personligheter genom seklerna. Rudbeck gjorde det som har betecknats som ”den första vetenskapliga upptäckt som gjorts av någon svensk”. Den gällde lymfan och dess vägar i människokroppen. Han lät i början av 1660-talet inrätta anatomiska teatern för dissektioner av människokroppen. Rudbeck har i övrigt mest blivit känd för sin bok Atlantica, en fornhistoria som man numera mest betraktar som lärda fantasterier. Men mycket annat av Rudbecks verk har blivit bestående. Han och kanslern Magnus Gabriel De la </a:t>
            </a:r>
            <a:r>
              <a:rPr lang="sv-SE" dirty="0" err="1"/>
              <a:t>Gardie</a:t>
            </a:r>
            <a:r>
              <a:rPr lang="sv-SE" dirty="0"/>
              <a:t> inrättade till exempel de s.k. </a:t>
            </a:r>
            <a:r>
              <a:rPr lang="sv-SE" dirty="0" err="1"/>
              <a:t>Exercitierna</a:t>
            </a:r>
            <a:r>
              <a:rPr lang="sv-SE" dirty="0"/>
              <a:t> vid universitetet, vilket innebar att adliga studenter fick utbildning i ridning, dans, fäktning, kunskaper i moderna språk. Han lät också anlägga en botanisk trädgård (nuvarande Linnéträdgården), ordnade med båtförbindelser till Stockholm, broar och vattenledningar mm. </a:t>
            </a:r>
          </a:p>
          <a:p>
            <a:pPr>
              <a:lnSpc>
                <a:spcPct val="150000"/>
              </a:lnSpc>
            </a:pPr>
            <a:endParaRPr lang="sv-SE" sz="1200" dirty="0"/>
          </a:p>
          <a:p>
            <a:pPr>
              <a:lnSpc>
                <a:spcPct val="150000"/>
              </a:lnSpc>
            </a:pPr>
            <a:r>
              <a:rPr lang="sv-SE" sz="1200" b="1" dirty="0"/>
              <a:t>Anders Celsius:</a:t>
            </a:r>
          </a:p>
          <a:p>
            <a:r>
              <a:rPr lang="sv-SE" dirty="0"/>
              <a:t>Celsius uppfann inte termometern. Den hade varit känd i mer än ett sekel, också i Sverige. Men 1741 konstruerade han en termometer som var överlägsen i precision. Den var hundragradig och hade 0 grader vid vattnets kokpunkt och 100 grader vid dess fryspunkt. Några år efter det att den tagits i bruk avled Celsius (1744). Då vände man på skalan och termometern blev utformad så som vi nu känner den med fryspunkten vid 0 grader och kokpunkten vid 100 grader. Det har sagts att Linné skulle ha legat bakom denna reform, men troligen var det någon av Vetenskapsakademiens instrumentmakare som fick idén.</a:t>
            </a:r>
          </a:p>
          <a:p>
            <a:r>
              <a:rPr lang="sv-SE" dirty="0"/>
              <a:t>Anders Celsius var dock inte främst meteorolog utan astronom. År 1730 utnämndes han till ordinarie professor i ämnet.</a:t>
            </a:r>
          </a:p>
          <a:p>
            <a:pPr>
              <a:lnSpc>
                <a:spcPct val="150000"/>
              </a:lnSpc>
            </a:pPr>
            <a:endParaRPr lang="sv-SE" sz="1200" b="1" dirty="0"/>
          </a:p>
          <a:p>
            <a:pPr marL="0" marR="0" lvl="0" indent="0" algn="l" defTabSz="914400" rtl="0" eaLnBrk="1" fontAlgn="auto" latinLnBrk="0" hangingPunct="1">
              <a:lnSpc>
                <a:spcPct val="150000"/>
              </a:lnSpc>
              <a:spcBef>
                <a:spcPts val="0"/>
              </a:spcBef>
              <a:spcAft>
                <a:spcPts val="0"/>
              </a:spcAft>
              <a:buClrTx/>
              <a:buSzTx/>
              <a:buFontTx/>
              <a:buNone/>
              <a:tabLst/>
              <a:defRPr/>
            </a:pPr>
            <a:r>
              <a:rPr lang="sv-SE" sz="1200" b="1" dirty="0"/>
              <a:t>Carl von Linné:</a:t>
            </a:r>
          </a:p>
          <a:p>
            <a:pPr marL="0" marR="0" lvl="0" indent="0" algn="l" defTabSz="914400" rtl="0" eaLnBrk="1" fontAlgn="auto" latinLnBrk="0" hangingPunct="1">
              <a:lnSpc>
                <a:spcPct val="150000"/>
              </a:lnSpc>
              <a:spcBef>
                <a:spcPts val="0"/>
              </a:spcBef>
              <a:spcAft>
                <a:spcPts val="0"/>
              </a:spcAft>
              <a:buClrTx/>
              <a:buSzTx/>
              <a:buFontTx/>
              <a:buNone/>
              <a:tabLst/>
              <a:defRPr/>
            </a:pPr>
            <a:r>
              <a:rPr lang="sv-SE" dirty="0"/>
              <a:t>Carl von Linné är en av Uppsala universitets mest berömda professorer genom tiderna. Linné skapade system för att klassificera och namnge naturen, och grunden i hans system används än i dag i hela den vetenskapliga världen. ”Gud skapade och Linné ordnade” har blivit ett talesätt.</a:t>
            </a:r>
            <a:endParaRPr lang="sv-SE" sz="120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50000"/>
              </a:lnSpc>
              <a:spcBef>
                <a:spcPts val="0"/>
              </a:spcBef>
              <a:spcAft>
                <a:spcPts val="0"/>
              </a:spcAft>
              <a:buClrTx/>
              <a:buSzTx/>
              <a:buFontTx/>
              <a:buNone/>
              <a:tabLst/>
              <a:defRPr/>
            </a:pPr>
            <a:r>
              <a:rPr lang="sv-SE" sz="1200" b="1" dirty="0"/>
              <a:t>Betty Pettersson:</a:t>
            </a:r>
          </a:p>
          <a:p>
            <a:pPr marL="0" marR="0" lvl="0" indent="0" algn="l" defTabSz="914400" rtl="0" eaLnBrk="1" fontAlgn="auto" latinLnBrk="0" hangingPunct="1">
              <a:lnSpc>
                <a:spcPct val="150000"/>
              </a:lnSpc>
              <a:spcBef>
                <a:spcPts val="0"/>
              </a:spcBef>
              <a:spcAft>
                <a:spcPts val="0"/>
              </a:spcAft>
              <a:buClrTx/>
              <a:buSzTx/>
              <a:buFontTx/>
              <a:buNone/>
              <a:tabLst/>
              <a:defRPr/>
            </a:pPr>
            <a:r>
              <a:rPr lang="sv-SE" dirty="0"/>
              <a:t>Först i början av 1870-talet skrevs den första kvinnliga studenten in vid Uppsala universitet. Kvinnor fick då genom kungligt beslut tillträde till universiteten. Hon hette </a:t>
            </a:r>
            <a:r>
              <a:rPr lang="sv-SE" b="1" dirty="0"/>
              <a:t>Betty Pettersson</a:t>
            </a:r>
            <a:r>
              <a:rPr lang="sv-SE" dirty="0"/>
              <a:t> och kom från Gotland; efter avlagd examen blev hon lärare.</a:t>
            </a:r>
            <a:endParaRPr lang="sv-SE" sz="1200"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50000"/>
              </a:lnSpc>
              <a:spcBef>
                <a:spcPts val="0"/>
              </a:spcBef>
              <a:spcAft>
                <a:spcPts val="0"/>
              </a:spcAft>
              <a:buClrTx/>
              <a:buSzTx/>
              <a:buFontTx/>
              <a:buNone/>
              <a:tabLst/>
              <a:defRPr/>
            </a:pPr>
            <a:r>
              <a:rPr lang="sv-SE" sz="1200" b="1" dirty="0"/>
              <a:t>Ellen Fries:</a:t>
            </a:r>
          </a:p>
          <a:p>
            <a:r>
              <a:rPr lang="sv-SE" dirty="0"/>
              <a:t>År 1883 disputerade </a:t>
            </a:r>
            <a:r>
              <a:rPr lang="sv-SE" b="1" dirty="0"/>
              <a:t>Ellen Fries</a:t>
            </a:r>
            <a:r>
              <a:rPr lang="sv-SE" dirty="0"/>
              <a:t> på en avhandling i historia. Hon var den första kvinnan i Sverige, som erhöll doktorsgraden. Många hyllade henne som en föregångare, men andra var skeptiska. Ellen Fries fortsatte sitt historiska författarskap; bl.a. skrev hon boken ”Märkvärdiga [dvs. ryktbara] </a:t>
            </a:r>
            <a:r>
              <a:rPr lang="sv-SE" dirty="0" err="1"/>
              <a:t>Qvinnor</a:t>
            </a:r>
            <a:r>
              <a:rPr lang="sv-SE" dirty="0"/>
              <a:t>”.</a:t>
            </a:r>
          </a:p>
          <a:p>
            <a:r>
              <a:rPr lang="sv-SE" dirty="0"/>
              <a:t>De kvinnliga studenterna blev mot seklets slut allt flera; under 1800-talet skrevs 153 kvinnor in vid universitetet. Men de hade ofta en besvärlig tillvaro i Uppsala. De kunde inte delta i studentnationernas fester och länge ifrågasattes om de fick bära den vita studentmössan.</a:t>
            </a:r>
          </a:p>
          <a:p>
            <a:pPr marL="0" marR="0" lvl="0" indent="0" algn="l" defTabSz="914400" rtl="0" eaLnBrk="1" fontAlgn="auto" latinLnBrk="0" hangingPunct="1">
              <a:lnSpc>
                <a:spcPct val="15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50000"/>
              </a:lnSpc>
              <a:spcBef>
                <a:spcPts val="0"/>
              </a:spcBef>
              <a:spcAft>
                <a:spcPts val="0"/>
              </a:spcAft>
              <a:buClrTx/>
              <a:buSzTx/>
              <a:buFontTx/>
              <a:buNone/>
              <a:tabLst/>
              <a:defRPr/>
            </a:pPr>
            <a:r>
              <a:rPr lang="sv-SE" sz="1200" dirty="0"/>
              <a:t>Fler historiska Uppsalaprofiler: http://</a:t>
            </a:r>
            <a:r>
              <a:rPr lang="sv-SE" sz="1200" dirty="0" err="1"/>
              <a:t>www.uu.se</a:t>
            </a:r>
            <a:r>
              <a:rPr lang="sv-SE" sz="1200" dirty="0"/>
              <a:t>/om-</a:t>
            </a:r>
            <a:r>
              <a:rPr lang="sv-SE" sz="1200" dirty="0" err="1"/>
              <a:t>uu</a:t>
            </a:r>
            <a:r>
              <a:rPr lang="sv-SE" sz="1200" dirty="0"/>
              <a:t>/historia/</a:t>
            </a:r>
          </a:p>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32</a:t>
            </a:fld>
            <a:endParaRPr lang="sv-SE" dirty="0"/>
          </a:p>
        </p:txBody>
      </p:sp>
    </p:spTree>
    <p:extLst>
      <p:ext uri="{BB962C8B-B14F-4D97-AF65-F5344CB8AC3E}">
        <p14:creationId xmlns:p14="http://schemas.microsoft.com/office/powerpoint/2010/main" val="3331109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Vetenskapsområdet för humaniora och samhällsvetenskap</a:t>
            </a:r>
          </a:p>
        </p:txBody>
      </p:sp>
      <p:sp>
        <p:nvSpPr>
          <p:cNvPr id="4" name="Platshållare för bildnummer 3"/>
          <p:cNvSpPr>
            <a:spLocks noGrp="1"/>
          </p:cNvSpPr>
          <p:nvPr>
            <p:ph type="sldNum" sz="quarter" idx="5"/>
          </p:nvPr>
        </p:nvSpPr>
        <p:spPr/>
        <p:txBody>
          <a:bodyPr/>
          <a:lstStyle/>
          <a:p>
            <a:fld id="{4CDBBF70-B78B-ED49-9D2D-4C39D288CF64}" type="slidenum">
              <a:rPr lang="sv-SE" smtClean="0"/>
              <a:t>34</a:t>
            </a:fld>
            <a:endParaRPr lang="sv-SE" dirty="0"/>
          </a:p>
        </p:txBody>
      </p:sp>
    </p:spTree>
    <p:extLst>
      <p:ext uri="{BB962C8B-B14F-4D97-AF65-F5344CB8AC3E}">
        <p14:creationId xmlns:p14="http://schemas.microsoft.com/office/powerpoint/2010/main" val="371638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Vetenskapsområdet för medicin och farmaci</a:t>
            </a:r>
          </a:p>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36</a:t>
            </a:fld>
            <a:endParaRPr lang="sv-SE" dirty="0"/>
          </a:p>
        </p:txBody>
      </p:sp>
    </p:spTree>
    <p:extLst>
      <p:ext uri="{BB962C8B-B14F-4D97-AF65-F5344CB8AC3E}">
        <p14:creationId xmlns:p14="http://schemas.microsoft.com/office/powerpoint/2010/main" val="810639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Vetenskapsområdet för teknik och naturvetenskap</a:t>
            </a:r>
          </a:p>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38</a:t>
            </a:fld>
            <a:endParaRPr lang="sv-SE" dirty="0"/>
          </a:p>
        </p:txBody>
      </p:sp>
    </p:spTree>
    <p:extLst>
      <p:ext uri="{BB962C8B-B14F-4D97-AF65-F5344CB8AC3E}">
        <p14:creationId xmlns:p14="http://schemas.microsoft.com/office/powerpoint/2010/main" val="110362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2</a:t>
            </a:fld>
            <a:endParaRPr lang="sv-SE" dirty="0"/>
          </a:p>
        </p:txBody>
      </p:sp>
    </p:spTree>
    <p:extLst>
      <p:ext uri="{BB962C8B-B14F-4D97-AF65-F5344CB8AC3E}">
        <p14:creationId xmlns:p14="http://schemas.microsoft.com/office/powerpoint/2010/main" val="254975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Välkommen till Uppsala universitet!</a:t>
            </a:r>
          </a:p>
        </p:txBody>
      </p:sp>
      <p:sp>
        <p:nvSpPr>
          <p:cNvPr id="4" name="Platshållare för bildnummer 3"/>
          <p:cNvSpPr>
            <a:spLocks noGrp="1"/>
          </p:cNvSpPr>
          <p:nvPr>
            <p:ph type="sldNum" sz="quarter" idx="5"/>
          </p:nvPr>
        </p:nvSpPr>
        <p:spPr/>
        <p:txBody>
          <a:bodyPr/>
          <a:lstStyle/>
          <a:p>
            <a:fld id="{4CDBBF70-B78B-ED49-9D2D-4C39D288CF64}" type="slidenum">
              <a:rPr lang="sv-SE" smtClean="0"/>
              <a:t>43</a:t>
            </a:fld>
            <a:endParaRPr lang="sv-SE" dirty="0"/>
          </a:p>
        </p:txBody>
      </p:sp>
    </p:spTree>
    <p:extLst>
      <p:ext uri="{BB962C8B-B14F-4D97-AF65-F5344CB8AC3E}">
        <p14:creationId xmlns:p14="http://schemas.microsoft.com/office/powerpoint/2010/main" val="1530301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3</a:t>
            </a:fld>
            <a:endParaRPr lang="sv-SE" dirty="0"/>
          </a:p>
        </p:txBody>
      </p:sp>
    </p:spTree>
    <p:extLst>
      <p:ext uri="{BB962C8B-B14F-4D97-AF65-F5344CB8AC3E}">
        <p14:creationId xmlns:p14="http://schemas.microsoft.com/office/powerpoint/2010/main" val="97376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Kvalitetsarbete: </a:t>
            </a:r>
            <a:r>
              <a:rPr lang="sv-SE" sz="1200" dirty="0"/>
              <a:t>Aktivt och systematiskt kvalitetsarbete för kvalitetssäkring och kvalitetsutveckling inom utbildning, forskning och samverkan</a:t>
            </a:r>
            <a:endParaRPr lang="sv-SE" dirty="0"/>
          </a:p>
          <a:p>
            <a:r>
              <a:rPr lang="sv-SE" dirty="0"/>
              <a:t> </a:t>
            </a:r>
          </a:p>
          <a:p>
            <a:r>
              <a:rPr lang="sv-SE" dirty="0"/>
              <a:t>Internationalisering: är ett medel, en strategi, för att uppnå ökad kvalitet inom forskning och utbildning. Kvalitet, långsiktighet och ömsesidighet i de internationella relationerna liksom utvecklingen av fördjupade, strategiska samarbeten med utvalda universitet/regioner i världen ska vara vägledande. Uppsala universitet ska ha en aktiv roll i det globala samhället, främja utveckling, kreativitet och innovation och därmed bidra till global utveckling.</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Infrastruktur: </a:t>
            </a:r>
            <a:r>
              <a:rPr lang="sv-SE" sz="1200" dirty="0"/>
              <a:t>Internationellt högklassig infrastruktur i form av experimentell utrustning, databaser, bibliotek, samlingar och biobanker är avgörande för framgångsrik forskning.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Kompetensförsörjning och karriärsystem. Anställningsordning</a:t>
            </a:r>
          </a:p>
          <a:p>
            <a:endParaRPr lang="sv-SE" dirty="0"/>
          </a:p>
          <a:p>
            <a:r>
              <a:rPr lang="sv-SE" dirty="0"/>
              <a:t>Stöd och miljö: Utvecklingsplan 2050</a:t>
            </a:r>
          </a:p>
        </p:txBody>
      </p:sp>
      <p:sp>
        <p:nvSpPr>
          <p:cNvPr id="4" name="Platshållare för bildnummer 3"/>
          <p:cNvSpPr>
            <a:spLocks noGrp="1"/>
          </p:cNvSpPr>
          <p:nvPr>
            <p:ph type="sldNum" sz="quarter" idx="5"/>
          </p:nvPr>
        </p:nvSpPr>
        <p:spPr/>
        <p:txBody>
          <a:bodyPr/>
          <a:lstStyle/>
          <a:p>
            <a:fld id="{4CDBBF70-B78B-ED49-9D2D-4C39D288CF64}" type="slidenum">
              <a:rPr lang="sv-SE" smtClean="0"/>
              <a:t>7</a:t>
            </a:fld>
            <a:endParaRPr lang="sv-SE" dirty="0"/>
          </a:p>
        </p:txBody>
      </p:sp>
    </p:spTree>
    <p:extLst>
      <p:ext uri="{BB962C8B-B14F-4D97-AF65-F5344CB8AC3E}">
        <p14:creationId xmlns:p14="http://schemas.microsoft.com/office/powerpoint/2010/main" val="257700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8</a:t>
            </a:fld>
            <a:endParaRPr lang="sv-SE" dirty="0"/>
          </a:p>
        </p:txBody>
      </p:sp>
    </p:spTree>
    <p:extLst>
      <p:ext uri="{BB962C8B-B14F-4D97-AF65-F5344CB8AC3E}">
        <p14:creationId xmlns:p14="http://schemas.microsoft.com/office/powerpoint/2010/main" val="114203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11</a:t>
            </a:fld>
            <a:endParaRPr lang="sv-SE" dirty="0"/>
          </a:p>
        </p:txBody>
      </p:sp>
    </p:spTree>
    <p:extLst>
      <p:ext uri="{BB962C8B-B14F-4D97-AF65-F5344CB8AC3E}">
        <p14:creationId xmlns:p14="http://schemas.microsoft.com/office/powerpoint/2010/main" val="3029719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14</a:t>
            </a:fld>
            <a:endParaRPr lang="sv-SE" dirty="0"/>
          </a:p>
        </p:txBody>
      </p:sp>
    </p:spTree>
    <p:extLst>
      <p:ext uri="{BB962C8B-B14F-4D97-AF65-F5344CB8AC3E}">
        <p14:creationId xmlns:p14="http://schemas.microsoft.com/office/powerpoint/2010/main" val="383479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15</a:t>
            </a:fld>
            <a:endParaRPr lang="sv-SE" dirty="0"/>
          </a:p>
        </p:txBody>
      </p:sp>
    </p:spTree>
    <p:extLst>
      <p:ext uri="{BB962C8B-B14F-4D97-AF65-F5344CB8AC3E}">
        <p14:creationId xmlns:p14="http://schemas.microsoft.com/office/powerpoint/2010/main" val="282130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CDBBF70-B78B-ED49-9D2D-4C39D288CF64}" type="slidenum">
              <a:rPr lang="sv-SE" smtClean="0"/>
              <a:t>17</a:t>
            </a:fld>
            <a:endParaRPr lang="sv-SE" dirty="0"/>
          </a:p>
        </p:txBody>
      </p:sp>
    </p:spTree>
    <p:extLst>
      <p:ext uri="{BB962C8B-B14F-4D97-AF65-F5344CB8AC3E}">
        <p14:creationId xmlns:p14="http://schemas.microsoft.com/office/powerpoint/2010/main" val="1651299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U_White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1122363"/>
            <a:ext cx="9144000" cy="2387600"/>
          </a:xfrm>
        </p:spPr>
        <p:txBody>
          <a:bodyPr anchor="b"/>
          <a:lstStyle>
            <a:lvl1pPr algn="ctr">
              <a:defRPr sz="3800"/>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3834267"/>
            <a:ext cx="9144000" cy="1655762"/>
          </a:xfrm>
        </p:spPr>
        <p:txBody>
          <a:bodyPr/>
          <a:lstStyle>
            <a:lvl1pPr marL="0" indent="0" algn="ctr">
              <a:buNone/>
              <a:defRPr sz="18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p>
        </p:txBody>
      </p:sp>
    </p:spTree>
    <p:extLst>
      <p:ext uri="{BB962C8B-B14F-4D97-AF65-F5344CB8AC3E}">
        <p14:creationId xmlns:p14="http://schemas.microsoft.com/office/powerpoint/2010/main" val="3861176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U_Grey_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en bild</a:t>
            </a:r>
          </a:p>
        </p:txBody>
      </p:sp>
    </p:spTree>
    <p:extLst>
      <p:ext uri="{BB962C8B-B14F-4D97-AF65-F5344CB8AC3E}">
        <p14:creationId xmlns:p14="http://schemas.microsoft.com/office/powerpoint/2010/main" val="149163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U_White_Titl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2D5DCA-C7EF-D847-BF31-7756142E39C8}"/>
              </a:ext>
            </a:extLst>
          </p:cNvPr>
          <p:cNvSpPr>
            <a:spLocks noGrp="1"/>
          </p:cNvSpPr>
          <p:nvPr>
            <p:ph type="pic" sz="quarter" idx="10" hasCustomPrompt="1"/>
          </p:nvPr>
        </p:nvSpPr>
        <p:spPr>
          <a:xfrm>
            <a:off x="1524000" y="2265681"/>
            <a:ext cx="9144000" cy="3108960"/>
          </a:xfrm>
        </p:spPr>
        <p:txBody>
          <a:bodyPr/>
          <a:lstStyle>
            <a:lvl1pPr>
              <a:buNone/>
              <a:defRPr/>
            </a:lvl1pPr>
          </a:lstStyle>
          <a:p>
            <a:r>
              <a:rPr lang="sv-SE" dirty="0"/>
              <a:t>Klicka på ikonen för att lägga till en bild</a:t>
            </a:r>
          </a:p>
        </p:txBody>
      </p:sp>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461963"/>
            <a:ext cx="9144000" cy="1417637"/>
          </a:xfrm>
        </p:spPr>
        <p:txBody>
          <a:bodyPr anchor="b"/>
          <a:lstStyle>
            <a:lvl1pPr algn="ctr">
              <a:defRPr sz="3800"/>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5760722"/>
            <a:ext cx="9144000" cy="768666"/>
          </a:xfrm>
        </p:spPr>
        <p:txBody>
          <a:bodyPr>
            <a:normAutofit/>
          </a:bodyPr>
          <a:lstStyle>
            <a:lvl1pPr marL="0" indent="0" algn="ctr">
              <a:buNone/>
              <a:defRPr sz="1500"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p>
        </p:txBody>
      </p:sp>
    </p:spTree>
    <p:extLst>
      <p:ext uri="{BB962C8B-B14F-4D97-AF65-F5344CB8AC3E}">
        <p14:creationId xmlns:p14="http://schemas.microsoft.com/office/powerpoint/2010/main" val="52187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UU_White_Tex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3C56-2D27-904E-B863-86215E420177}"/>
              </a:ext>
            </a:extLst>
          </p:cNvPr>
          <p:cNvSpPr>
            <a:spLocks noGrp="1"/>
          </p:cNvSpPr>
          <p:nvPr>
            <p:ph type="title" hasCustomPrompt="1"/>
          </p:nvPr>
        </p:nvSpPr>
        <p:spPr>
          <a:xfrm>
            <a:off x="839788" y="987425"/>
            <a:ext cx="8852852" cy="445136"/>
          </a:xfrm>
        </p:spPr>
        <p:txBody>
          <a:bodyPr anchor="b"/>
          <a:lstStyle>
            <a:lvl1pPr>
              <a:defRPr sz="2400"/>
            </a:lvl1pPr>
          </a:lstStyle>
          <a:p>
            <a:r>
              <a:rPr lang="en-GB" dirty="0"/>
              <a:t>KLICKA HÄR FÖR ATT ÄNDRA RUBRIK</a:t>
            </a:r>
            <a:endParaRPr lang="sv-SE" dirty="0"/>
          </a:p>
        </p:txBody>
      </p:sp>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6096000" y="1778001"/>
            <a:ext cx="3596640" cy="40830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Text Placeholder 3">
            <a:extLst>
              <a:ext uri="{FF2B5EF4-FFF2-40B4-BE49-F238E27FC236}">
                <a16:creationId xmlns:a16="http://schemas.microsoft.com/office/drawing/2014/main" id="{2C70CE97-22F3-D54E-97F1-698A9CC7BC23}"/>
              </a:ext>
            </a:extLst>
          </p:cNvPr>
          <p:cNvSpPr>
            <a:spLocks noGrp="1"/>
          </p:cNvSpPr>
          <p:nvPr>
            <p:ph type="body" sz="half" idx="2" hasCustomPrompt="1"/>
          </p:nvPr>
        </p:nvSpPr>
        <p:spPr>
          <a:xfrm>
            <a:off x="839788" y="1785939"/>
            <a:ext cx="4900612" cy="4083050"/>
          </a:xfrm>
        </p:spPr>
        <p:txBody>
          <a:bodyPr/>
          <a:lstStyle>
            <a:lvl1pPr marL="0" indent="0">
              <a:buNone/>
              <a:defRPr sz="17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skriva</a:t>
            </a:r>
            <a:r>
              <a:rPr lang="en-GB" dirty="0"/>
              <a:t> in text</a:t>
            </a:r>
          </a:p>
        </p:txBody>
      </p:sp>
    </p:spTree>
    <p:extLst>
      <p:ext uri="{BB962C8B-B14F-4D97-AF65-F5344CB8AC3E}">
        <p14:creationId xmlns:p14="http://schemas.microsoft.com/office/powerpoint/2010/main" val="190696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U_White_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en bild</a:t>
            </a:r>
          </a:p>
        </p:txBody>
      </p:sp>
    </p:spTree>
    <p:extLst>
      <p:ext uri="{BB962C8B-B14F-4D97-AF65-F5344CB8AC3E}">
        <p14:creationId xmlns:p14="http://schemas.microsoft.com/office/powerpoint/2010/main" val="3733417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UU_White_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0E3859-1AB0-1842-A6D1-C215EC618BFB}"/>
              </a:ext>
            </a:extLst>
          </p:cNvPr>
          <p:cNvSpPr>
            <a:spLocks noGrp="1"/>
          </p:cNvSpPr>
          <p:nvPr>
            <p:ph type="pic" idx="1"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en bild</a:t>
            </a:r>
          </a:p>
        </p:txBody>
      </p:sp>
      <p:sp>
        <p:nvSpPr>
          <p:cNvPr id="5" name="Title 1">
            <a:extLst>
              <a:ext uri="{FF2B5EF4-FFF2-40B4-BE49-F238E27FC236}">
                <a16:creationId xmlns:a16="http://schemas.microsoft.com/office/drawing/2014/main" id="{2AF6A6AC-06E7-6746-81C4-FCD1E4C222BE}"/>
              </a:ext>
            </a:extLst>
          </p:cNvPr>
          <p:cNvSpPr>
            <a:spLocks noGrp="1"/>
          </p:cNvSpPr>
          <p:nvPr>
            <p:ph type="title" hasCustomPrompt="1"/>
          </p:nvPr>
        </p:nvSpPr>
        <p:spPr>
          <a:xfrm>
            <a:off x="839788" y="3429000"/>
            <a:ext cx="4178526" cy="779418"/>
          </a:xfrm>
        </p:spPr>
        <p:txBody>
          <a:bodyPr anchor="b"/>
          <a:lstStyle>
            <a:lvl1pPr>
              <a:defRPr sz="2400"/>
            </a:lvl1pPr>
          </a:lstStyle>
          <a:p>
            <a:r>
              <a:rPr lang="en-GB" dirty="0"/>
              <a:t>KLICKA HÄR FÖR ATT ÄNDRA RUBRIK</a:t>
            </a:r>
            <a:endParaRPr lang="sv-SE" dirty="0"/>
          </a:p>
        </p:txBody>
      </p:sp>
      <p:sp>
        <p:nvSpPr>
          <p:cNvPr id="6" name="Text Placeholder 3">
            <a:extLst>
              <a:ext uri="{FF2B5EF4-FFF2-40B4-BE49-F238E27FC236}">
                <a16:creationId xmlns:a16="http://schemas.microsoft.com/office/drawing/2014/main" id="{BB07C80A-0E05-D246-8FBF-2D6057CF3A0D}"/>
              </a:ext>
            </a:extLst>
          </p:cNvPr>
          <p:cNvSpPr>
            <a:spLocks noGrp="1"/>
          </p:cNvSpPr>
          <p:nvPr>
            <p:ph type="body" sz="half" idx="2" hasCustomPrompt="1"/>
          </p:nvPr>
        </p:nvSpPr>
        <p:spPr>
          <a:xfrm>
            <a:off x="839787" y="4477204"/>
            <a:ext cx="4178527" cy="1488167"/>
          </a:xfrm>
        </p:spPr>
        <p:txBody>
          <a:bodyPr/>
          <a:lstStyle>
            <a:lvl1pPr marL="0" indent="0">
              <a:buNone/>
              <a:defRPr sz="1700">
                <a:solidFill>
                  <a:schemeClr val="tx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skriva</a:t>
            </a:r>
            <a:r>
              <a:rPr lang="en-GB" dirty="0"/>
              <a:t> in text</a:t>
            </a:r>
          </a:p>
        </p:txBody>
      </p:sp>
    </p:spTree>
    <p:extLst>
      <p:ext uri="{BB962C8B-B14F-4D97-AF65-F5344CB8AC3E}">
        <p14:creationId xmlns:p14="http://schemas.microsoft.com/office/powerpoint/2010/main" val="116022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UU_white_text with placehol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D0E896C-B616-284C-8503-5E9C1C31C63A}"/>
              </a:ext>
            </a:extLst>
          </p:cNvPr>
          <p:cNvSpPr>
            <a:spLocks noGrp="1"/>
          </p:cNvSpPr>
          <p:nvPr>
            <p:ph type="title" hasCustomPrompt="1"/>
          </p:nvPr>
        </p:nvSpPr>
        <p:spPr>
          <a:xfrm>
            <a:off x="839788" y="987425"/>
            <a:ext cx="8852852" cy="445136"/>
          </a:xfrm>
        </p:spPr>
        <p:txBody>
          <a:bodyPr anchor="b"/>
          <a:lstStyle>
            <a:lvl1pPr>
              <a:defRPr sz="2400"/>
            </a:lvl1pPr>
          </a:lstStyle>
          <a:p>
            <a:r>
              <a:rPr lang="en-GB" dirty="0"/>
              <a:t>KLICKA HÄR FÖR ATT ÄNDRA RUBRIK</a:t>
            </a:r>
            <a:endParaRPr lang="sv-SE" dirty="0"/>
          </a:p>
        </p:txBody>
      </p:sp>
      <p:sp>
        <p:nvSpPr>
          <p:cNvPr id="6" name="Platshållare för innehåll 5">
            <a:extLst>
              <a:ext uri="{FF2B5EF4-FFF2-40B4-BE49-F238E27FC236}">
                <a16:creationId xmlns:a16="http://schemas.microsoft.com/office/drawing/2014/main" id="{F0139FF6-A53E-FE44-979A-D0660354337A}"/>
              </a:ext>
            </a:extLst>
          </p:cNvPr>
          <p:cNvSpPr>
            <a:spLocks noGrp="1"/>
          </p:cNvSpPr>
          <p:nvPr>
            <p:ph sz="quarter" idx="10" hasCustomPrompt="1"/>
          </p:nvPr>
        </p:nvSpPr>
        <p:spPr>
          <a:xfrm>
            <a:off x="839788" y="1785938"/>
            <a:ext cx="8853487" cy="4084637"/>
          </a:xfrm>
        </p:spPr>
        <p:txBody>
          <a:bodyPr/>
          <a:lstStyle/>
          <a:p>
            <a:pPr lvl="0"/>
            <a:r>
              <a:rPr lang="sv-SE"/>
              <a:t>Klicka här för att skriva in text</a:t>
            </a:r>
          </a:p>
        </p:txBody>
      </p:sp>
    </p:spTree>
    <p:extLst>
      <p:ext uri="{BB962C8B-B14F-4D97-AF65-F5344CB8AC3E}">
        <p14:creationId xmlns:p14="http://schemas.microsoft.com/office/powerpoint/2010/main" val="208714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UU_ Grey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1122363"/>
            <a:ext cx="9144000" cy="2387600"/>
          </a:xfrm>
        </p:spPr>
        <p:txBody>
          <a:bodyPr anchor="b"/>
          <a:lstStyle>
            <a:lvl1pPr algn="ctr">
              <a:defRPr sz="3800">
                <a:solidFill>
                  <a:schemeClr val="tx1">
                    <a:alpha val="80000"/>
                  </a:schemeClr>
                </a:solidFill>
              </a:defRPr>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3834267"/>
            <a:ext cx="9144000" cy="1655762"/>
          </a:xfrm>
        </p:spPr>
        <p:txBody>
          <a:bodyPr/>
          <a:lstStyle>
            <a:lvl1pPr marL="0" indent="0" algn="ctr">
              <a:buNone/>
              <a:defRPr sz="18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p>
        </p:txBody>
      </p:sp>
    </p:spTree>
    <p:extLst>
      <p:ext uri="{BB962C8B-B14F-4D97-AF65-F5344CB8AC3E}">
        <p14:creationId xmlns:p14="http://schemas.microsoft.com/office/powerpoint/2010/main" val="365044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U_Grey_Title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2D5DCA-C7EF-D847-BF31-7756142E39C8}"/>
              </a:ext>
            </a:extLst>
          </p:cNvPr>
          <p:cNvSpPr>
            <a:spLocks noGrp="1"/>
          </p:cNvSpPr>
          <p:nvPr>
            <p:ph type="pic" sz="quarter" idx="10" hasCustomPrompt="1"/>
          </p:nvPr>
        </p:nvSpPr>
        <p:spPr>
          <a:xfrm>
            <a:off x="1524000" y="2265681"/>
            <a:ext cx="9144000" cy="310896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sv-SE" dirty="0"/>
              <a:t>Klicka på ikonen för att lägga till en bild</a:t>
            </a:r>
          </a:p>
        </p:txBody>
      </p:sp>
      <p:sp>
        <p:nvSpPr>
          <p:cNvPr id="2" name="Title 1">
            <a:extLst>
              <a:ext uri="{FF2B5EF4-FFF2-40B4-BE49-F238E27FC236}">
                <a16:creationId xmlns:a16="http://schemas.microsoft.com/office/drawing/2014/main" id="{3AEB7CC7-C518-2744-AE0D-462C0746192B}"/>
              </a:ext>
            </a:extLst>
          </p:cNvPr>
          <p:cNvSpPr>
            <a:spLocks noGrp="1"/>
          </p:cNvSpPr>
          <p:nvPr>
            <p:ph type="ctrTitle" hasCustomPrompt="1"/>
          </p:nvPr>
        </p:nvSpPr>
        <p:spPr>
          <a:xfrm>
            <a:off x="1524000" y="461963"/>
            <a:ext cx="9144000" cy="1417637"/>
          </a:xfrm>
        </p:spPr>
        <p:txBody>
          <a:bodyPr anchor="b"/>
          <a:lstStyle>
            <a:lvl1pPr algn="ctr">
              <a:defRPr sz="3800"/>
            </a:lvl1pPr>
          </a:lstStyle>
          <a:p>
            <a:r>
              <a:rPr lang="en-GB" dirty="0"/>
              <a:t>KLICKA HÄR FÖR ATT ÄNDRA RUBRIK</a:t>
            </a:r>
            <a:endParaRPr lang="sv-SE" dirty="0"/>
          </a:p>
        </p:txBody>
      </p:sp>
      <p:sp>
        <p:nvSpPr>
          <p:cNvPr id="3" name="Subtitle 2">
            <a:extLst>
              <a:ext uri="{FF2B5EF4-FFF2-40B4-BE49-F238E27FC236}">
                <a16:creationId xmlns:a16="http://schemas.microsoft.com/office/drawing/2014/main" id="{957693B9-6AA9-3848-98BE-636D0998128C}"/>
              </a:ext>
            </a:extLst>
          </p:cNvPr>
          <p:cNvSpPr>
            <a:spLocks noGrp="1"/>
          </p:cNvSpPr>
          <p:nvPr>
            <p:ph type="subTitle" idx="1" hasCustomPrompt="1"/>
          </p:nvPr>
        </p:nvSpPr>
        <p:spPr>
          <a:xfrm>
            <a:off x="1524000" y="5760721"/>
            <a:ext cx="9144000" cy="635315"/>
          </a:xfrm>
        </p:spPr>
        <p:txBody>
          <a:bodyPr>
            <a:noAutofit/>
          </a:bodyPr>
          <a:lstStyle>
            <a:lvl1pPr marL="0" indent="0" algn="ctr">
              <a:buNone/>
              <a:defRPr sz="1500"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UNDERRUBRIK</a:t>
            </a:r>
          </a:p>
        </p:txBody>
      </p:sp>
    </p:spTree>
    <p:extLst>
      <p:ext uri="{BB962C8B-B14F-4D97-AF65-F5344CB8AC3E}">
        <p14:creationId xmlns:p14="http://schemas.microsoft.com/office/powerpoint/2010/main" val="255065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U_Grey_Text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839E66-3F0E-3D48-BE67-AD2108BAFA3C}"/>
              </a:ext>
            </a:extLst>
          </p:cNvPr>
          <p:cNvSpPr>
            <a:spLocks noGrp="1"/>
          </p:cNvSpPr>
          <p:nvPr>
            <p:ph type="title" hasCustomPrompt="1"/>
          </p:nvPr>
        </p:nvSpPr>
        <p:spPr>
          <a:xfrm>
            <a:off x="839788" y="987425"/>
            <a:ext cx="8852852" cy="445136"/>
          </a:xfrm>
        </p:spPr>
        <p:txBody>
          <a:bodyPr anchor="b"/>
          <a:lstStyle>
            <a:lvl1pPr>
              <a:defRPr sz="2400"/>
            </a:lvl1pPr>
          </a:lstStyle>
          <a:p>
            <a:r>
              <a:rPr lang="en-GB" dirty="0"/>
              <a:t>KLICKA HÄR FÖR ATT ÄNDRA RUBRIK</a:t>
            </a:r>
            <a:endParaRPr lang="sv-SE" dirty="0"/>
          </a:p>
        </p:txBody>
      </p:sp>
      <p:sp>
        <p:nvSpPr>
          <p:cNvPr id="9" name="Picture Placeholder 2">
            <a:extLst>
              <a:ext uri="{FF2B5EF4-FFF2-40B4-BE49-F238E27FC236}">
                <a16:creationId xmlns:a16="http://schemas.microsoft.com/office/drawing/2014/main" id="{FC34110F-7C73-8D4F-8534-7B599238465F}"/>
              </a:ext>
            </a:extLst>
          </p:cNvPr>
          <p:cNvSpPr>
            <a:spLocks noGrp="1"/>
          </p:cNvSpPr>
          <p:nvPr>
            <p:ph type="pic" idx="1" hasCustomPrompt="1"/>
          </p:nvPr>
        </p:nvSpPr>
        <p:spPr>
          <a:xfrm>
            <a:off x="6096000" y="1778001"/>
            <a:ext cx="3596640" cy="4083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10" name="Text Placeholder 3">
            <a:extLst>
              <a:ext uri="{FF2B5EF4-FFF2-40B4-BE49-F238E27FC236}">
                <a16:creationId xmlns:a16="http://schemas.microsoft.com/office/drawing/2014/main" id="{E7959A62-4F3E-D74B-8E3D-7BE067949782}"/>
              </a:ext>
            </a:extLst>
          </p:cNvPr>
          <p:cNvSpPr>
            <a:spLocks noGrp="1"/>
          </p:cNvSpPr>
          <p:nvPr>
            <p:ph type="body" sz="half" idx="2" hasCustomPrompt="1"/>
          </p:nvPr>
        </p:nvSpPr>
        <p:spPr>
          <a:xfrm>
            <a:off x="839788" y="1785939"/>
            <a:ext cx="4900612" cy="4083050"/>
          </a:xfrm>
        </p:spPr>
        <p:txBody>
          <a:bodyPr/>
          <a:lstStyle>
            <a:lvl1pPr marL="0" indent="0">
              <a:buNone/>
              <a:defRPr sz="1700">
                <a:solidFill>
                  <a:schemeClr val="tx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err="1"/>
              <a:t>Klicka</a:t>
            </a:r>
            <a:r>
              <a:rPr lang="en-GB" dirty="0"/>
              <a:t> </a:t>
            </a:r>
            <a:r>
              <a:rPr lang="en-GB" dirty="0" err="1"/>
              <a:t>här</a:t>
            </a:r>
            <a:r>
              <a:rPr lang="en-GB" dirty="0"/>
              <a:t> </a:t>
            </a:r>
            <a:r>
              <a:rPr lang="en-GB" dirty="0" err="1"/>
              <a:t>för</a:t>
            </a:r>
            <a:r>
              <a:rPr lang="en-GB" dirty="0"/>
              <a:t> </a:t>
            </a:r>
            <a:r>
              <a:rPr lang="en-GB" dirty="0" err="1"/>
              <a:t>att</a:t>
            </a:r>
            <a:r>
              <a:rPr lang="en-GB" dirty="0"/>
              <a:t> </a:t>
            </a:r>
            <a:r>
              <a:rPr lang="en-GB" dirty="0" err="1"/>
              <a:t>skriva</a:t>
            </a:r>
            <a:r>
              <a:rPr lang="en-GB" dirty="0"/>
              <a:t> in text</a:t>
            </a:r>
          </a:p>
        </p:txBody>
      </p:sp>
    </p:spTree>
    <p:extLst>
      <p:ext uri="{BB962C8B-B14F-4D97-AF65-F5344CB8AC3E}">
        <p14:creationId xmlns:p14="http://schemas.microsoft.com/office/powerpoint/2010/main" val="96275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em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objekt 8">
            <a:extLst>
              <a:ext uri="{FF2B5EF4-FFF2-40B4-BE49-F238E27FC236}">
                <a16:creationId xmlns:a16="http://schemas.microsoft.com/office/drawing/2014/main" id="{FE0BBA05-D59A-5B4F-8075-7C06E6BD2049}"/>
              </a:ext>
            </a:extLst>
          </p:cNvPr>
          <p:cNvPicPr>
            <a:picLocks noChangeAspect="1"/>
          </p:cNvPicPr>
          <p:nvPr userDrawn="1"/>
        </p:nvPicPr>
        <p:blipFill rotWithShape="1">
          <a:blip r:embed="rId8" cstate="screen">
            <a:lum bright="70000" contrast="-70000"/>
            <a:extLst>
              <a:ext uri="{28A0092B-C50C-407E-A947-70E740481C1C}">
                <a14:useLocalDpi xmlns:a14="http://schemas.microsoft.com/office/drawing/2010/main"/>
              </a:ext>
            </a:extLst>
          </a:blip>
          <a:srcRect/>
          <a:stretch/>
        </p:blipFill>
        <p:spPr>
          <a:xfrm>
            <a:off x="9923494" y="0"/>
            <a:ext cx="2268506" cy="2516158"/>
          </a:xfrm>
          <a:prstGeom prst="rect">
            <a:avLst/>
          </a:prstGeom>
        </p:spPr>
      </p:pic>
      <p:sp>
        <p:nvSpPr>
          <p:cNvPr id="2" name="Title Placeholder 1">
            <a:extLst>
              <a:ext uri="{FF2B5EF4-FFF2-40B4-BE49-F238E27FC236}">
                <a16:creationId xmlns:a16="http://schemas.microsoft.com/office/drawing/2014/main" id="{06DCFECD-146F-0548-9477-8E29FF567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KLICKA HÄR FÖR ATT ÄNDRA RUBRIK</a:t>
            </a:r>
            <a:endParaRPr lang="sv-SE" dirty="0"/>
          </a:p>
        </p:txBody>
      </p:sp>
      <p:sp>
        <p:nvSpPr>
          <p:cNvPr id="3" name="Text Placeholder 2">
            <a:extLst>
              <a:ext uri="{FF2B5EF4-FFF2-40B4-BE49-F238E27FC236}">
                <a16:creationId xmlns:a16="http://schemas.microsoft.com/office/drawing/2014/main" id="{2663B5D4-0A8F-2C48-8AF0-A81A2EDA2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sv-SE" dirty="0"/>
          </a:p>
        </p:txBody>
      </p:sp>
      <p:pic>
        <p:nvPicPr>
          <p:cNvPr id="9" name="Bildobjekt 4">
            <a:extLst>
              <a:ext uri="{FF2B5EF4-FFF2-40B4-BE49-F238E27FC236}">
                <a16:creationId xmlns:a16="http://schemas.microsoft.com/office/drawing/2014/main" id="{2FAFB277-4C28-4A4D-B886-3F5861ADE5EE}"/>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1102848" y="5806123"/>
            <a:ext cx="863600" cy="863600"/>
          </a:xfrm>
          <a:prstGeom prst="rect">
            <a:avLst/>
          </a:prstGeom>
        </p:spPr>
      </p:pic>
    </p:spTree>
    <p:extLst>
      <p:ext uri="{BB962C8B-B14F-4D97-AF65-F5344CB8AC3E}">
        <p14:creationId xmlns:p14="http://schemas.microsoft.com/office/powerpoint/2010/main" val="345164569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63" r:id="rId4"/>
    <p:sldLayoutId id="2147483665" r:id="rId5"/>
    <p:sldLayoutId id="2147483666" r:id="rId6"/>
  </p:sldLayoutIdLst>
  <p:txStyles>
    <p:titleStyle>
      <a:lvl1pPr algn="l" defTabSz="914400" rtl="0" eaLnBrk="1" latinLnBrk="0" hangingPunct="1">
        <a:lnSpc>
          <a:spcPct val="90000"/>
        </a:lnSpc>
        <a:spcBef>
          <a:spcPct val="0"/>
        </a:spcBef>
        <a:buNone/>
        <a:defRPr sz="3900" kern="1200" spc="300">
          <a:solidFill>
            <a:schemeClr val="tx2">
              <a:alpha val="7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00" kern="1200">
          <a:solidFill>
            <a:schemeClr val="tx1">
              <a:alpha val="7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81818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81818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2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CFECD-146F-0548-9477-8E29FF567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KLICKA HÄR FÖR ATT ÄNDRA RUBRIK</a:t>
            </a:r>
            <a:endParaRPr lang="sv-SE" dirty="0"/>
          </a:p>
        </p:txBody>
      </p:sp>
      <p:pic>
        <p:nvPicPr>
          <p:cNvPr id="9" name="Bildobjekt 4">
            <a:extLst>
              <a:ext uri="{FF2B5EF4-FFF2-40B4-BE49-F238E27FC236}">
                <a16:creationId xmlns:a16="http://schemas.microsoft.com/office/drawing/2014/main" id="{2FAFB277-4C28-4A4D-B886-3F5861ADE5E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102848" y="5806123"/>
            <a:ext cx="863600" cy="863600"/>
          </a:xfrm>
          <a:prstGeom prst="rect">
            <a:avLst/>
          </a:prstGeom>
        </p:spPr>
      </p:pic>
      <p:pic>
        <p:nvPicPr>
          <p:cNvPr id="14" name="Picture 13">
            <a:extLst>
              <a:ext uri="{FF2B5EF4-FFF2-40B4-BE49-F238E27FC236}">
                <a16:creationId xmlns:a16="http://schemas.microsoft.com/office/drawing/2014/main" id="{718D7511-9A7A-5B44-A9CA-84BE8907EE99}"/>
              </a:ext>
            </a:extLst>
          </p:cNvPr>
          <p:cNvPicPr>
            <a:picLocks noChangeAspect="1"/>
          </p:cNvPicPr>
          <p:nvPr userDrawn="1"/>
        </p:nvPicPr>
        <p:blipFill rotWithShape="1">
          <a:blip r:embed="rId7" cstate="screen">
            <a:alphaModFix amt="10000"/>
            <a:extLst>
              <a:ext uri="{28A0092B-C50C-407E-A947-70E740481C1C}">
                <a14:useLocalDpi xmlns:a14="http://schemas.microsoft.com/office/drawing/2010/main"/>
              </a:ext>
            </a:extLst>
          </a:blip>
          <a:srcRect t="24378" r="33466"/>
          <a:stretch/>
        </p:blipFill>
        <p:spPr>
          <a:xfrm>
            <a:off x="10014332" y="0"/>
            <a:ext cx="2177668" cy="2446318"/>
          </a:xfrm>
          <a:prstGeom prst="rect">
            <a:avLst/>
          </a:prstGeom>
        </p:spPr>
      </p:pic>
      <p:sp>
        <p:nvSpPr>
          <p:cNvPr id="3" name="Text Placeholder 2">
            <a:extLst>
              <a:ext uri="{FF2B5EF4-FFF2-40B4-BE49-F238E27FC236}">
                <a16:creationId xmlns:a16="http://schemas.microsoft.com/office/drawing/2014/main" id="{2663B5D4-0A8F-2C48-8AF0-A81A2EDA2F15}"/>
              </a:ext>
            </a:extLst>
          </p:cNvPr>
          <p:cNvSpPr>
            <a:spLocks noGrp="1"/>
          </p:cNvSpPr>
          <p:nvPr>
            <p:ph type="body" idx="1"/>
          </p:nvPr>
        </p:nvSpPr>
        <p:spPr>
          <a:xfrm>
            <a:off x="838200" y="1836511"/>
            <a:ext cx="10515600" cy="4351338"/>
          </a:xfrm>
          <a:prstGeom prst="rect">
            <a:avLst/>
          </a:prstGeom>
        </p:spPr>
        <p:txBody>
          <a:bodyPr vert="horz" lIns="91440" tIns="45720" rIns="91440" bIns="45720" rtlCol="0">
            <a:normAutofit/>
          </a:bodyPr>
          <a:lstStyle/>
          <a:p>
            <a:pPr lvl="0"/>
            <a:endParaRPr lang="sv-SE" dirty="0"/>
          </a:p>
        </p:txBody>
      </p:sp>
    </p:spTree>
    <p:extLst>
      <p:ext uri="{BB962C8B-B14F-4D97-AF65-F5344CB8AC3E}">
        <p14:creationId xmlns:p14="http://schemas.microsoft.com/office/powerpoint/2010/main" val="275413011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Lst>
  <p:txStyles>
    <p:titleStyle>
      <a:lvl1pPr algn="l" defTabSz="914400" rtl="0" eaLnBrk="1" latinLnBrk="0" hangingPunct="1">
        <a:lnSpc>
          <a:spcPct val="90000"/>
        </a:lnSpc>
        <a:spcBef>
          <a:spcPct val="0"/>
        </a:spcBef>
        <a:buNone/>
        <a:defRPr sz="3900" kern="1200" spc="300">
          <a:solidFill>
            <a:schemeClr val="tx1">
              <a:alpha val="7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00" kern="1200">
          <a:solidFill>
            <a:schemeClr val="tx1">
              <a:alpha val="7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81818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81818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81818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ABF2EF5-968A-5643-B44C-8BC2B1E2B259}"/>
              </a:ext>
            </a:extLst>
          </p:cNvPr>
          <p:cNvSpPr/>
          <p:nvPr/>
        </p:nvSpPr>
        <p:spPr>
          <a:xfrm>
            <a:off x="0" y="0"/>
            <a:ext cx="12192000" cy="685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DB92AD1-8537-824C-A0B4-C1872DBC12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98926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0EE777-E6F7-324A-95BF-0445991821B6}"/>
              </a:ext>
            </a:extLst>
          </p:cNvPr>
          <p:cNvSpPr>
            <a:spLocks noGrp="1"/>
          </p:cNvSpPr>
          <p:nvPr>
            <p:ph type="title"/>
          </p:nvPr>
        </p:nvSpPr>
        <p:spPr/>
        <p:txBody>
          <a:bodyPr>
            <a:noAutofit/>
          </a:bodyPr>
          <a:lstStyle/>
          <a:p>
            <a:r>
              <a:rPr lang="sv-SE" dirty="0"/>
              <a:t>UTBILDNING OCH FORSKNING INOM </a:t>
            </a:r>
            <a:br>
              <a:rPr lang="sv-SE" dirty="0"/>
            </a:br>
            <a:r>
              <a:rPr lang="sv-SE" dirty="0"/>
              <a:t>TRE VETENSKAPSOMRÅDEN</a:t>
            </a:r>
          </a:p>
        </p:txBody>
      </p:sp>
      <p:sp>
        <p:nvSpPr>
          <p:cNvPr id="4" name="Platshållare för text 3">
            <a:extLst>
              <a:ext uri="{FF2B5EF4-FFF2-40B4-BE49-F238E27FC236}">
                <a16:creationId xmlns:a16="http://schemas.microsoft.com/office/drawing/2014/main" id="{648CB9EA-867A-E747-B50C-D17D15F69D4F}"/>
              </a:ext>
            </a:extLst>
          </p:cNvPr>
          <p:cNvSpPr>
            <a:spLocks noGrp="1"/>
          </p:cNvSpPr>
          <p:nvPr>
            <p:ph type="body" sz="half" idx="2"/>
          </p:nvPr>
        </p:nvSpPr>
        <p:spPr>
          <a:xfrm>
            <a:off x="371957" y="4996970"/>
            <a:ext cx="3600893" cy="659549"/>
          </a:xfrm>
        </p:spPr>
        <p:txBody>
          <a:bodyPr>
            <a:normAutofit lnSpcReduction="10000"/>
          </a:bodyPr>
          <a:lstStyle/>
          <a:p>
            <a:pPr algn="ctr"/>
            <a:r>
              <a:rPr lang="sv-SE" dirty="0"/>
              <a:t>Humaniora och samhällsvetenskap</a:t>
            </a:r>
          </a:p>
          <a:p>
            <a:pPr algn="ctr"/>
            <a:r>
              <a:rPr lang="sv-SE" dirty="0"/>
              <a:t>6 fakulteter</a:t>
            </a:r>
          </a:p>
        </p:txBody>
      </p:sp>
      <p:pic>
        <p:nvPicPr>
          <p:cNvPr id="10" name="Bildobjekt 9">
            <a:extLst>
              <a:ext uri="{FF2B5EF4-FFF2-40B4-BE49-F238E27FC236}">
                <a16:creationId xmlns:a16="http://schemas.microsoft.com/office/drawing/2014/main" id="{C5205EF9-8437-6A4F-B838-6E40DA7A70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958" y="2748519"/>
            <a:ext cx="3600893" cy="2025502"/>
          </a:xfrm>
          <a:prstGeom prst="rect">
            <a:avLst/>
          </a:prstGeom>
        </p:spPr>
      </p:pic>
      <p:pic>
        <p:nvPicPr>
          <p:cNvPr id="12" name="Bildobjekt 11">
            <a:extLst>
              <a:ext uri="{FF2B5EF4-FFF2-40B4-BE49-F238E27FC236}">
                <a16:creationId xmlns:a16="http://schemas.microsoft.com/office/drawing/2014/main" id="{BE92E796-BC6F-504A-B4BF-84FF02D51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8450" y="2748519"/>
            <a:ext cx="3597417" cy="2025502"/>
          </a:xfrm>
          <a:prstGeom prst="rect">
            <a:avLst/>
          </a:prstGeom>
        </p:spPr>
      </p:pic>
      <p:pic>
        <p:nvPicPr>
          <p:cNvPr id="14" name="Bildobjekt 13">
            <a:extLst>
              <a:ext uri="{FF2B5EF4-FFF2-40B4-BE49-F238E27FC236}">
                <a16:creationId xmlns:a16="http://schemas.microsoft.com/office/drawing/2014/main" id="{25475314-EC6F-4B42-8399-9497962E40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1466" y="2748519"/>
            <a:ext cx="3597417" cy="2025502"/>
          </a:xfrm>
          <a:prstGeom prst="rect">
            <a:avLst/>
          </a:prstGeom>
        </p:spPr>
      </p:pic>
      <p:sp>
        <p:nvSpPr>
          <p:cNvPr id="15" name="Platshållare för text 3">
            <a:extLst>
              <a:ext uri="{FF2B5EF4-FFF2-40B4-BE49-F238E27FC236}">
                <a16:creationId xmlns:a16="http://schemas.microsoft.com/office/drawing/2014/main" id="{21AFC111-E664-D845-9A7B-1BFAC97ED204}"/>
              </a:ext>
            </a:extLst>
          </p:cNvPr>
          <p:cNvSpPr txBox="1">
            <a:spLocks/>
          </p:cNvSpPr>
          <p:nvPr/>
        </p:nvSpPr>
        <p:spPr>
          <a:xfrm>
            <a:off x="4328450" y="4996971"/>
            <a:ext cx="3597417" cy="65954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sv-SE" dirty="0"/>
              <a:t>Medicin och farmaci</a:t>
            </a:r>
          </a:p>
          <a:p>
            <a:pPr algn="ctr"/>
            <a:r>
              <a:rPr lang="sv-SE" dirty="0"/>
              <a:t>2 fakulteter</a:t>
            </a:r>
          </a:p>
        </p:txBody>
      </p:sp>
      <p:sp>
        <p:nvSpPr>
          <p:cNvPr id="16" name="Platshållare för text 3">
            <a:extLst>
              <a:ext uri="{FF2B5EF4-FFF2-40B4-BE49-F238E27FC236}">
                <a16:creationId xmlns:a16="http://schemas.microsoft.com/office/drawing/2014/main" id="{BFC08ACB-C3FB-3045-BC3A-31CD666C5F2C}"/>
              </a:ext>
            </a:extLst>
          </p:cNvPr>
          <p:cNvSpPr txBox="1">
            <a:spLocks/>
          </p:cNvSpPr>
          <p:nvPr/>
        </p:nvSpPr>
        <p:spPr>
          <a:xfrm>
            <a:off x="8281466" y="4996970"/>
            <a:ext cx="3538576" cy="65954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sv-SE" dirty="0"/>
              <a:t>Teknik och naturvetenskap</a:t>
            </a:r>
          </a:p>
          <a:p>
            <a:pPr algn="ctr"/>
            <a:r>
              <a:rPr lang="sv-SE" dirty="0"/>
              <a:t>1 fakultet</a:t>
            </a:r>
          </a:p>
        </p:txBody>
      </p:sp>
    </p:spTree>
    <p:extLst>
      <p:ext uri="{BB962C8B-B14F-4D97-AF65-F5344CB8AC3E}">
        <p14:creationId xmlns:p14="http://schemas.microsoft.com/office/powerpoint/2010/main" val="4011740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114946-836F-0A42-8D13-A1D5F7FE3322}"/>
              </a:ext>
            </a:extLst>
          </p:cNvPr>
          <p:cNvSpPr>
            <a:spLocks noGrp="1"/>
          </p:cNvSpPr>
          <p:nvPr>
            <p:ph type="title"/>
          </p:nvPr>
        </p:nvSpPr>
        <p:spPr/>
        <p:txBody>
          <a:bodyPr/>
          <a:lstStyle/>
          <a:p>
            <a:r>
              <a:rPr lang="sv-SE" dirty="0"/>
              <a:t>UNIVERSITETSOMRÅDET</a:t>
            </a:r>
          </a:p>
        </p:txBody>
      </p:sp>
      <p:pic>
        <p:nvPicPr>
          <p:cNvPr id="6" name="Bildobjekt 5">
            <a:extLst>
              <a:ext uri="{FF2B5EF4-FFF2-40B4-BE49-F238E27FC236}">
                <a16:creationId xmlns:a16="http://schemas.microsoft.com/office/drawing/2014/main" id="{CA8427E2-6BFE-6442-A528-31B7B98DA8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500" y="1536699"/>
            <a:ext cx="9537700" cy="5169169"/>
          </a:xfrm>
          <a:prstGeom prst="rect">
            <a:avLst/>
          </a:prstGeom>
        </p:spPr>
      </p:pic>
    </p:spTree>
    <p:extLst>
      <p:ext uri="{BB962C8B-B14F-4D97-AF65-F5344CB8AC3E}">
        <p14:creationId xmlns:p14="http://schemas.microsoft.com/office/powerpoint/2010/main" val="231282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C382E7-272C-4E40-9E38-5645EA6B7106}"/>
              </a:ext>
            </a:extLst>
          </p:cNvPr>
          <p:cNvSpPr>
            <a:spLocks noGrp="1"/>
          </p:cNvSpPr>
          <p:nvPr>
            <p:ph type="title"/>
          </p:nvPr>
        </p:nvSpPr>
        <p:spPr/>
        <p:txBody>
          <a:bodyPr/>
          <a:lstStyle/>
          <a:p>
            <a:r>
              <a:rPr lang="sv-SE" dirty="0"/>
              <a:t>UPPSALA</a:t>
            </a:r>
          </a:p>
        </p:txBody>
      </p:sp>
      <p:pic>
        <p:nvPicPr>
          <p:cNvPr id="5" name="Bildobjekt 4">
            <a:extLst>
              <a:ext uri="{FF2B5EF4-FFF2-40B4-BE49-F238E27FC236}">
                <a16:creationId xmlns:a16="http://schemas.microsoft.com/office/drawing/2014/main" id="{340F5A21-A4EA-5E48-AFF3-A0124505C7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605" b="9727"/>
          <a:stretch/>
        </p:blipFill>
        <p:spPr>
          <a:xfrm>
            <a:off x="940916" y="1663700"/>
            <a:ext cx="9134049" cy="5080000"/>
          </a:xfrm>
          <a:prstGeom prst="rect">
            <a:avLst/>
          </a:prstGeom>
        </p:spPr>
      </p:pic>
    </p:spTree>
    <p:extLst>
      <p:ext uri="{BB962C8B-B14F-4D97-AF65-F5344CB8AC3E}">
        <p14:creationId xmlns:p14="http://schemas.microsoft.com/office/powerpoint/2010/main" val="43385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ECAFF8-FB33-454D-AE47-2546EE63A726}"/>
              </a:ext>
            </a:extLst>
          </p:cNvPr>
          <p:cNvSpPr>
            <a:spLocks noGrp="1"/>
          </p:cNvSpPr>
          <p:nvPr>
            <p:ph type="title"/>
          </p:nvPr>
        </p:nvSpPr>
        <p:spPr/>
        <p:txBody>
          <a:bodyPr/>
          <a:lstStyle/>
          <a:p>
            <a:r>
              <a:rPr lang="sv-SE" dirty="0"/>
              <a:t>CAMPUS GOTLAND</a:t>
            </a:r>
          </a:p>
        </p:txBody>
      </p:sp>
      <p:pic>
        <p:nvPicPr>
          <p:cNvPr id="4" name="Bildobjekt 3">
            <a:extLst>
              <a:ext uri="{FF2B5EF4-FFF2-40B4-BE49-F238E27FC236}">
                <a16:creationId xmlns:a16="http://schemas.microsoft.com/office/drawing/2014/main" id="{34F975B8-915E-5446-ADE1-04E875CD11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7811" y="2071141"/>
            <a:ext cx="8169363" cy="3777868"/>
          </a:xfrm>
          <a:prstGeom prst="rect">
            <a:avLst/>
          </a:prstGeom>
        </p:spPr>
      </p:pic>
    </p:spTree>
    <p:extLst>
      <p:ext uri="{BB962C8B-B14F-4D97-AF65-F5344CB8AC3E}">
        <p14:creationId xmlns:p14="http://schemas.microsoft.com/office/powerpoint/2010/main" val="3460889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39E440DA-12AD-0047-8D32-8DB2B06CF9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9981" y="-27384"/>
            <a:ext cx="2685979" cy="1796598"/>
          </a:xfrm>
          <a:prstGeom prst="rect">
            <a:avLst/>
          </a:prstGeom>
        </p:spPr>
      </p:pic>
      <p:pic>
        <p:nvPicPr>
          <p:cNvPr id="3" name="Platshållare för bild 3">
            <a:extLst>
              <a:ext uri="{FF2B5EF4-FFF2-40B4-BE49-F238E27FC236}">
                <a16:creationId xmlns:a16="http://schemas.microsoft.com/office/drawing/2014/main" id="{0BDA92F5-89BA-E944-88C9-0983E35ACD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08772" y="-27384"/>
            <a:ext cx="2685980" cy="1796400"/>
          </a:xfrm>
          <a:prstGeom prst="rect">
            <a:avLst/>
          </a:prstGeom>
        </p:spPr>
      </p:pic>
      <p:pic>
        <p:nvPicPr>
          <p:cNvPr id="7" name="Platshållare för bild 3">
            <a:extLst>
              <a:ext uri="{FF2B5EF4-FFF2-40B4-BE49-F238E27FC236}">
                <a16:creationId xmlns:a16="http://schemas.microsoft.com/office/drawing/2014/main" id="{AD1099C8-FCFF-B64F-851A-039C95935F4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0"/>
            <a:ext cx="3020122" cy="1771750"/>
          </a:xfrm>
          <a:prstGeom prst="rect">
            <a:avLst/>
          </a:prstGeom>
        </p:spPr>
      </p:pic>
      <p:pic>
        <p:nvPicPr>
          <p:cNvPr id="10" name="Platshållare för bild 3">
            <a:extLst>
              <a:ext uri="{FF2B5EF4-FFF2-40B4-BE49-F238E27FC236}">
                <a16:creationId xmlns:a16="http://schemas.microsoft.com/office/drawing/2014/main" id="{78C153A3-3419-7342-8177-1FFCB99F16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204850"/>
            <a:ext cx="3791744" cy="1832609"/>
          </a:xfrm>
          <a:prstGeom prst="rect">
            <a:avLst/>
          </a:prstGeom>
        </p:spPr>
      </p:pic>
      <p:pic>
        <p:nvPicPr>
          <p:cNvPr id="11" name="Platshållare för bild 7">
            <a:extLst>
              <a:ext uri="{FF2B5EF4-FFF2-40B4-BE49-F238E27FC236}">
                <a16:creationId xmlns:a16="http://schemas.microsoft.com/office/drawing/2014/main" id="{081CA366-2BE1-9B4C-907E-0B295EDECA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4114703" y="4487589"/>
            <a:ext cx="3898680" cy="2418845"/>
          </a:xfrm>
          <a:prstGeom prst="rect">
            <a:avLst/>
          </a:prstGeom>
        </p:spPr>
      </p:pic>
      <p:pic>
        <p:nvPicPr>
          <p:cNvPr id="15" name="Platshållare för bild 3">
            <a:extLst>
              <a:ext uri="{FF2B5EF4-FFF2-40B4-BE49-F238E27FC236}">
                <a16:creationId xmlns:a16="http://schemas.microsoft.com/office/drawing/2014/main" id="{2D2CD8D5-D20C-DC40-81FA-E20EA86F7C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508772" y="2189303"/>
            <a:ext cx="2685980" cy="1834028"/>
          </a:xfrm>
          <a:prstGeom prst="rect">
            <a:avLst/>
          </a:prstGeom>
        </p:spPr>
      </p:pic>
      <p:pic>
        <p:nvPicPr>
          <p:cNvPr id="19" name="Bildobjekt 18">
            <a:extLst>
              <a:ext uri="{FF2B5EF4-FFF2-40B4-BE49-F238E27FC236}">
                <a16:creationId xmlns:a16="http://schemas.microsoft.com/office/drawing/2014/main" id="{289E9A50-E431-2C4D-A580-65C800F02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0"/>
            <a:ext cx="2660107" cy="1773954"/>
          </a:xfrm>
          <a:prstGeom prst="rect">
            <a:avLst/>
          </a:prstGeom>
        </p:spPr>
      </p:pic>
      <p:pic>
        <p:nvPicPr>
          <p:cNvPr id="5" name="Platshållare för bild 4">
            <a:extLst>
              <a:ext uri="{FF2B5EF4-FFF2-40B4-BE49-F238E27FC236}">
                <a16:creationId xmlns:a16="http://schemas.microsoft.com/office/drawing/2014/main" id="{E32BB514-B8C2-874E-B0C2-E951B486C4E2}"/>
              </a:ext>
            </a:extLst>
          </p:cNvPr>
          <p:cNvPicPr>
            <a:picLocks noGrp="1" noChangeAspect="1"/>
          </p:cNvPicPr>
          <p:nvPr>
            <p:ph type="pic" idx="1"/>
          </p:nvPr>
        </p:nvPicPr>
        <p:blipFill rotWithShape="1">
          <a:blip r:embed="rId10" cstate="screen">
            <a:extLst>
              <a:ext uri="{28A0092B-C50C-407E-A947-70E740481C1C}">
                <a14:useLocalDpi xmlns:a14="http://schemas.microsoft.com/office/drawing/2010/main"/>
              </a:ext>
            </a:extLst>
          </a:blip>
          <a:srcRect/>
          <a:stretch/>
        </p:blipFill>
        <p:spPr>
          <a:xfrm>
            <a:off x="-3773" y="4487589"/>
            <a:ext cx="3791744" cy="2418845"/>
          </a:xfrm>
        </p:spPr>
      </p:pic>
      <p:pic>
        <p:nvPicPr>
          <p:cNvPr id="6" name="Bildobjekt 5">
            <a:extLst>
              <a:ext uri="{FF2B5EF4-FFF2-40B4-BE49-F238E27FC236}">
                <a16:creationId xmlns:a16="http://schemas.microsoft.com/office/drawing/2014/main" id="{C4CFDE4A-BD4D-ED03-01FC-AD60065134B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779000" y="2203431"/>
            <a:ext cx="2337122" cy="1840649"/>
          </a:xfrm>
          <a:prstGeom prst="rect">
            <a:avLst/>
          </a:prstGeom>
        </p:spPr>
      </p:pic>
      <p:pic>
        <p:nvPicPr>
          <p:cNvPr id="12" name="Bildobjekt 11">
            <a:extLst>
              <a:ext uri="{FF2B5EF4-FFF2-40B4-BE49-F238E27FC236}">
                <a16:creationId xmlns:a16="http://schemas.microsoft.com/office/drawing/2014/main" id="{942E75A0-1B90-664B-BE36-EB49BC71F9F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318000" y="4487589"/>
            <a:ext cx="3898680" cy="2397600"/>
          </a:xfrm>
          <a:prstGeom prst="rect">
            <a:avLst/>
          </a:prstGeom>
        </p:spPr>
      </p:pic>
      <p:pic>
        <p:nvPicPr>
          <p:cNvPr id="18" name="Bildobjekt 17">
            <a:extLst>
              <a:ext uri="{FF2B5EF4-FFF2-40B4-BE49-F238E27FC236}">
                <a16:creationId xmlns:a16="http://schemas.microsoft.com/office/drawing/2014/main" id="{9252288E-167A-518C-5EB3-4ADCE9671AB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114703" y="2203431"/>
            <a:ext cx="2341338" cy="1839600"/>
          </a:xfrm>
          <a:prstGeom prst="rect">
            <a:avLst/>
          </a:prstGeom>
        </p:spPr>
      </p:pic>
    </p:spTree>
    <p:extLst>
      <p:ext uri="{BB962C8B-B14F-4D97-AF65-F5344CB8AC3E}">
        <p14:creationId xmlns:p14="http://schemas.microsoft.com/office/powerpoint/2010/main" val="1992395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D20194B-96F2-0DB5-632D-4D03C8DC67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7328" y="2420887"/>
            <a:ext cx="3069493" cy="2135124"/>
          </a:xfrm>
          <a:prstGeom prst="rect">
            <a:avLst/>
          </a:prstGeom>
        </p:spPr>
      </p:pic>
      <p:pic>
        <p:nvPicPr>
          <p:cNvPr id="6" name="Bildobjekt 5">
            <a:extLst>
              <a:ext uri="{FF2B5EF4-FFF2-40B4-BE49-F238E27FC236}">
                <a16:creationId xmlns:a16="http://schemas.microsoft.com/office/drawing/2014/main" id="{DFC927E1-020B-C9FB-58D0-605E596490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9890" y="0"/>
            <a:ext cx="3756790" cy="2506010"/>
          </a:xfrm>
          <a:prstGeom prst="rect">
            <a:avLst/>
          </a:prstGeom>
        </p:spPr>
      </p:pic>
      <p:pic>
        <p:nvPicPr>
          <p:cNvPr id="8" name="Bildobjekt 7">
            <a:extLst>
              <a:ext uri="{FF2B5EF4-FFF2-40B4-BE49-F238E27FC236}">
                <a16:creationId xmlns:a16="http://schemas.microsoft.com/office/drawing/2014/main" id="{E195665B-3F0C-2FF2-FFB8-90DDFAC6D8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55"/>
          <a:stretch/>
        </p:blipFill>
        <p:spPr>
          <a:xfrm>
            <a:off x="8459890" y="2837098"/>
            <a:ext cx="3756790" cy="4020902"/>
          </a:xfrm>
          <a:prstGeom prst="rect">
            <a:avLst/>
          </a:prstGeom>
        </p:spPr>
      </p:pic>
      <p:pic>
        <p:nvPicPr>
          <p:cNvPr id="10" name="Bildobjekt 9">
            <a:extLst>
              <a:ext uri="{FF2B5EF4-FFF2-40B4-BE49-F238E27FC236}">
                <a16:creationId xmlns:a16="http://schemas.microsoft.com/office/drawing/2014/main" id="{4CA095CD-92F3-BFB3-20B7-F0EA179CAA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57328" y="0"/>
            <a:ext cx="3069492" cy="2092650"/>
          </a:xfrm>
          <a:prstGeom prst="rect">
            <a:avLst/>
          </a:prstGeom>
        </p:spPr>
      </p:pic>
      <p:pic>
        <p:nvPicPr>
          <p:cNvPr id="14" name="Bildobjekt 13">
            <a:extLst>
              <a:ext uri="{FF2B5EF4-FFF2-40B4-BE49-F238E27FC236}">
                <a16:creationId xmlns:a16="http://schemas.microsoft.com/office/drawing/2014/main" id="{68A2DAD5-34D3-6A43-1104-B729B1E215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4797222" cy="6858000"/>
          </a:xfrm>
          <a:prstGeom prst="rect">
            <a:avLst/>
          </a:prstGeom>
        </p:spPr>
      </p:pic>
      <p:pic>
        <p:nvPicPr>
          <p:cNvPr id="16" name="Bildobjekt 15">
            <a:extLst>
              <a:ext uri="{FF2B5EF4-FFF2-40B4-BE49-F238E27FC236}">
                <a16:creationId xmlns:a16="http://schemas.microsoft.com/office/drawing/2014/main" id="{120C1DC7-E3C1-F2AB-F6C8-F584966386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57328" y="4869940"/>
            <a:ext cx="3069492" cy="1988060"/>
          </a:xfrm>
          <a:prstGeom prst="rect">
            <a:avLst/>
          </a:prstGeom>
        </p:spPr>
      </p:pic>
    </p:spTree>
    <p:extLst>
      <p:ext uri="{BB962C8B-B14F-4D97-AF65-F5344CB8AC3E}">
        <p14:creationId xmlns:p14="http://schemas.microsoft.com/office/powerpoint/2010/main" val="391621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D0F24BB9-B09F-F541-B2E3-F581A31A331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524000" y="2265681"/>
            <a:ext cx="9144000" cy="3108960"/>
          </a:xfrm>
        </p:spPr>
      </p:pic>
      <p:sp>
        <p:nvSpPr>
          <p:cNvPr id="3" name="Rubrik 2">
            <a:extLst>
              <a:ext uri="{FF2B5EF4-FFF2-40B4-BE49-F238E27FC236}">
                <a16:creationId xmlns:a16="http://schemas.microsoft.com/office/drawing/2014/main" id="{EF40FF2A-3C53-294E-8A64-F6ADB24BDC8E}"/>
              </a:ext>
            </a:extLst>
          </p:cNvPr>
          <p:cNvSpPr>
            <a:spLocks noGrp="1"/>
          </p:cNvSpPr>
          <p:nvPr>
            <p:ph type="ctrTitle"/>
          </p:nvPr>
        </p:nvSpPr>
        <p:spPr/>
        <p:txBody>
          <a:bodyPr>
            <a:normAutofit/>
          </a:bodyPr>
          <a:lstStyle/>
          <a:p>
            <a:r>
              <a:rPr lang="sv-SE" sz="2400" dirty="0"/>
              <a:t>UTBILDNING</a:t>
            </a:r>
          </a:p>
        </p:txBody>
      </p:sp>
      <p:sp>
        <p:nvSpPr>
          <p:cNvPr id="4" name="Underrubrik 3">
            <a:extLst>
              <a:ext uri="{FF2B5EF4-FFF2-40B4-BE49-F238E27FC236}">
                <a16:creationId xmlns:a16="http://schemas.microsoft.com/office/drawing/2014/main" id="{61E74616-41E6-AC44-BA4B-0D6D7785C851}"/>
              </a:ext>
            </a:extLst>
          </p:cNvPr>
          <p:cNvSpPr>
            <a:spLocks noGrp="1"/>
          </p:cNvSpPr>
          <p:nvPr>
            <p:ph type="subTitle" idx="1"/>
          </p:nvPr>
        </p:nvSpPr>
        <p:spPr/>
        <p:txBody>
          <a:bodyPr>
            <a:normAutofit/>
          </a:bodyPr>
          <a:lstStyle/>
          <a:p>
            <a:r>
              <a:rPr lang="sv-SE" dirty="0"/>
              <a:t>BRETT UTBILDNINGSUTBUD • FORSKNINGSANKNYTNING • STUDENTLIV</a:t>
            </a:r>
          </a:p>
        </p:txBody>
      </p:sp>
    </p:spTree>
    <p:extLst>
      <p:ext uri="{BB962C8B-B14F-4D97-AF65-F5344CB8AC3E}">
        <p14:creationId xmlns:p14="http://schemas.microsoft.com/office/powerpoint/2010/main" val="3615005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D950E8-3720-4C41-A7F3-9EDF318B481C}"/>
              </a:ext>
            </a:extLst>
          </p:cNvPr>
          <p:cNvSpPr>
            <a:spLocks noGrp="1"/>
          </p:cNvSpPr>
          <p:nvPr>
            <p:ph type="title"/>
          </p:nvPr>
        </p:nvSpPr>
        <p:spPr/>
        <p:txBody>
          <a:bodyPr/>
          <a:lstStyle/>
          <a:p>
            <a:r>
              <a:rPr lang="sv-SE" dirty="0"/>
              <a:t>UTBILDNING I SIFFROR</a:t>
            </a:r>
          </a:p>
        </p:txBody>
      </p:sp>
      <p:pic>
        <p:nvPicPr>
          <p:cNvPr id="6" name="Platshållare för bild 5">
            <a:extLst>
              <a:ext uri="{FF2B5EF4-FFF2-40B4-BE49-F238E27FC236}">
                <a16:creationId xmlns:a16="http://schemas.microsoft.com/office/drawing/2014/main" id="{79283357-1060-FF41-B33D-FA937BC7419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Platshållare för text 3">
            <a:extLst>
              <a:ext uri="{FF2B5EF4-FFF2-40B4-BE49-F238E27FC236}">
                <a16:creationId xmlns:a16="http://schemas.microsoft.com/office/drawing/2014/main" id="{0A7DE2CE-919A-5A44-8D2F-3B951C8FDE6C}"/>
              </a:ext>
            </a:extLst>
          </p:cNvPr>
          <p:cNvSpPr>
            <a:spLocks noGrp="1"/>
          </p:cNvSpPr>
          <p:nvPr>
            <p:ph type="body" sz="half" idx="2"/>
          </p:nvPr>
        </p:nvSpPr>
        <p:spPr>
          <a:xfrm>
            <a:off x="839788" y="1785939"/>
            <a:ext cx="4900612" cy="4905806"/>
          </a:xfrm>
        </p:spPr>
        <p:txBody>
          <a:bodyPr>
            <a:normAutofit/>
          </a:bodyPr>
          <a:lstStyle/>
          <a:p>
            <a:pPr marL="285750" indent="-285750">
              <a:buFont typeface="Arial" panose="020B0604020202020204" pitchFamily="34" charset="0"/>
              <a:buChar char="•"/>
            </a:pPr>
            <a:r>
              <a:rPr lang="sv-SE" dirty="0"/>
              <a:t>Drygt 50 000 studenter  </a:t>
            </a:r>
          </a:p>
          <a:p>
            <a:pPr marL="285750" lvl="0" indent="-285750">
              <a:buFont typeface="Arial" panose="020B0604020202020204" pitchFamily="34" charset="0"/>
              <a:buChar char="•"/>
            </a:pPr>
            <a:r>
              <a:rPr lang="sv-SE" dirty="0"/>
              <a:t>Ca 75 program på grundnivå</a:t>
            </a:r>
          </a:p>
          <a:p>
            <a:pPr marL="285750" lvl="0" indent="-285750">
              <a:buFont typeface="Arial" panose="020B0604020202020204" pitchFamily="34" charset="0"/>
              <a:buChar char="•"/>
            </a:pPr>
            <a:r>
              <a:rPr lang="sv-SE" dirty="0"/>
              <a:t>Ca 90 program på avancerad nivå </a:t>
            </a:r>
          </a:p>
          <a:p>
            <a:pPr marL="285750" lvl="0" indent="-285750">
              <a:buFont typeface="Arial" panose="020B0604020202020204" pitchFamily="34" charset="0"/>
              <a:buChar char="•"/>
            </a:pPr>
            <a:r>
              <a:rPr lang="sv-SE" dirty="0"/>
              <a:t>Ca 2 000 fristående kurser</a:t>
            </a:r>
          </a:p>
          <a:p>
            <a:pPr marL="285750" lvl="0" indent="-285750">
              <a:buFont typeface="Arial" panose="020B0604020202020204" pitchFamily="34" charset="0"/>
              <a:buChar char="•"/>
            </a:pPr>
            <a:r>
              <a:rPr lang="sv-SE" dirty="0"/>
              <a:t>Mest sökta programmen: jurist, läkar-, och psykologprogrammen</a:t>
            </a:r>
          </a:p>
          <a:p>
            <a:pPr marL="285750" lvl="0" indent="-285750">
              <a:buFont typeface="Arial" panose="020B0604020202020204" pitchFamily="34" charset="0"/>
              <a:buChar char="•"/>
            </a:pPr>
            <a:r>
              <a:rPr lang="sv-SE" dirty="0"/>
              <a:t>Ca 6 500 examina per år</a:t>
            </a:r>
          </a:p>
          <a:p>
            <a:pPr marL="285750" lvl="0" indent="-285750">
              <a:buFont typeface="Arial" panose="020B0604020202020204" pitchFamily="34" charset="0"/>
              <a:buChar char="•"/>
            </a:pPr>
            <a:r>
              <a:rPr lang="sv-SE" dirty="0"/>
              <a:t>Ca 70 internationella </a:t>
            </a:r>
            <a:r>
              <a:rPr lang="sv-SE" dirty="0" err="1"/>
              <a:t>masterprogram</a:t>
            </a:r>
            <a:r>
              <a:rPr lang="sv-SE" dirty="0"/>
              <a:t> och </a:t>
            </a:r>
            <a:br>
              <a:rPr lang="sv-SE" dirty="0"/>
            </a:br>
            <a:r>
              <a:rPr lang="sv-SE" dirty="0"/>
              <a:t>6 internationella program på grundnivå</a:t>
            </a:r>
          </a:p>
          <a:p>
            <a:pPr marL="285750" lvl="0" indent="-285750">
              <a:buFont typeface="Arial" panose="020B0604020202020204" pitchFamily="34" charset="0"/>
              <a:buChar char="•"/>
            </a:pPr>
            <a:r>
              <a:rPr lang="sv-SE" dirty="0"/>
              <a:t>Cirka 650 fristående kurser på engelska</a:t>
            </a:r>
          </a:p>
          <a:p>
            <a:pPr marL="285750" lvl="0" indent="-285750">
              <a:buFont typeface="Arial" panose="020B0604020202020204" pitchFamily="34" charset="0"/>
              <a:buChar char="•"/>
            </a:pPr>
            <a:r>
              <a:rPr lang="sv-SE" dirty="0"/>
              <a:t>Internationellt studentutbyte – ca 1 400 inresande studenter och 1 000 utresande</a:t>
            </a:r>
          </a:p>
          <a:p>
            <a:pPr marL="285750" lvl="0" indent="-285750">
              <a:buFont typeface="Arial" panose="020B0604020202020204" pitchFamily="34" charset="0"/>
              <a:buChar char="•"/>
            </a:pPr>
            <a:r>
              <a:rPr lang="sv-SE" dirty="0"/>
              <a:t>Ca 1 700 avgiftsbetalande tredjelandsstudenter</a:t>
            </a:r>
            <a:br>
              <a:rPr lang="sv-SE" dirty="0"/>
            </a:br>
            <a:endParaRPr lang="sv-SE" dirty="0"/>
          </a:p>
        </p:txBody>
      </p:sp>
    </p:spTree>
    <p:extLst>
      <p:ext uri="{BB962C8B-B14F-4D97-AF65-F5344CB8AC3E}">
        <p14:creationId xmlns:p14="http://schemas.microsoft.com/office/powerpoint/2010/main" val="3446092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D81D4D81-02F7-394F-9FCC-BD49F3B370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Rubrik 2">
            <a:extLst>
              <a:ext uri="{FF2B5EF4-FFF2-40B4-BE49-F238E27FC236}">
                <a16:creationId xmlns:a16="http://schemas.microsoft.com/office/drawing/2014/main" id="{214A5E59-DD2C-6644-BCCD-233F4C1C2E6F}"/>
              </a:ext>
            </a:extLst>
          </p:cNvPr>
          <p:cNvSpPr>
            <a:spLocks noGrp="1"/>
          </p:cNvSpPr>
          <p:nvPr>
            <p:ph type="ctrTitle"/>
          </p:nvPr>
        </p:nvSpPr>
        <p:spPr/>
        <p:txBody>
          <a:bodyPr>
            <a:normAutofit/>
          </a:bodyPr>
          <a:lstStyle/>
          <a:p>
            <a:r>
              <a:rPr lang="sv-SE" sz="2400" dirty="0"/>
              <a:t>STUDENTLIV</a:t>
            </a:r>
          </a:p>
        </p:txBody>
      </p:sp>
      <p:sp>
        <p:nvSpPr>
          <p:cNvPr id="4" name="Underrubrik 3">
            <a:extLst>
              <a:ext uri="{FF2B5EF4-FFF2-40B4-BE49-F238E27FC236}">
                <a16:creationId xmlns:a16="http://schemas.microsoft.com/office/drawing/2014/main" id="{16D6C5AB-B678-F045-BC31-5AD8B7059442}"/>
              </a:ext>
            </a:extLst>
          </p:cNvPr>
          <p:cNvSpPr>
            <a:spLocks noGrp="1"/>
          </p:cNvSpPr>
          <p:nvPr>
            <p:ph type="subTitle" idx="1"/>
          </p:nvPr>
        </p:nvSpPr>
        <p:spPr/>
        <p:txBody>
          <a:bodyPr>
            <a:normAutofit/>
          </a:bodyPr>
          <a:lstStyle/>
          <a:p>
            <a:r>
              <a:rPr lang="sv-SE" dirty="0"/>
              <a:t>13 NATIONER • 6 KÅRER • AKTIV STUDENTMEDVERKAN • TRADITIONER</a:t>
            </a:r>
          </a:p>
        </p:txBody>
      </p:sp>
    </p:spTree>
    <p:extLst>
      <p:ext uri="{BB962C8B-B14F-4D97-AF65-F5344CB8AC3E}">
        <p14:creationId xmlns:p14="http://schemas.microsoft.com/office/powerpoint/2010/main" val="1577231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ABF39F9-E4B4-FF4A-B32C-E1C280C50F5F}"/>
              </a:ext>
            </a:extLst>
          </p:cNvPr>
          <p:cNvSpPr>
            <a:spLocks noGrp="1"/>
          </p:cNvSpPr>
          <p:nvPr>
            <p:ph type="ctrTitle"/>
          </p:nvPr>
        </p:nvSpPr>
        <p:spPr/>
        <p:txBody>
          <a:bodyPr>
            <a:normAutofit/>
          </a:bodyPr>
          <a:lstStyle/>
          <a:p>
            <a:r>
              <a:rPr lang="sv-SE" sz="2400" dirty="0"/>
              <a:t>FORSKNING</a:t>
            </a:r>
          </a:p>
        </p:txBody>
      </p:sp>
      <p:sp>
        <p:nvSpPr>
          <p:cNvPr id="4" name="Underrubrik 3">
            <a:extLst>
              <a:ext uri="{FF2B5EF4-FFF2-40B4-BE49-F238E27FC236}">
                <a16:creationId xmlns:a16="http://schemas.microsoft.com/office/drawing/2014/main" id="{3F5A09D6-F1D5-0F4A-BF86-AF0AA9F0CAFC}"/>
              </a:ext>
            </a:extLst>
          </p:cNvPr>
          <p:cNvSpPr>
            <a:spLocks noGrp="1"/>
          </p:cNvSpPr>
          <p:nvPr>
            <p:ph type="subTitle" idx="1"/>
          </p:nvPr>
        </p:nvSpPr>
        <p:spPr>
          <a:xfrm>
            <a:off x="1524000" y="5760722"/>
            <a:ext cx="9144000" cy="811528"/>
          </a:xfrm>
        </p:spPr>
        <p:txBody>
          <a:bodyPr>
            <a:noAutofit/>
          </a:bodyPr>
          <a:lstStyle/>
          <a:p>
            <a:r>
              <a:rPr lang="sv-SE" sz="1500" dirty="0"/>
              <a:t>STARKA DISCIPLINER • TVÄRVETENSKAP </a:t>
            </a:r>
          </a:p>
          <a:p>
            <a:r>
              <a:rPr lang="sv-SE" sz="1500" dirty="0"/>
              <a:t>• INTERNATIONALISERING • SAMVERKAN</a:t>
            </a:r>
          </a:p>
        </p:txBody>
      </p:sp>
      <p:pic>
        <p:nvPicPr>
          <p:cNvPr id="8" name="Platshållare för bild 7">
            <a:extLst>
              <a:ext uri="{FF2B5EF4-FFF2-40B4-BE49-F238E27FC236}">
                <a16:creationId xmlns:a16="http://schemas.microsoft.com/office/drawing/2014/main" id="{0A7C4FE9-8210-2B4D-8D41-68B5B5084BB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0" y="2265681"/>
            <a:ext cx="9144000" cy="3108960"/>
          </a:xfrm>
        </p:spPr>
      </p:pic>
    </p:spTree>
    <p:extLst>
      <p:ext uri="{BB962C8B-B14F-4D97-AF65-F5344CB8AC3E}">
        <p14:creationId xmlns:p14="http://schemas.microsoft.com/office/powerpoint/2010/main" val="275994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88538DC-EE2B-EAFE-85FF-1D3CB5D050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332370" cy="6857999"/>
          </a:xfrm>
          <a:prstGeom prst="rect">
            <a:avLst/>
          </a:prstGeom>
        </p:spPr>
      </p:pic>
      <p:sp>
        <p:nvSpPr>
          <p:cNvPr id="17" name="Rubrik 2">
            <a:extLst>
              <a:ext uri="{FF2B5EF4-FFF2-40B4-BE49-F238E27FC236}">
                <a16:creationId xmlns:a16="http://schemas.microsoft.com/office/drawing/2014/main" id="{4C690714-1977-0587-3F46-A5BA1F2E4B53}"/>
              </a:ext>
            </a:extLst>
          </p:cNvPr>
          <p:cNvSpPr>
            <a:spLocks noGrp="1"/>
          </p:cNvSpPr>
          <p:nvPr>
            <p:ph type="ctrTitle"/>
          </p:nvPr>
        </p:nvSpPr>
        <p:spPr>
          <a:xfrm>
            <a:off x="1524000" y="4681"/>
            <a:ext cx="9144000" cy="1255568"/>
          </a:xfrm>
        </p:spPr>
        <p:txBody>
          <a:bodyPr>
            <a:normAutofit/>
          </a:bodyPr>
          <a:lstStyle/>
          <a:p>
            <a:pPr>
              <a:lnSpc>
                <a:spcPct val="150000"/>
              </a:lnSpc>
            </a:pPr>
            <a:r>
              <a:rPr lang="sv-SE" sz="2400" dirty="0"/>
              <a:t>VÄLKOMMEN TILL UPPSALA</a:t>
            </a:r>
          </a:p>
        </p:txBody>
      </p:sp>
    </p:spTree>
    <p:extLst>
      <p:ext uri="{BB962C8B-B14F-4D97-AF65-F5344CB8AC3E}">
        <p14:creationId xmlns:p14="http://schemas.microsoft.com/office/powerpoint/2010/main" val="3430775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82E5A7-9092-274A-95A2-A9FCEFB667EE}"/>
              </a:ext>
            </a:extLst>
          </p:cNvPr>
          <p:cNvSpPr>
            <a:spLocks noGrp="1"/>
          </p:cNvSpPr>
          <p:nvPr>
            <p:ph type="title"/>
          </p:nvPr>
        </p:nvSpPr>
        <p:spPr/>
        <p:txBody>
          <a:bodyPr>
            <a:noAutofit/>
          </a:bodyPr>
          <a:lstStyle/>
          <a:p>
            <a:r>
              <a:rPr lang="sv-SE" dirty="0"/>
              <a:t>VI ANTAR FRAMTIDENS FORSKNINGSUTMANINGAR</a:t>
            </a:r>
          </a:p>
        </p:txBody>
      </p:sp>
      <p:sp>
        <p:nvSpPr>
          <p:cNvPr id="4" name="Platshållare för text 3">
            <a:extLst>
              <a:ext uri="{FF2B5EF4-FFF2-40B4-BE49-F238E27FC236}">
                <a16:creationId xmlns:a16="http://schemas.microsoft.com/office/drawing/2014/main" id="{D1853175-FC71-CC47-A829-45DA7056305C}"/>
              </a:ext>
            </a:extLst>
          </p:cNvPr>
          <p:cNvSpPr>
            <a:spLocks noGrp="1"/>
          </p:cNvSpPr>
          <p:nvPr>
            <p:ph type="body" sz="half" idx="2"/>
          </p:nvPr>
        </p:nvSpPr>
        <p:spPr>
          <a:xfrm>
            <a:off x="839787" y="1785938"/>
            <a:ext cx="5060951" cy="4860521"/>
          </a:xfrm>
        </p:spPr>
        <p:txBody>
          <a:bodyPr>
            <a:normAutofit/>
          </a:bodyPr>
          <a:lstStyle/>
          <a:p>
            <a:r>
              <a:rPr lang="sv-SE" sz="2000" spc="300" dirty="0">
                <a:solidFill>
                  <a:schemeClr val="accent4">
                    <a:alpha val="70000"/>
                  </a:schemeClr>
                </a:solidFill>
              </a:rPr>
              <a:t>ANTIBIOTIKARESISTENS</a:t>
            </a:r>
          </a:p>
          <a:p>
            <a:r>
              <a:rPr lang="sv-SE" sz="2000" spc="300" dirty="0">
                <a:solidFill>
                  <a:schemeClr val="accent4">
                    <a:alpha val="70000"/>
                  </a:schemeClr>
                </a:solidFill>
              </a:rPr>
              <a:t>ARTIFICIELL INTELLIGENS</a:t>
            </a:r>
          </a:p>
          <a:p>
            <a:r>
              <a:rPr lang="sv-SE" sz="2000" spc="300" dirty="0">
                <a:solidFill>
                  <a:schemeClr val="accent4">
                    <a:alpha val="70000"/>
                  </a:schemeClr>
                </a:solidFill>
              </a:rPr>
              <a:t>BIOLOGISK MÅNGFALD</a:t>
            </a:r>
          </a:p>
          <a:p>
            <a:r>
              <a:rPr lang="sv-SE" sz="2000" spc="300" dirty="0">
                <a:solidFill>
                  <a:schemeClr val="accent4">
                    <a:alpha val="70000"/>
                  </a:schemeClr>
                </a:solidFill>
              </a:rPr>
              <a:t>DEMOKRATI</a:t>
            </a:r>
          </a:p>
          <a:p>
            <a:r>
              <a:rPr lang="sv-SE" sz="2000" spc="300" dirty="0">
                <a:solidFill>
                  <a:schemeClr val="accent4">
                    <a:alpha val="70000"/>
                  </a:schemeClr>
                </a:solidFill>
              </a:rPr>
              <a:t>DIGITAL HUMANIORA</a:t>
            </a:r>
          </a:p>
          <a:p>
            <a:r>
              <a:rPr lang="sv-SE" sz="2000" spc="300" dirty="0">
                <a:solidFill>
                  <a:schemeClr val="accent4">
                    <a:alpha val="70000"/>
                  </a:schemeClr>
                </a:solidFill>
              </a:rPr>
              <a:t>ENERGI</a:t>
            </a:r>
          </a:p>
          <a:p>
            <a:r>
              <a:rPr lang="sv-SE" sz="2000" spc="300" dirty="0">
                <a:solidFill>
                  <a:schemeClr val="accent4">
                    <a:alpha val="70000"/>
                  </a:schemeClr>
                </a:solidFill>
              </a:rPr>
              <a:t>FOLKSJUKDOMAR</a:t>
            </a:r>
          </a:p>
          <a:p>
            <a:r>
              <a:rPr lang="sv-SE" sz="2000" spc="300" dirty="0">
                <a:solidFill>
                  <a:schemeClr val="accent4">
                    <a:alpha val="70000"/>
                  </a:schemeClr>
                </a:solidFill>
              </a:rPr>
              <a:t>GLOBAL HÄLSA</a:t>
            </a:r>
          </a:p>
          <a:p>
            <a:r>
              <a:rPr lang="sv-SE" sz="2000" spc="300" dirty="0">
                <a:solidFill>
                  <a:schemeClr val="accent4">
                    <a:alpha val="70000"/>
                  </a:schemeClr>
                </a:solidFill>
              </a:rPr>
              <a:t>KLIMATUTMANINGEN</a:t>
            </a:r>
          </a:p>
          <a:p>
            <a:endParaRPr lang="sv-SE" sz="2400" dirty="0">
              <a:solidFill>
                <a:schemeClr val="accent2">
                  <a:alpha val="70000"/>
                </a:schemeClr>
              </a:solidFill>
            </a:endParaRPr>
          </a:p>
          <a:p>
            <a:endParaRPr lang="sv-SE" sz="2400" dirty="0">
              <a:solidFill>
                <a:schemeClr val="accent2">
                  <a:alpha val="70000"/>
                </a:schemeClr>
              </a:solidFill>
            </a:endParaRPr>
          </a:p>
          <a:p>
            <a:endParaRPr lang="sv-SE" sz="2400" dirty="0">
              <a:solidFill>
                <a:schemeClr val="accent2">
                  <a:alpha val="70000"/>
                </a:schemeClr>
              </a:solidFill>
            </a:endParaRPr>
          </a:p>
        </p:txBody>
      </p:sp>
      <p:sp>
        <p:nvSpPr>
          <p:cNvPr id="7" name="Platshållare för text 3">
            <a:extLst>
              <a:ext uri="{FF2B5EF4-FFF2-40B4-BE49-F238E27FC236}">
                <a16:creationId xmlns:a16="http://schemas.microsoft.com/office/drawing/2014/main" id="{2E44C30D-4B24-3548-8769-F6AF113A8196}"/>
              </a:ext>
            </a:extLst>
          </p:cNvPr>
          <p:cNvSpPr txBox="1">
            <a:spLocks/>
          </p:cNvSpPr>
          <p:nvPr/>
        </p:nvSpPr>
        <p:spPr>
          <a:xfrm>
            <a:off x="6096000" y="1785938"/>
            <a:ext cx="4900612" cy="48605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2000" spc="300" dirty="0">
                <a:solidFill>
                  <a:schemeClr val="accent4">
                    <a:alpha val="70000"/>
                  </a:schemeClr>
                </a:solidFill>
              </a:rPr>
              <a:t>LIVETS UTVECKLING</a:t>
            </a:r>
          </a:p>
          <a:p>
            <a:r>
              <a:rPr lang="sv-SE" sz="2000" spc="300" dirty="0">
                <a:solidFill>
                  <a:schemeClr val="accent4">
                    <a:alpha val="70000"/>
                  </a:schemeClr>
                </a:solidFill>
              </a:rPr>
              <a:t>LIVSVETENSKAP</a:t>
            </a:r>
          </a:p>
          <a:p>
            <a:r>
              <a:rPr lang="sv-SE" sz="2000" spc="300" dirty="0">
                <a:solidFill>
                  <a:schemeClr val="accent4">
                    <a:alpha val="70000"/>
                  </a:schemeClr>
                </a:solidFill>
              </a:rPr>
              <a:t>LÄKEMEDELSUTVECKLING</a:t>
            </a:r>
          </a:p>
          <a:p>
            <a:r>
              <a:rPr lang="sv-SE" sz="2000" spc="300" dirty="0">
                <a:solidFill>
                  <a:schemeClr val="accent4">
                    <a:alpha val="70000"/>
                  </a:schemeClr>
                </a:solidFill>
              </a:rPr>
              <a:t>MEDICINSK TEKNIK</a:t>
            </a:r>
          </a:p>
          <a:p>
            <a:r>
              <a:rPr lang="sv-SE" sz="2000" spc="300" dirty="0">
                <a:solidFill>
                  <a:schemeClr val="accent4">
                    <a:alpha val="70000"/>
                  </a:schemeClr>
                </a:solidFill>
              </a:rPr>
              <a:t>MIGRATION OCH RASISM</a:t>
            </a:r>
          </a:p>
          <a:p>
            <a:r>
              <a:rPr lang="sv-SE" sz="2000" spc="300" dirty="0">
                <a:solidFill>
                  <a:schemeClr val="accent4">
                    <a:alpha val="70000"/>
                  </a:schemeClr>
                </a:solidFill>
              </a:rPr>
              <a:t>MÄNSKLIGA RÄTTIGHETER</a:t>
            </a:r>
          </a:p>
          <a:p>
            <a:r>
              <a:rPr lang="sv-SE" sz="2000" spc="300" dirty="0">
                <a:solidFill>
                  <a:schemeClr val="accent4">
                    <a:alpha val="70000"/>
                  </a:schemeClr>
                </a:solidFill>
              </a:rPr>
              <a:t>NYA MATERIAL</a:t>
            </a:r>
          </a:p>
          <a:p>
            <a:r>
              <a:rPr lang="sv-SE" sz="2000" spc="300" dirty="0">
                <a:solidFill>
                  <a:schemeClr val="accent4">
                    <a:alpha val="70000"/>
                  </a:schemeClr>
                </a:solidFill>
              </a:rPr>
              <a:t>PSYKISK HÄLSA</a:t>
            </a:r>
          </a:p>
          <a:p>
            <a:r>
              <a:rPr lang="sv-SE" sz="2000" spc="300" dirty="0">
                <a:solidFill>
                  <a:schemeClr val="accent4">
                    <a:alpha val="70000"/>
                  </a:schemeClr>
                </a:solidFill>
              </a:rPr>
              <a:t>SOCIAL HÅLLBARHET</a:t>
            </a:r>
          </a:p>
          <a:p>
            <a:r>
              <a:rPr lang="sv-SE" sz="2000" spc="300" dirty="0">
                <a:solidFill>
                  <a:schemeClr val="accent2">
                    <a:alpha val="70000"/>
                  </a:schemeClr>
                </a:solidFill>
              </a:rPr>
              <a:t>.</a:t>
            </a:r>
          </a:p>
          <a:p>
            <a:endParaRPr lang="sv-SE" sz="2400" dirty="0">
              <a:solidFill>
                <a:schemeClr val="accent2">
                  <a:alpha val="70000"/>
                </a:schemeClr>
              </a:solidFill>
            </a:endParaRPr>
          </a:p>
          <a:p>
            <a:endParaRPr lang="sv-SE" sz="2400" dirty="0">
              <a:solidFill>
                <a:schemeClr val="accent2">
                  <a:alpha val="70000"/>
                </a:schemeClr>
              </a:solidFill>
            </a:endParaRPr>
          </a:p>
          <a:p>
            <a:endParaRPr lang="sv-SE" sz="2400" dirty="0">
              <a:solidFill>
                <a:schemeClr val="accent2">
                  <a:alpha val="70000"/>
                </a:schemeClr>
              </a:solidFill>
            </a:endParaRPr>
          </a:p>
        </p:txBody>
      </p:sp>
    </p:spTree>
    <p:extLst>
      <p:ext uri="{BB962C8B-B14F-4D97-AF65-F5344CB8AC3E}">
        <p14:creationId xmlns:p14="http://schemas.microsoft.com/office/powerpoint/2010/main" val="1369446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C25633-F1FC-A64F-8A60-14DD4D958AC2}"/>
              </a:ext>
            </a:extLst>
          </p:cNvPr>
          <p:cNvSpPr>
            <a:spLocks noGrp="1"/>
          </p:cNvSpPr>
          <p:nvPr>
            <p:ph type="title"/>
          </p:nvPr>
        </p:nvSpPr>
        <p:spPr/>
        <p:txBody>
          <a:bodyPr>
            <a:noAutofit/>
          </a:bodyPr>
          <a:lstStyle/>
          <a:p>
            <a:r>
              <a:rPr lang="sv-SE" dirty="0"/>
              <a:t>FORSKNING OCH FORSKARUTBILDNING </a:t>
            </a:r>
            <a:br>
              <a:rPr lang="sv-SE" dirty="0"/>
            </a:br>
            <a:r>
              <a:rPr lang="sv-SE" dirty="0"/>
              <a:t>I SIFFROR</a:t>
            </a:r>
          </a:p>
        </p:txBody>
      </p:sp>
      <p:pic>
        <p:nvPicPr>
          <p:cNvPr id="6" name="Platshållare för bild 5">
            <a:extLst>
              <a:ext uri="{FF2B5EF4-FFF2-40B4-BE49-F238E27FC236}">
                <a16:creationId xmlns:a16="http://schemas.microsoft.com/office/drawing/2014/main" id="{F20F0D96-5CA0-3D42-B8A5-DEDC4D2A43F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Platshållare för text 3">
            <a:extLst>
              <a:ext uri="{FF2B5EF4-FFF2-40B4-BE49-F238E27FC236}">
                <a16:creationId xmlns:a16="http://schemas.microsoft.com/office/drawing/2014/main" id="{C8BEA20D-4D3A-AC4B-8377-6DEEEB4CF318}"/>
              </a:ext>
            </a:extLst>
          </p:cNvPr>
          <p:cNvSpPr>
            <a:spLocks noGrp="1"/>
          </p:cNvSpPr>
          <p:nvPr>
            <p:ph type="body" sz="half" idx="2"/>
          </p:nvPr>
        </p:nvSpPr>
        <p:spPr/>
        <p:txBody>
          <a:bodyPr/>
          <a:lstStyle/>
          <a:p>
            <a:pPr marL="285750" lvl="0" indent="-285750">
              <a:buFont typeface="Arial" panose="020B0604020202020204" pitchFamily="34" charset="0"/>
              <a:buChar char="•"/>
            </a:pPr>
            <a:r>
              <a:rPr lang="sv-SE" dirty="0"/>
              <a:t>Ca 170 forskarutbildningsämnen </a:t>
            </a:r>
          </a:p>
          <a:p>
            <a:pPr marL="285750" lvl="0" indent="-285750">
              <a:buFont typeface="Arial" panose="020B0604020202020204" pitchFamily="34" charset="0"/>
              <a:buChar char="•"/>
            </a:pPr>
            <a:r>
              <a:rPr lang="sv-SE" dirty="0"/>
              <a:t>Ca 2 500 doktorander – varav ca 50 % kvinnor</a:t>
            </a:r>
          </a:p>
          <a:p>
            <a:pPr marL="285750" lvl="0" indent="-285750">
              <a:buFont typeface="Arial" panose="020B0604020202020204" pitchFamily="34" charset="0"/>
              <a:buChar char="•"/>
            </a:pPr>
            <a:r>
              <a:rPr lang="sv-SE" dirty="0"/>
              <a:t>Drygt 300 doktorsexamina varje år</a:t>
            </a:r>
          </a:p>
          <a:p>
            <a:pPr marL="285750" lvl="0" indent="-285750">
              <a:buFont typeface="Arial" panose="020B0604020202020204" pitchFamily="34" charset="0"/>
              <a:buChar char="•"/>
            </a:pPr>
            <a:r>
              <a:rPr lang="sv-SE" dirty="0"/>
              <a:t>Ca 5 200 refereegranskade vetenskapliga publikationer varje år</a:t>
            </a:r>
          </a:p>
          <a:p>
            <a:pPr marL="285750" lvl="0" indent="-285750">
              <a:buFont typeface="Arial" panose="020B0604020202020204" pitchFamily="34" charset="0"/>
              <a:buChar char="•"/>
            </a:pPr>
            <a:r>
              <a:rPr lang="sv-SE" dirty="0"/>
              <a:t>Intäkter för forskning och forskarutbildning: </a:t>
            </a:r>
            <a:br>
              <a:rPr lang="sv-SE" dirty="0"/>
            </a:br>
            <a:r>
              <a:rPr lang="sv-SE" dirty="0"/>
              <a:t>ca 5 600 mnkr – ca 70 % av total omsättning</a:t>
            </a:r>
          </a:p>
          <a:p>
            <a:pPr marL="285750" lvl="0" indent="-285750">
              <a:buFont typeface="Arial" panose="020B0604020202020204" pitchFamily="34" charset="0"/>
              <a:buChar char="•"/>
            </a:pPr>
            <a:r>
              <a:rPr lang="sv-SE" dirty="0"/>
              <a:t>Drygt 50 % av forskningen finansierad med externa intäkter</a:t>
            </a:r>
          </a:p>
          <a:p>
            <a:endParaRPr lang="sv-SE" dirty="0"/>
          </a:p>
        </p:txBody>
      </p:sp>
    </p:spTree>
    <p:extLst>
      <p:ext uri="{BB962C8B-B14F-4D97-AF65-F5344CB8AC3E}">
        <p14:creationId xmlns:p14="http://schemas.microsoft.com/office/powerpoint/2010/main" val="77878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2FB617-F7A9-F643-932C-19AED61C1B1F}"/>
              </a:ext>
            </a:extLst>
          </p:cNvPr>
          <p:cNvSpPr>
            <a:spLocks noGrp="1"/>
          </p:cNvSpPr>
          <p:nvPr>
            <p:ph type="title"/>
          </p:nvPr>
        </p:nvSpPr>
        <p:spPr>
          <a:xfrm>
            <a:off x="839788" y="987425"/>
            <a:ext cx="9559806" cy="445136"/>
          </a:xfrm>
        </p:spPr>
        <p:txBody>
          <a:bodyPr>
            <a:normAutofit/>
          </a:bodyPr>
          <a:lstStyle/>
          <a:p>
            <a:r>
              <a:rPr lang="sv-SE" dirty="0"/>
              <a:t>INTERNATIONELLA NÄTVERK OCH SAMARBETEN</a:t>
            </a:r>
          </a:p>
        </p:txBody>
      </p:sp>
      <p:sp>
        <p:nvSpPr>
          <p:cNvPr id="4" name="Platshållare för text 3">
            <a:extLst>
              <a:ext uri="{FF2B5EF4-FFF2-40B4-BE49-F238E27FC236}">
                <a16:creationId xmlns:a16="http://schemas.microsoft.com/office/drawing/2014/main" id="{15A26FFD-D0B3-6B4C-A7DA-766EE8C44583}"/>
              </a:ext>
            </a:extLst>
          </p:cNvPr>
          <p:cNvSpPr>
            <a:spLocks noGrp="1"/>
          </p:cNvSpPr>
          <p:nvPr>
            <p:ph type="body" sz="half" idx="2"/>
          </p:nvPr>
        </p:nvSpPr>
        <p:spPr>
          <a:xfrm>
            <a:off x="839788" y="1785939"/>
            <a:ext cx="4900612" cy="4805930"/>
          </a:xfrm>
        </p:spPr>
        <p:txBody>
          <a:bodyPr>
            <a:normAutofit/>
          </a:bodyPr>
          <a:lstStyle/>
          <a:p>
            <a:r>
              <a:rPr lang="sv-SE" dirty="0"/>
              <a:t>EXEMPEL:</a:t>
            </a:r>
          </a:p>
          <a:p>
            <a:pPr marL="285750" indent="-285750">
              <a:buFont typeface="Arial" panose="020B0604020202020204" pitchFamily="34" charset="0"/>
              <a:buChar char="•"/>
            </a:pPr>
            <a:r>
              <a:rPr lang="sv-SE" dirty="0"/>
              <a:t>The Guild</a:t>
            </a:r>
          </a:p>
          <a:p>
            <a:pPr marL="285750" indent="-285750">
              <a:buFont typeface="Arial" panose="020B0604020202020204" pitchFamily="34" charset="0"/>
              <a:buChar char="•"/>
            </a:pPr>
            <a:r>
              <a:rPr lang="sv-SE" dirty="0"/>
              <a:t>Coimbra</a:t>
            </a:r>
          </a:p>
          <a:p>
            <a:pPr marL="285750" indent="-285750">
              <a:buFont typeface="Arial" panose="020B0604020202020204" pitchFamily="34" charset="0"/>
              <a:buChar char="•"/>
            </a:pPr>
            <a:r>
              <a:rPr lang="sv-SE" dirty="0"/>
              <a:t>Southern </a:t>
            </a:r>
            <a:r>
              <a:rPr lang="sv-SE" dirty="0" err="1"/>
              <a:t>African</a:t>
            </a:r>
            <a:r>
              <a:rPr lang="sv-SE" dirty="0"/>
              <a:t> Nordic Centre (SANORD)</a:t>
            </a:r>
          </a:p>
          <a:p>
            <a:pPr marL="285750" indent="-285750">
              <a:buFont typeface="Arial" panose="020B0604020202020204" pitchFamily="34" charset="0"/>
              <a:buChar char="•"/>
            </a:pPr>
            <a:r>
              <a:rPr lang="sv-SE" dirty="0" err="1"/>
              <a:t>Matariki</a:t>
            </a:r>
            <a:endParaRPr lang="sv-SE" dirty="0"/>
          </a:p>
          <a:p>
            <a:pPr marL="285750" indent="-285750">
              <a:buFont typeface="Arial" panose="020B0604020202020204" pitchFamily="34" charset="0"/>
              <a:buChar char="•"/>
            </a:pPr>
            <a:r>
              <a:rPr lang="sv-SE" dirty="0"/>
              <a:t>Europauniversitet </a:t>
            </a:r>
            <a:r>
              <a:rPr lang="sv-SE" dirty="0" err="1"/>
              <a:t>Enlight</a:t>
            </a:r>
            <a:r>
              <a:rPr lang="sv-SE" dirty="0"/>
              <a:t> </a:t>
            </a:r>
          </a:p>
          <a:p>
            <a:pPr marL="285750" indent="-285750">
              <a:buFont typeface="Arial" panose="020B0604020202020204" pitchFamily="34" charset="0"/>
              <a:buChar char="•"/>
            </a:pPr>
            <a:r>
              <a:rPr lang="sv-SE" dirty="0"/>
              <a:t>U4Society</a:t>
            </a:r>
          </a:p>
          <a:p>
            <a:pPr marL="285750" indent="-285750">
              <a:buFont typeface="Arial" panose="020B0604020202020204" pitchFamily="34" charset="0"/>
              <a:buChar char="•"/>
            </a:pPr>
            <a:r>
              <a:rPr lang="sv-SE" dirty="0"/>
              <a:t>The Baltic University Program</a:t>
            </a:r>
          </a:p>
          <a:p>
            <a:pPr marL="285750" indent="-285750">
              <a:buFont typeface="Arial" panose="020B0604020202020204" pitchFamily="34" charset="0"/>
              <a:buChar char="•"/>
            </a:pPr>
            <a:r>
              <a:rPr lang="en-gb" sz="1600" b="0" i="0" u="none" baseline="0" dirty="0"/>
              <a:t>South Africa–Sweden University Forum</a:t>
            </a:r>
            <a:r>
              <a:rPr lang="sv-SE" sz="1600" b="0" i="0" u="none" baseline="0" dirty="0"/>
              <a:t> (SASUF)</a:t>
            </a:r>
            <a:endParaRPr lang="sv-SE" dirty="0"/>
          </a:p>
          <a:p>
            <a:pPr marL="285750" indent="-285750">
              <a:buFont typeface="Arial" panose="020B0604020202020204" pitchFamily="34" charset="0"/>
              <a:buChar char="•"/>
            </a:pPr>
            <a:r>
              <a:rPr lang="sv-SE" dirty="0"/>
              <a:t>ACCESS</a:t>
            </a:r>
          </a:p>
          <a:p>
            <a:pPr marL="285750" indent="-285750">
              <a:buFont typeface="Arial" panose="020B0604020202020204" pitchFamily="34" charset="0"/>
              <a:buChar char="•"/>
            </a:pPr>
            <a:r>
              <a:rPr lang="sv-SE" dirty="0"/>
              <a:t>MIRAI 2.0</a:t>
            </a:r>
          </a:p>
          <a:p>
            <a:pPr marL="285750" indent="-285750">
              <a:buFont typeface="Arial" panose="020B0604020202020204" pitchFamily="34" charset="0"/>
              <a:buChar char="•"/>
            </a:pPr>
            <a:r>
              <a:rPr lang="sv-SE" dirty="0"/>
              <a:t>SIREUS</a:t>
            </a:r>
          </a:p>
        </p:txBody>
      </p:sp>
      <p:pic>
        <p:nvPicPr>
          <p:cNvPr id="5" name="Bildobjekt 4">
            <a:extLst>
              <a:ext uri="{FF2B5EF4-FFF2-40B4-BE49-F238E27FC236}">
                <a16:creationId xmlns:a16="http://schemas.microsoft.com/office/drawing/2014/main" id="{1C2D91C0-B331-D34E-91D5-CA66E6593A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785939"/>
            <a:ext cx="2283229" cy="1887645"/>
          </a:xfrm>
          <a:prstGeom prst="rect">
            <a:avLst/>
          </a:prstGeom>
        </p:spPr>
      </p:pic>
      <p:pic>
        <p:nvPicPr>
          <p:cNvPr id="6" name="Bildobjekt 5">
            <a:extLst>
              <a:ext uri="{FF2B5EF4-FFF2-40B4-BE49-F238E27FC236}">
                <a16:creationId xmlns:a16="http://schemas.microsoft.com/office/drawing/2014/main" id="{8A0BEAFD-9056-0946-8F15-B6E73AFE4E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9"/>
          <a:stretch/>
        </p:blipFill>
        <p:spPr>
          <a:xfrm>
            <a:off x="6096000" y="4026962"/>
            <a:ext cx="2283229" cy="1876451"/>
          </a:xfrm>
          <a:prstGeom prst="rect">
            <a:avLst/>
          </a:prstGeom>
        </p:spPr>
      </p:pic>
      <p:sp>
        <p:nvSpPr>
          <p:cNvPr id="3" name="textruta 2">
            <a:extLst>
              <a:ext uri="{FF2B5EF4-FFF2-40B4-BE49-F238E27FC236}">
                <a16:creationId xmlns:a16="http://schemas.microsoft.com/office/drawing/2014/main" id="{960E9BDA-0ADA-2912-20E8-A5FE508A6534}"/>
              </a:ext>
            </a:extLst>
          </p:cNvPr>
          <p:cNvSpPr txBox="1"/>
          <p:nvPr/>
        </p:nvSpPr>
        <p:spPr>
          <a:xfrm>
            <a:off x="8589819" y="4026962"/>
            <a:ext cx="3075709" cy="1138773"/>
          </a:xfrm>
          <a:prstGeom prst="rect">
            <a:avLst/>
          </a:prstGeom>
          <a:noFill/>
        </p:spPr>
        <p:txBody>
          <a:bodyPr wrap="square">
            <a:spAutoFit/>
          </a:bodyPr>
          <a:lstStyle/>
          <a:p>
            <a:r>
              <a:rPr lang="sv-SE" sz="1700" dirty="0"/>
              <a:t>Uppsala universitets alumnnätverk:</a:t>
            </a:r>
            <a:br>
              <a:rPr lang="sv-SE" sz="1700" dirty="0"/>
            </a:br>
            <a:r>
              <a:rPr lang="sv-SE" sz="1700" dirty="0"/>
              <a:t>Drygt 30 000 alumner i 150 länder i hela världen.</a:t>
            </a:r>
          </a:p>
        </p:txBody>
      </p:sp>
    </p:spTree>
    <p:extLst>
      <p:ext uri="{BB962C8B-B14F-4D97-AF65-F5344CB8AC3E}">
        <p14:creationId xmlns:p14="http://schemas.microsoft.com/office/powerpoint/2010/main" val="1700535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BEBBB1-E33A-D64D-8213-DBF3251D773E}"/>
              </a:ext>
            </a:extLst>
          </p:cNvPr>
          <p:cNvSpPr>
            <a:spLocks noGrp="1"/>
          </p:cNvSpPr>
          <p:nvPr>
            <p:ph type="title"/>
          </p:nvPr>
        </p:nvSpPr>
        <p:spPr/>
        <p:txBody>
          <a:bodyPr/>
          <a:lstStyle/>
          <a:p>
            <a:r>
              <a:rPr lang="sv-SE" dirty="0"/>
              <a:t>KULTUR OCH KULTURARV</a:t>
            </a:r>
          </a:p>
        </p:txBody>
      </p:sp>
      <p:sp>
        <p:nvSpPr>
          <p:cNvPr id="4" name="Platshållare för text 3">
            <a:extLst>
              <a:ext uri="{FF2B5EF4-FFF2-40B4-BE49-F238E27FC236}">
                <a16:creationId xmlns:a16="http://schemas.microsoft.com/office/drawing/2014/main" id="{DA7D7555-F613-314F-AD20-6C1AA988C8FB}"/>
              </a:ext>
            </a:extLst>
          </p:cNvPr>
          <p:cNvSpPr>
            <a:spLocks noGrp="1"/>
          </p:cNvSpPr>
          <p:nvPr>
            <p:ph type="body" sz="half" idx="2"/>
          </p:nvPr>
        </p:nvSpPr>
        <p:spPr>
          <a:xfrm>
            <a:off x="839788" y="1785938"/>
            <a:ext cx="4900612" cy="4686299"/>
          </a:xfrm>
        </p:spPr>
        <p:txBody>
          <a:bodyPr>
            <a:normAutofit/>
          </a:bodyPr>
          <a:lstStyle/>
          <a:p>
            <a:r>
              <a:rPr lang="sv-SE" dirty="0"/>
              <a:t>Museum, konst, historiska kulturmiljöer, akademiska traditioner, musik, trädgårdar… Uppsala universitet har unika kultur-arvssamlingar och ett rikt kulturutbud.</a:t>
            </a:r>
          </a:p>
          <a:p>
            <a:pPr>
              <a:lnSpc>
                <a:spcPct val="120000"/>
              </a:lnSpc>
            </a:pPr>
            <a:r>
              <a:rPr lang="sv-SE" b="1" dirty="0"/>
              <a:t>Museer:</a:t>
            </a:r>
            <a:r>
              <a:rPr lang="sv-SE" dirty="0"/>
              <a:t> Evolutionsmuseet, </a:t>
            </a:r>
            <a:r>
              <a:rPr lang="sv-SE" dirty="0" err="1"/>
              <a:t>Gustavianum</a:t>
            </a:r>
            <a:r>
              <a:rPr lang="sv-SE" dirty="0"/>
              <a:t>, Medicinhistoriska museet, Universitetsbiblioteket</a:t>
            </a:r>
            <a:endParaRPr lang="sv-SE" b="1" dirty="0"/>
          </a:p>
          <a:p>
            <a:pPr>
              <a:lnSpc>
                <a:spcPct val="120000"/>
              </a:lnSpc>
            </a:pPr>
            <a:r>
              <a:rPr lang="sv-SE" b="1" dirty="0"/>
              <a:t>Musik:</a:t>
            </a:r>
            <a:r>
              <a:rPr lang="sv-SE" dirty="0"/>
              <a:t> Akademiska kapellet, Uppsala University Jazz Orchestra, nationskörer</a:t>
            </a:r>
          </a:p>
          <a:p>
            <a:pPr>
              <a:lnSpc>
                <a:spcPct val="120000"/>
              </a:lnSpc>
            </a:pPr>
            <a:r>
              <a:rPr lang="sv-SE" b="1" dirty="0"/>
              <a:t>Uppsala Linneanska trädgårdar</a:t>
            </a:r>
            <a:br>
              <a:rPr lang="sv-SE" b="1" dirty="0"/>
            </a:br>
            <a:r>
              <a:rPr lang="sv-SE" dirty="0"/>
              <a:t>Linnéträdgården och Botaniska trädgården är Sveriges äldsta botaniska trädgårdar. Här odlas nästan 9 000 arter från hela världen.</a:t>
            </a:r>
          </a:p>
          <a:p>
            <a:endParaRPr lang="sv-SE" dirty="0"/>
          </a:p>
        </p:txBody>
      </p:sp>
      <p:pic>
        <p:nvPicPr>
          <p:cNvPr id="7" name="Bildobjekt 6">
            <a:extLst>
              <a:ext uri="{FF2B5EF4-FFF2-40B4-BE49-F238E27FC236}">
                <a16:creationId xmlns:a16="http://schemas.microsoft.com/office/drawing/2014/main" id="{4EBFB706-B5C4-6749-9812-1C8B85DFE8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9695" y="1607163"/>
            <a:ext cx="1885950" cy="2829949"/>
          </a:xfrm>
          <a:prstGeom prst="rect">
            <a:avLst/>
          </a:prstGeom>
        </p:spPr>
      </p:pic>
      <p:pic>
        <p:nvPicPr>
          <p:cNvPr id="5" name="Bildobjekt 4">
            <a:extLst>
              <a:ext uri="{FF2B5EF4-FFF2-40B4-BE49-F238E27FC236}">
                <a16:creationId xmlns:a16="http://schemas.microsoft.com/office/drawing/2014/main" id="{E69B540F-F0D9-354E-B6F6-48AC41A9DB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92640" y="2541227"/>
            <a:ext cx="1460764" cy="1883680"/>
          </a:xfrm>
          <a:prstGeom prst="rect">
            <a:avLst/>
          </a:prstGeom>
        </p:spPr>
      </p:pic>
      <p:pic>
        <p:nvPicPr>
          <p:cNvPr id="10" name="Bildobjekt 9">
            <a:extLst>
              <a:ext uri="{FF2B5EF4-FFF2-40B4-BE49-F238E27FC236}">
                <a16:creationId xmlns:a16="http://schemas.microsoft.com/office/drawing/2014/main" id="{7D50A0C5-5D27-014A-9190-CD0DA12FFF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35247" y="2230412"/>
            <a:ext cx="1237791" cy="2194495"/>
          </a:xfrm>
          <a:prstGeom prst="rect">
            <a:avLst/>
          </a:prstGeom>
        </p:spPr>
      </p:pic>
      <p:pic>
        <p:nvPicPr>
          <p:cNvPr id="8" name="Bildobjekt 7">
            <a:extLst>
              <a:ext uri="{FF2B5EF4-FFF2-40B4-BE49-F238E27FC236}">
                <a16:creationId xmlns:a16="http://schemas.microsoft.com/office/drawing/2014/main" id="{7110FC44-4E97-D1F4-C4DE-79E532D281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5998" y="4653136"/>
            <a:ext cx="2628901" cy="1752601"/>
          </a:xfrm>
          <a:prstGeom prst="rect">
            <a:avLst/>
          </a:prstGeom>
        </p:spPr>
      </p:pic>
      <p:pic>
        <p:nvPicPr>
          <p:cNvPr id="11" name="Bildobjekt 10">
            <a:extLst>
              <a:ext uri="{FF2B5EF4-FFF2-40B4-BE49-F238E27FC236}">
                <a16:creationId xmlns:a16="http://schemas.microsoft.com/office/drawing/2014/main" id="{86B92161-CA4E-95CB-9375-C435875D4B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3478" y="4653136"/>
            <a:ext cx="1877058" cy="1407194"/>
          </a:xfrm>
          <a:prstGeom prst="rect">
            <a:avLst/>
          </a:prstGeom>
        </p:spPr>
      </p:pic>
    </p:spTree>
    <p:extLst>
      <p:ext uri="{BB962C8B-B14F-4D97-AF65-F5344CB8AC3E}">
        <p14:creationId xmlns:p14="http://schemas.microsoft.com/office/powerpoint/2010/main" val="286345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3DC71ED7-91F6-414B-9061-84C72B25FE9A}"/>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6540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53D0BFA4-707F-4546-8C08-0492BD5354D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62763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AEC69EC2-2279-BD45-B822-AFED0FFD983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5764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2675EB65-4B06-EE48-BFAC-72E5D8508CD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43341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4ACE3ED1-5551-8A45-9C65-B45025D9EB7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80899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41E5FB4E-562D-C7DA-2AF3-DD51ED595F2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0590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F3F9420-B34B-F944-A1DC-FC5BAAF8F18D}"/>
              </a:ext>
            </a:extLst>
          </p:cNvPr>
          <p:cNvSpPr>
            <a:spLocks noGrp="1"/>
          </p:cNvSpPr>
          <p:nvPr>
            <p:ph type="ctrTitle"/>
          </p:nvPr>
        </p:nvSpPr>
        <p:spPr/>
        <p:txBody>
          <a:bodyPr>
            <a:normAutofit/>
          </a:bodyPr>
          <a:lstStyle/>
          <a:p>
            <a:r>
              <a:rPr lang="sv-SE" sz="2400" dirty="0"/>
              <a:t>VÄLKOMMEN TILL UPPSALA UNIVERSITET</a:t>
            </a:r>
          </a:p>
        </p:txBody>
      </p:sp>
      <p:sp>
        <p:nvSpPr>
          <p:cNvPr id="4" name="Underrubrik 3">
            <a:extLst>
              <a:ext uri="{FF2B5EF4-FFF2-40B4-BE49-F238E27FC236}">
                <a16:creationId xmlns:a16="http://schemas.microsoft.com/office/drawing/2014/main" id="{5EF7C881-CFFE-AE43-A948-579F853C991D}"/>
              </a:ext>
            </a:extLst>
          </p:cNvPr>
          <p:cNvSpPr>
            <a:spLocks noGrp="1"/>
          </p:cNvSpPr>
          <p:nvPr>
            <p:ph type="subTitle" idx="1"/>
          </p:nvPr>
        </p:nvSpPr>
        <p:spPr>
          <a:xfrm>
            <a:off x="1523999" y="5760721"/>
            <a:ext cx="9144001" cy="635316"/>
          </a:xfrm>
        </p:spPr>
        <p:txBody>
          <a:bodyPr>
            <a:normAutofit/>
          </a:bodyPr>
          <a:lstStyle/>
          <a:p>
            <a:r>
              <a:rPr lang="sv-SE" sz="1400" dirty="0"/>
              <a:t>I STÄNDIG UTVECKLING – SEDAN 1477</a:t>
            </a:r>
          </a:p>
          <a:p>
            <a:r>
              <a:rPr lang="sv-SE" sz="1400" dirty="0"/>
              <a:t>MÖTESPLATS FÖR KUNSKAP, KULTUR OCH KRITISK DIALOG</a:t>
            </a:r>
          </a:p>
          <a:p>
            <a:endParaRPr lang="sv-SE" dirty="0"/>
          </a:p>
        </p:txBody>
      </p:sp>
      <p:pic>
        <p:nvPicPr>
          <p:cNvPr id="10" name="Platshållare för bild 9">
            <a:extLst>
              <a:ext uri="{FF2B5EF4-FFF2-40B4-BE49-F238E27FC236}">
                <a16:creationId xmlns:a16="http://schemas.microsoft.com/office/drawing/2014/main" id="{86F27EFE-EB01-0F43-97E1-F273E9D0185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524000" y="2265681"/>
            <a:ext cx="9144000" cy="3108960"/>
          </a:xfrm>
        </p:spPr>
      </p:pic>
    </p:spTree>
    <p:extLst>
      <p:ext uri="{BB962C8B-B14F-4D97-AF65-F5344CB8AC3E}">
        <p14:creationId xmlns:p14="http://schemas.microsoft.com/office/powerpoint/2010/main" val="3779964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DE1CE7-6373-4A42-AC4D-364CE171EC92}"/>
              </a:ext>
            </a:extLst>
          </p:cNvPr>
          <p:cNvSpPr>
            <a:spLocks noGrp="1"/>
          </p:cNvSpPr>
          <p:nvPr>
            <p:ph type="title"/>
          </p:nvPr>
        </p:nvSpPr>
        <p:spPr/>
        <p:txBody>
          <a:bodyPr/>
          <a:lstStyle/>
          <a:p>
            <a:r>
              <a:rPr lang="sv-SE" dirty="0"/>
              <a:t>LEVANDE TRADITIONER</a:t>
            </a:r>
          </a:p>
        </p:txBody>
      </p:sp>
      <p:pic>
        <p:nvPicPr>
          <p:cNvPr id="6" name="Platshållare för bild 5">
            <a:extLst>
              <a:ext uri="{FF2B5EF4-FFF2-40B4-BE49-F238E27FC236}">
                <a16:creationId xmlns:a16="http://schemas.microsoft.com/office/drawing/2014/main" id="{B946D002-FEB6-0E40-A47D-BA42142C185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6096000" y="1860789"/>
            <a:ext cx="1660624" cy="1885207"/>
          </a:xfrm>
        </p:spPr>
      </p:pic>
      <p:pic>
        <p:nvPicPr>
          <p:cNvPr id="8" name="Bildobjekt 7">
            <a:extLst>
              <a:ext uri="{FF2B5EF4-FFF2-40B4-BE49-F238E27FC236}">
                <a16:creationId xmlns:a16="http://schemas.microsoft.com/office/drawing/2014/main" id="{5BF3F53C-B296-7843-AABE-698091222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150" y="4689906"/>
            <a:ext cx="2186204" cy="1279093"/>
          </a:xfrm>
          <a:prstGeom prst="rect">
            <a:avLst/>
          </a:prstGeom>
        </p:spPr>
      </p:pic>
      <p:pic>
        <p:nvPicPr>
          <p:cNvPr id="10" name="Bildobjekt 9">
            <a:extLst>
              <a:ext uri="{FF2B5EF4-FFF2-40B4-BE49-F238E27FC236}">
                <a16:creationId xmlns:a16="http://schemas.microsoft.com/office/drawing/2014/main" id="{C1AEEE5B-B78F-1D48-8A9A-29D45D079F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5150" y="1860789"/>
            <a:ext cx="1683671" cy="2526540"/>
          </a:xfrm>
          <a:prstGeom prst="rect">
            <a:avLst/>
          </a:prstGeom>
        </p:spPr>
      </p:pic>
      <p:pic>
        <p:nvPicPr>
          <p:cNvPr id="12" name="Bildobjekt 11">
            <a:extLst>
              <a:ext uri="{FF2B5EF4-FFF2-40B4-BE49-F238E27FC236}">
                <a16:creationId xmlns:a16="http://schemas.microsoft.com/office/drawing/2014/main" id="{F1A7DB6D-A9EA-B04D-B971-919EF8B03F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5999" y="4090937"/>
            <a:ext cx="1660624" cy="2309365"/>
          </a:xfrm>
          <a:prstGeom prst="rect">
            <a:avLst/>
          </a:prstGeom>
        </p:spPr>
      </p:pic>
      <p:pic>
        <p:nvPicPr>
          <p:cNvPr id="5" name="Bildobjekt 4">
            <a:extLst>
              <a:ext uri="{FF2B5EF4-FFF2-40B4-BE49-F238E27FC236}">
                <a16:creationId xmlns:a16="http://schemas.microsoft.com/office/drawing/2014/main" id="{CCECC380-D174-9F45-B3F6-7E6E7291F1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538" y="1785939"/>
            <a:ext cx="2141271" cy="1327149"/>
          </a:xfrm>
          <a:prstGeom prst="rect">
            <a:avLst/>
          </a:prstGeom>
        </p:spPr>
      </p:pic>
      <p:pic>
        <p:nvPicPr>
          <p:cNvPr id="13" name="Bildobjekt 12">
            <a:extLst>
              <a:ext uri="{FF2B5EF4-FFF2-40B4-BE49-F238E27FC236}">
                <a16:creationId xmlns:a16="http://schemas.microsoft.com/office/drawing/2014/main" id="{2875CE8D-26F6-5340-8972-6DF7FC29B9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21724" y="5026833"/>
            <a:ext cx="1408085" cy="1373469"/>
          </a:xfrm>
          <a:prstGeom prst="rect">
            <a:avLst/>
          </a:prstGeom>
        </p:spPr>
      </p:pic>
      <p:pic>
        <p:nvPicPr>
          <p:cNvPr id="15" name="Bildobjekt 14">
            <a:extLst>
              <a:ext uri="{FF2B5EF4-FFF2-40B4-BE49-F238E27FC236}">
                <a16:creationId xmlns:a16="http://schemas.microsoft.com/office/drawing/2014/main" id="{64B0C305-5F9A-BF4E-AB33-03A8969CB1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049" y="3366281"/>
            <a:ext cx="2141271" cy="1424019"/>
          </a:xfrm>
          <a:prstGeom prst="rect">
            <a:avLst/>
          </a:prstGeom>
        </p:spPr>
      </p:pic>
      <p:pic>
        <p:nvPicPr>
          <p:cNvPr id="17" name="Bildobjekt 16">
            <a:extLst>
              <a:ext uri="{FF2B5EF4-FFF2-40B4-BE49-F238E27FC236}">
                <a16:creationId xmlns:a16="http://schemas.microsoft.com/office/drawing/2014/main" id="{2E23AE03-68B6-5A4B-BFD2-74ECAF61186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80121" y="4087055"/>
            <a:ext cx="2522180" cy="2313745"/>
          </a:xfrm>
          <a:prstGeom prst="rect">
            <a:avLst/>
          </a:prstGeom>
        </p:spPr>
      </p:pic>
      <p:pic>
        <p:nvPicPr>
          <p:cNvPr id="19" name="Bildobjekt 18">
            <a:extLst>
              <a:ext uri="{FF2B5EF4-FFF2-40B4-BE49-F238E27FC236}">
                <a16:creationId xmlns:a16="http://schemas.microsoft.com/office/drawing/2014/main" id="{860BDC0B-7D98-9C4B-9916-31B3ABF46A3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80120" y="1860789"/>
            <a:ext cx="2522181" cy="1885206"/>
          </a:xfrm>
          <a:prstGeom prst="rect">
            <a:avLst/>
          </a:prstGeom>
        </p:spPr>
      </p:pic>
    </p:spTree>
    <p:extLst>
      <p:ext uri="{BB962C8B-B14F-4D97-AF65-F5344CB8AC3E}">
        <p14:creationId xmlns:p14="http://schemas.microsoft.com/office/powerpoint/2010/main" val="3636924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B7A3C1-E1C5-E640-8AF0-AA961DE85411}"/>
              </a:ext>
            </a:extLst>
          </p:cNvPr>
          <p:cNvSpPr>
            <a:spLocks noGrp="1"/>
          </p:cNvSpPr>
          <p:nvPr>
            <p:ph type="title"/>
          </p:nvPr>
        </p:nvSpPr>
        <p:spPr/>
        <p:txBody>
          <a:bodyPr/>
          <a:lstStyle/>
          <a:p>
            <a:r>
              <a:rPr lang="sv-SE" dirty="0"/>
              <a:t>NOBELPRISTAGARE</a:t>
            </a:r>
          </a:p>
        </p:txBody>
      </p:sp>
      <p:sp>
        <p:nvSpPr>
          <p:cNvPr id="4" name="Platshållare för text 3">
            <a:extLst>
              <a:ext uri="{FF2B5EF4-FFF2-40B4-BE49-F238E27FC236}">
                <a16:creationId xmlns:a16="http://schemas.microsoft.com/office/drawing/2014/main" id="{CF1010DB-26C6-2045-A82D-EE6994E7CD51}"/>
              </a:ext>
            </a:extLst>
          </p:cNvPr>
          <p:cNvSpPr>
            <a:spLocks noGrp="1"/>
          </p:cNvSpPr>
          <p:nvPr>
            <p:ph type="body" sz="half" idx="2"/>
          </p:nvPr>
        </p:nvSpPr>
        <p:spPr/>
        <p:txBody>
          <a:bodyPr/>
          <a:lstStyle/>
          <a:p>
            <a:pPr marL="285750" indent="-285750">
              <a:buFont typeface="Arial" panose="020B0604020202020204" pitchFamily="34" charset="0"/>
              <a:buChar char="•"/>
            </a:pPr>
            <a:r>
              <a:rPr lang="sv-SE" dirty="0"/>
              <a:t>Allvar Gullstrand – fysiologi eller medicin 1911</a:t>
            </a:r>
          </a:p>
          <a:p>
            <a:pPr marL="285750" indent="-285750">
              <a:buFont typeface="Arial" panose="020B0604020202020204" pitchFamily="34" charset="0"/>
              <a:buChar char="•"/>
            </a:pPr>
            <a:r>
              <a:rPr lang="sv-SE" dirty="0"/>
              <a:t>Robert </a:t>
            </a:r>
            <a:r>
              <a:rPr lang="sv-SE" dirty="0" err="1"/>
              <a:t>Bárány</a:t>
            </a:r>
            <a:r>
              <a:rPr lang="sv-SE" dirty="0"/>
              <a:t> – fysiologi eller medicin 1914</a:t>
            </a:r>
          </a:p>
          <a:p>
            <a:pPr marL="285750" indent="-285750">
              <a:buFont typeface="Arial" panose="020B0604020202020204" pitchFamily="34" charset="0"/>
              <a:buChar char="•"/>
            </a:pPr>
            <a:r>
              <a:rPr lang="sv-SE" dirty="0"/>
              <a:t>Manne </a:t>
            </a:r>
            <a:r>
              <a:rPr lang="sv-SE" dirty="0" err="1"/>
              <a:t>Siegbahn</a:t>
            </a:r>
            <a:r>
              <a:rPr lang="sv-SE" dirty="0"/>
              <a:t> – fysik 1924</a:t>
            </a:r>
          </a:p>
          <a:p>
            <a:pPr marL="285750" indent="-285750">
              <a:buFont typeface="Arial" panose="020B0604020202020204" pitchFamily="34" charset="0"/>
              <a:buChar char="•"/>
            </a:pPr>
            <a:r>
              <a:rPr lang="sv-SE" dirty="0"/>
              <a:t>The Svedberg – kemi 1926</a:t>
            </a:r>
          </a:p>
          <a:p>
            <a:pPr marL="285750" indent="-285750">
              <a:buFont typeface="Arial" panose="020B0604020202020204" pitchFamily="34" charset="0"/>
              <a:buChar char="•"/>
            </a:pPr>
            <a:r>
              <a:rPr lang="sv-SE" dirty="0"/>
              <a:t>Nathan Söderblom – Nobels fredspris 1930</a:t>
            </a:r>
          </a:p>
          <a:p>
            <a:pPr marL="285750" indent="-285750">
              <a:buFont typeface="Arial" panose="020B0604020202020204" pitchFamily="34" charset="0"/>
              <a:buChar char="•"/>
            </a:pPr>
            <a:r>
              <a:rPr lang="sv-SE" dirty="0"/>
              <a:t>Arne </a:t>
            </a:r>
            <a:r>
              <a:rPr lang="sv-SE" dirty="0" err="1"/>
              <a:t>Tiselius</a:t>
            </a:r>
            <a:r>
              <a:rPr lang="sv-SE" dirty="0"/>
              <a:t> – kemi 1948</a:t>
            </a:r>
          </a:p>
          <a:p>
            <a:pPr marL="285750" indent="-285750">
              <a:buFont typeface="Arial" panose="020B0604020202020204" pitchFamily="34" charset="0"/>
              <a:buChar char="•"/>
            </a:pPr>
            <a:r>
              <a:rPr lang="sv-SE" dirty="0"/>
              <a:t>Dag Hammarskjöld – Nobels fredspris 1961</a:t>
            </a:r>
          </a:p>
          <a:p>
            <a:pPr marL="285750" indent="-285750">
              <a:buFont typeface="Arial" panose="020B0604020202020204" pitchFamily="34" charset="0"/>
              <a:buChar char="•"/>
            </a:pPr>
            <a:r>
              <a:rPr lang="sv-SE" dirty="0"/>
              <a:t>Kai </a:t>
            </a:r>
            <a:r>
              <a:rPr lang="sv-SE" dirty="0" err="1"/>
              <a:t>Siegbahn</a:t>
            </a:r>
            <a:r>
              <a:rPr lang="sv-SE" dirty="0"/>
              <a:t> – fysik 1981</a:t>
            </a:r>
          </a:p>
          <a:p>
            <a:pPr marL="285750" indent="-285750">
              <a:buFont typeface="Arial" panose="020B0604020202020204" pitchFamily="34" charset="0"/>
              <a:buChar char="•"/>
            </a:pPr>
            <a:r>
              <a:rPr lang="sv-SE" dirty="0"/>
              <a:t>Svante Pääbo – fysiologi eller medicin 2022</a:t>
            </a:r>
          </a:p>
          <a:p>
            <a:endParaRPr lang="sv-SE" dirty="0"/>
          </a:p>
        </p:txBody>
      </p:sp>
      <p:pic>
        <p:nvPicPr>
          <p:cNvPr id="5" name="Bildobjekt 4" descr="nobelsvart-ppt.jpg">
            <a:extLst>
              <a:ext uri="{FF2B5EF4-FFF2-40B4-BE49-F238E27FC236}">
                <a16:creationId xmlns:a16="http://schemas.microsoft.com/office/drawing/2014/main" id="{E28C181F-8AE8-3347-A339-A288B45389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8"/>
          <a:stretch/>
        </p:blipFill>
        <p:spPr>
          <a:xfrm>
            <a:off x="6096000" y="1778001"/>
            <a:ext cx="3643775" cy="2990121"/>
          </a:xfrm>
          <a:prstGeom prst="rect">
            <a:avLst/>
          </a:prstGeom>
        </p:spPr>
      </p:pic>
    </p:spTree>
    <p:extLst>
      <p:ext uri="{BB962C8B-B14F-4D97-AF65-F5344CB8AC3E}">
        <p14:creationId xmlns:p14="http://schemas.microsoft.com/office/powerpoint/2010/main" val="3181154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B8B446-23C7-204A-8304-5F1E20691C89}"/>
              </a:ext>
            </a:extLst>
          </p:cNvPr>
          <p:cNvSpPr>
            <a:spLocks noGrp="1"/>
          </p:cNvSpPr>
          <p:nvPr>
            <p:ph type="title"/>
          </p:nvPr>
        </p:nvSpPr>
        <p:spPr/>
        <p:txBody>
          <a:bodyPr/>
          <a:lstStyle/>
          <a:p>
            <a:r>
              <a:rPr lang="sv-SE" dirty="0"/>
              <a:t>NÅGRA HISTORISKA UPPSALAPROFILER</a:t>
            </a:r>
          </a:p>
        </p:txBody>
      </p:sp>
      <p:pic>
        <p:nvPicPr>
          <p:cNvPr id="5" name="Bildobjekt 4" descr="BA_Gustavi rudbäck.jpg">
            <a:extLst>
              <a:ext uri="{FF2B5EF4-FFF2-40B4-BE49-F238E27FC236}">
                <a16:creationId xmlns:a16="http://schemas.microsoft.com/office/drawing/2014/main" id="{8D252F1F-2EEE-2444-B767-39FECEC24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30" y="2518300"/>
            <a:ext cx="1587929" cy="1939546"/>
          </a:xfrm>
          <a:prstGeom prst="rect">
            <a:avLst/>
          </a:prstGeom>
          <a:ln>
            <a:noFill/>
          </a:ln>
          <a:effectLst>
            <a:softEdge rad="112500"/>
          </a:effectLst>
        </p:spPr>
      </p:pic>
      <p:sp>
        <p:nvSpPr>
          <p:cNvPr id="6" name="textruta 5">
            <a:extLst>
              <a:ext uri="{FF2B5EF4-FFF2-40B4-BE49-F238E27FC236}">
                <a16:creationId xmlns:a16="http://schemas.microsoft.com/office/drawing/2014/main" id="{42442035-68B2-9F41-BB90-EDCD12007FBB}"/>
              </a:ext>
            </a:extLst>
          </p:cNvPr>
          <p:cNvSpPr txBox="1"/>
          <p:nvPr/>
        </p:nvSpPr>
        <p:spPr>
          <a:xfrm>
            <a:off x="839788" y="4595056"/>
            <a:ext cx="1359343" cy="1323439"/>
          </a:xfrm>
          <a:prstGeom prst="rect">
            <a:avLst/>
          </a:prstGeom>
          <a:noFill/>
        </p:spPr>
        <p:txBody>
          <a:bodyPr wrap="square" rtlCol="0">
            <a:spAutoFit/>
          </a:bodyPr>
          <a:lstStyle/>
          <a:p>
            <a:r>
              <a:rPr lang="sv-SE" sz="1200" dirty="0">
                <a:latin typeface="Arial" panose="020B0604020202020204" pitchFamily="34" charset="0"/>
                <a:cs typeface="Arial" panose="020B0604020202020204" pitchFamily="34" charset="0"/>
              </a:rPr>
              <a:t>Olof Rudbeck</a:t>
            </a:r>
          </a:p>
          <a:p>
            <a:r>
              <a:rPr lang="sv-SE" sz="1200" dirty="0">
                <a:latin typeface="Arial" panose="020B0604020202020204" pitchFamily="34" charset="0"/>
                <a:cs typeface="Arial" panose="020B0604020202020204" pitchFamily="34" charset="0"/>
              </a:rPr>
              <a:t>1630-1702</a:t>
            </a:r>
          </a:p>
        </p:txBody>
      </p:sp>
      <p:sp>
        <p:nvSpPr>
          <p:cNvPr id="8" name="Rektangel 7">
            <a:extLst>
              <a:ext uri="{FF2B5EF4-FFF2-40B4-BE49-F238E27FC236}">
                <a16:creationId xmlns:a16="http://schemas.microsoft.com/office/drawing/2014/main" id="{DF5F0DA8-3DCC-984D-B537-4EB43E1557A1}"/>
              </a:ext>
            </a:extLst>
          </p:cNvPr>
          <p:cNvSpPr/>
          <p:nvPr/>
        </p:nvSpPr>
        <p:spPr>
          <a:xfrm>
            <a:off x="7282728" y="4618832"/>
            <a:ext cx="1375654" cy="1631216"/>
          </a:xfrm>
          <a:prstGeom prst="rect">
            <a:avLst/>
          </a:prstGeom>
        </p:spPr>
        <p:txBody>
          <a:bodyPr wrap="square">
            <a:spAutoFit/>
          </a:bodyPr>
          <a:lstStyle/>
          <a:p>
            <a:r>
              <a:rPr lang="sv-SE" sz="1200" dirty="0">
                <a:latin typeface="Arial" panose="020B0604020202020204" pitchFamily="34" charset="0"/>
                <a:ea typeface="Verdana"/>
                <a:cs typeface="Arial" panose="020B0604020202020204" pitchFamily="34" charset="0"/>
              </a:rPr>
              <a:t>Betty Pettersson</a:t>
            </a:r>
          </a:p>
          <a:p>
            <a:r>
              <a:rPr lang="sv-SE" sz="1200" dirty="0">
                <a:latin typeface="Arial" panose="020B0604020202020204" pitchFamily="34" charset="0"/>
                <a:ea typeface="Verdana"/>
                <a:cs typeface="Arial" panose="020B0604020202020204" pitchFamily="34" charset="0"/>
              </a:rPr>
              <a:t>1838-1885</a:t>
            </a:r>
            <a:endParaRPr lang="sv-SE" sz="1200" dirty="0">
              <a:latin typeface="Arial" panose="020B0604020202020204" pitchFamily="34" charset="0"/>
              <a:cs typeface="Arial" panose="020B0604020202020204" pitchFamily="34" charset="0"/>
            </a:endParaRPr>
          </a:p>
        </p:txBody>
      </p:sp>
      <p:pic>
        <p:nvPicPr>
          <p:cNvPr id="9" name="Bildobjekt 8" descr="Celsius Anders.tif">
            <a:extLst>
              <a:ext uri="{FF2B5EF4-FFF2-40B4-BE49-F238E27FC236}">
                <a16:creationId xmlns:a16="http://schemas.microsoft.com/office/drawing/2014/main" id="{8F3B3E04-0957-0D43-BCBB-3B39123E3A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30054" y="2593803"/>
            <a:ext cx="1653525" cy="1872535"/>
          </a:xfrm>
          <a:prstGeom prst="rect">
            <a:avLst/>
          </a:prstGeom>
        </p:spPr>
      </p:pic>
      <p:sp>
        <p:nvSpPr>
          <p:cNvPr id="10" name="Rektangel 9">
            <a:extLst>
              <a:ext uri="{FF2B5EF4-FFF2-40B4-BE49-F238E27FC236}">
                <a16:creationId xmlns:a16="http://schemas.microsoft.com/office/drawing/2014/main" id="{C4094F85-6458-054A-9B5B-FF8BEA899258}"/>
              </a:ext>
            </a:extLst>
          </p:cNvPr>
          <p:cNvSpPr/>
          <p:nvPr/>
        </p:nvSpPr>
        <p:spPr>
          <a:xfrm>
            <a:off x="2863839" y="4595056"/>
            <a:ext cx="1472827" cy="1015663"/>
          </a:xfrm>
          <a:prstGeom prst="rect">
            <a:avLst/>
          </a:prstGeom>
        </p:spPr>
        <p:txBody>
          <a:bodyPr wrap="square">
            <a:spAutoFit/>
          </a:bodyPr>
          <a:lstStyle/>
          <a:p>
            <a:r>
              <a:rPr lang="sv-SE" sz="1200" dirty="0">
                <a:latin typeface="Arial" panose="020B0604020202020204" pitchFamily="34" charset="0"/>
                <a:ea typeface="Verdana"/>
                <a:cs typeface="Arial" panose="020B0604020202020204" pitchFamily="34" charset="0"/>
              </a:rPr>
              <a:t>Anders Celsius</a:t>
            </a:r>
          </a:p>
          <a:p>
            <a:r>
              <a:rPr lang="sv-SE" sz="1200" dirty="0">
                <a:latin typeface="Arial" panose="020B0604020202020204" pitchFamily="34" charset="0"/>
                <a:ea typeface="Verdana"/>
                <a:cs typeface="Arial" panose="020B0604020202020204" pitchFamily="34" charset="0"/>
              </a:rPr>
              <a:t>1701-1744</a:t>
            </a:r>
            <a:endParaRPr lang="sv-SE" sz="1200" dirty="0">
              <a:latin typeface="Arial" panose="020B0604020202020204" pitchFamily="34" charset="0"/>
              <a:cs typeface="Arial" panose="020B0604020202020204" pitchFamily="34" charset="0"/>
            </a:endParaRPr>
          </a:p>
        </p:txBody>
      </p:sp>
      <p:pic>
        <p:nvPicPr>
          <p:cNvPr id="11" name="Bildobjekt 10">
            <a:extLst>
              <a:ext uri="{FF2B5EF4-FFF2-40B4-BE49-F238E27FC236}">
                <a16:creationId xmlns:a16="http://schemas.microsoft.com/office/drawing/2014/main" id="{956A2406-EF87-3545-B0D8-B0BAC4D494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3970" y="2606525"/>
            <a:ext cx="1703549" cy="1918203"/>
          </a:xfrm>
          <a:prstGeom prst="rect">
            <a:avLst/>
          </a:prstGeom>
          <a:effectLst>
            <a:softEdge rad="101600"/>
          </a:effectLst>
        </p:spPr>
      </p:pic>
      <p:pic>
        <p:nvPicPr>
          <p:cNvPr id="12" name="Bildobjekt 11">
            <a:extLst>
              <a:ext uri="{FF2B5EF4-FFF2-40B4-BE49-F238E27FC236}">
                <a16:creationId xmlns:a16="http://schemas.microsoft.com/office/drawing/2014/main" id="{6DE8209D-A03F-1F45-A8EA-A23BDF2729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9670814" y="2606719"/>
            <a:ext cx="1806040" cy="1918903"/>
          </a:xfrm>
          <a:prstGeom prst="rect">
            <a:avLst/>
          </a:prstGeom>
          <a:effectLst>
            <a:softEdge rad="101600"/>
          </a:effectLst>
        </p:spPr>
      </p:pic>
      <p:sp>
        <p:nvSpPr>
          <p:cNvPr id="13" name="Rektangel 12">
            <a:extLst>
              <a:ext uri="{FF2B5EF4-FFF2-40B4-BE49-F238E27FC236}">
                <a16:creationId xmlns:a16="http://schemas.microsoft.com/office/drawing/2014/main" id="{2549F70E-1F4D-2846-B487-81A8125F0837}"/>
              </a:ext>
            </a:extLst>
          </p:cNvPr>
          <p:cNvSpPr/>
          <p:nvPr/>
        </p:nvSpPr>
        <p:spPr>
          <a:xfrm>
            <a:off x="4990672" y="4620573"/>
            <a:ext cx="1375654" cy="1323439"/>
          </a:xfrm>
          <a:prstGeom prst="rect">
            <a:avLst/>
          </a:prstGeom>
        </p:spPr>
        <p:txBody>
          <a:bodyPr wrap="square">
            <a:spAutoFit/>
          </a:bodyPr>
          <a:lstStyle/>
          <a:p>
            <a:r>
              <a:rPr lang="sv-SE" sz="1200" dirty="0">
                <a:latin typeface="Arial" panose="020B0604020202020204" pitchFamily="34" charset="0"/>
                <a:ea typeface="Verdana"/>
                <a:cs typeface="Arial" panose="020B0604020202020204" pitchFamily="34" charset="0"/>
              </a:rPr>
              <a:t>Carl von Linné</a:t>
            </a:r>
          </a:p>
          <a:p>
            <a:r>
              <a:rPr lang="sv-SE" sz="1200" dirty="0">
                <a:latin typeface="Arial" panose="020B0604020202020204" pitchFamily="34" charset="0"/>
                <a:ea typeface="Verdana"/>
                <a:cs typeface="Arial" panose="020B0604020202020204" pitchFamily="34" charset="0"/>
              </a:rPr>
              <a:t>1707-1778</a:t>
            </a:r>
            <a:endParaRPr lang="sv-SE" sz="1200" dirty="0">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A3D1B17-593C-1048-A6D5-6B53B6289373}"/>
              </a:ext>
            </a:extLst>
          </p:cNvPr>
          <p:cNvSpPr/>
          <p:nvPr/>
        </p:nvSpPr>
        <p:spPr>
          <a:xfrm>
            <a:off x="9692640" y="4620573"/>
            <a:ext cx="1375655" cy="1323439"/>
          </a:xfrm>
          <a:prstGeom prst="rect">
            <a:avLst/>
          </a:prstGeom>
        </p:spPr>
        <p:txBody>
          <a:bodyPr wrap="square">
            <a:spAutoFit/>
          </a:bodyPr>
          <a:lstStyle/>
          <a:p>
            <a:r>
              <a:rPr lang="sv-SE" sz="1200" dirty="0">
                <a:latin typeface="Arial" panose="020B0604020202020204" pitchFamily="34" charset="0"/>
                <a:ea typeface="Verdana"/>
                <a:cs typeface="Arial" panose="020B0604020202020204" pitchFamily="34" charset="0"/>
              </a:rPr>
              <a:t>Ellen Fries</a:t>
            </a:r>
          </a:p>
          <a:p>
            <a:r>
              <a:rPr lang="sv-SE" sz="1200" dirty="0">
                <a:latin typeface="Arial" panose="020B0604020202020204" pitchFamily="34" charset="0"/>
                <a:ea typeface="Verdana"/>
                <a:cs typeface="Arial" panose="020B0604020202020204" pitchFamily="34" charset="0"/>
              </a:rPr>
              <a:t>1855-1900</a:t>
            </a:r>
            <a:endParaRPr lang="sv-SE" sz="1200" dirty="0">
              <a:latin typeface="Arial" panose="020B0604020202020204" pitchFamily="34" charset="0"/>
              <a:cs typeface="Arial" panose="020B0604020202020204" pitchFamily="34" charset="0"/>
            </a:endParaRPr>
          </a:p>
        </p:txBody>
      </p:sp>
      <p:pic>
        <p:nvPicPr>
          <p:cNvPr id="4" name="Bildobjekt 3">
            <a:extLst>
              <a:ext uri="{FF2B5EF4-FFF2-40B4-BE49-F238E27FC236}">
                <a16:creationId xmlns:a16="http://schemas.microsoft.com/office/drawing/2014/main" id="{0C9C7C74-634D-DA42-B8FD-3F062A01FD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59467" y="2603186"/>
            <a:ext cx="1501208" cy="1857362"/>
          </a:xfrm>
          <a:prstGeom prst="rect">
            <a:avLst/>
          </a:prstGeom>
        </p:spPr>
      </p:pic>
    </p:spTree>
    <p:extLst>
      <p:ext uri="{BB962C8B-B14F-4D97-AF65-F5344CB8AC3E}">
        <p14:creationId xmlns:p14="http://schemas.microsoft.com/office/powerpoint/2010/main" val="4049465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4DDB29-22A3-BE48-9146-E6F866CC78FB}"/>
              </a:ext>
            </a:extLst>
          </p:cNvPr>
          <p:cNvSpPr>
            <a:spLocks noGrp="1"/>
          </p:cNvSpPr>
          <p:nvPr>
            <p:ph type="title"/>
          </p:nvPr>
        </p:nvSpPr>
        <p:spPr/>
        <p:txBody>
          <a:bodyPr/>
          <a:lstStyle/>
          <a:p>
            <a:r>
              <a:rPr lang="sv-SE" dirty="0"/>
              <a:t>ORGANISATION</a:t>
            </a:r>
          </a:p>
        </p:txBody>
      </p:sp>
      <p:pic>
        <p:nvPicPr>
          <p:cNvPr id="4" name="Bildobjekt 3">
            <a:extLst>
              <a:ext uri="{FF2B5EF4-FFF2-40B4-BE49-F238E27FC236}">
                <a16:creationId xmlns:a16="http://schemas.microsoft.com/office/drawing/2014/main" id="{2DE4E342-98B2-1E23-A64A-4866F3D518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7450" y="1700808"/>
            <a:ext cx="4737100" cy="4686300"/>
          </a:xfrm>
          <a:prstGeom prst="rect">
            <a:avLst/>
          </a:prstGeom>
        </p:spPr>
      </p:pic>
    </p:spTree>
    <p:extLst>
      <p:ext uri="{BB962C8B-B14F-4D97-AF65-F5344CB8AC3E}">
        <p14:creationId xmlns:p14="http://schemas.microsoft.com/office/powerpoint/2010/main" val="115962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9B092B13-276A-A745-9254-778546B85BA2}"/>
              </a:ext>
            </a:extLst>
          </p:cNvPr>
          <p:cNvPicPr>
            <a:picLocks noGrp="1" noChangeAspect="1"/>
          </p:cNvPicPr>
          <p:nvPr>
            <p:ph type="pic" idx="1"/>
          </p:nvPr>
        </p:nvPicPr>
        <p:blipFill>
          <a:blip r:embed="rId3"/>
          <a:srcRect/>
          <a:stretch>
            <a:fillRect/>
          </a:stretch>
        </p:blipFill>
        <p:spPr/>
      </p:pic>
    </p:spTree>
    <p:extLst>
      <p:ext uri="{BB962C8B-B14F-4D97-AF65-F5344CB8AC3E}">
        <p14:creationId xmlns:p14="http://schemas.microsoft.com/office/powerpoint/2010/main" val="246407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0D14A0-86AB-B040-876C-25572DBC8E47}"/>
              </a:ext>
            </a:extLst>
          </p:cNvPr>
          <p:cNvSpPr>
            <a:spLocks noGrp="1"/>
          </p:cNvSpPr>
          <p:nvPr>
            <p:ph type="title"/>
          </p:nvPr>
        </p:nvSpPr>
        <p:spPr/>
        <p:txBody>
          <a:bodyPr/>
          <a:lstStyle/>
          <a:p>
            <a:endParaRPr lang="sv-SE"/>
          </a:p>
        </p:txBody>
      </p:sp>
      <p:sp>
        <p:nvSpPr>
          <p:cNvPr id="3" name="Platshållare för bild 2">
            <a:extLst>
              <a:ext uri="{FF2B5EF4-FFF2-40B4-BE49-F238E27FC236}">
                <a16:creationId xmlns:a16="http://schemas.microsoft.com/office/drawing/2014/main" id="{D61DE9C3-FB19-5842-893E-65C219594384}"/>
              </a:ext>
            </a:extLst>
          </p:cNvPr>
          <p:cNvSpPr>
            <a:spLocks noGrp="1"/>
          </p:cNvSpPr>
          <p:nvPr>
            <p:ph type="pic" idx="1"/>
          </p:nvPr>
        </p:nvSpPr>
        <p:spPr/>
      </p:sp>
      <p:sp>
        <p:nvSpPr>
          <p:cNvPr id="4" name="Platshållare för text 3">
            <a:extLst>
              <a:ext uri="{FF2B5EF4-FFF2-40B4-BE49-F238E27FC236}">
                <a16:creationId xmlns:a16="http://schemas.microsoft.com/office/drawing/2014/main" id="{7A2D101C-265F-A041-9014-250FB47BF0CC}"/>
              </a:ext>
            </a:extLst>
          </p:cNvPr>
          <p:cNvSpPr>
            <a:spLocks noGrp="1"/>
          </p:cNvSpPr>
          <p:nvPr>
            <p:ph type="body" sz="half" idx="2"/>
          </p:nvPr>
        </p:nvSpPr>
        <p:spPr/>
        <p:txBody>
          <a:bodyPr/>
          <a:lstStyle/>
          <a:p>
            <a:endParaRPr lang="sv-SE"/>
          </a:p>
        </p:txBody>
      </p:sp>
    </p:spTree>
    <p:extLst>
      <p:ext uri="{BB962C8B-B14F-4D97-AF65-F5344CB8AC3E}">
        <p14:creationId xmlns:p14="http://schemas.microsoft.com/office/powerpoint/2010/main" val="4087205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F8D381EE-2C75-994B-A57F-907BF3665A1D}"/>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19189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44F2E4-D5C1-1340-B03C-B6288AF8A64B}"/>
              </a:ext>
            </a:extLst>
          </p:cNvPr>
          <p:cNvSpPr>
            <a:spLocks noGrp="1"/>
          </p:cNvSpPr>
          <p:nvPr>
            <p:ph type="title"/>
          </p:nvPr>
        </p:nvSpPr>
        <p:spPr/>
        <p:txBody>
          <a:bodyPr/>
          <a:lstStyle/>
          <a:p>
            <a:endParaRPr lang="sv-SE"/>
          </a:p>
        </p:txBody>
      </p:sp>
      <p:sp>
        <p:nvSpPr>
          <p:cNvPr id="3" name="Platshållare för bild 2">
            <a:extLst>
              <a:ext uri="{FF2B5EF4-FFF2-40B4-BE49-F238E27FC236}">
                <a16:creationId xmlns:a16="http://schemas.microsoft.com/office/drawing/2014/main" id="{BDF87C7C-AFF0-664E-99CA-F8D9E2A7CE61}"/>
              </a:ext>
            </a:extLst>
          </p:cNvPr>
          <p:cNvSpPr>
            <a:spLocks noGrp="1"/>
          </p:cNvSpPr>
          <p:nvPr>
            <p:ph type="pic" idx="1"/>
          </p:nvPr>
        </p:nvSpPr>
        <p:spPr/>
      </p:sp>
      <p:sp>
        <p:nvSpPr>
          <p:cNvPr id="4" name="Platshållare för text 3">
            <a:extLst>
              <a:ext uri="{FF2B5EF4-FFF2-40B4-BE49-F238E27FC236}">
                <a16:creationId xmlns:a16="http://schemas.microsoft.com/office/drawing/2014/main" id="{B386265F-57C3-1543-A1AA-A79842503AC5}"/>
              </a:ext>
            </a:extLst>
          </p:cNvPr>
          <p:cNvSpPr>
            <a:spLocks noGrp="1"/>
          </p:cNvSpPr>
          <p:nvPr>
            <p:ph type="body" sz="half" idx="2"/>
          </p:nvPr>
        </p:nvSpPr>
        <p:spPr/>
        <p:txBody>
          <a:bodyPr/>
          <a:lstStyle/>
          <a:p>
            <a:endParaRPr lang="sv-SE"/>
          </a:p>
        </p:txBody>
      </p:sp>
    </p:spTree>
    <p:extLst>
      <p:ext uri="{BB962C8B-B14F-4D97-AF65-F5344CB8AC3E}">
        <p14:creationId xmlns:p14="http://schemas.microsoft.com/office/powerpoint/2010/main" val="1340066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C242C5F5-2A60-C04E-9D5C-D2DB6C8FA4D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0878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154044-2345-E04F-AADF-F880EB767463}"/>
              </a:ext>
            </a:extLst>
          </p:cNvPr>
          <p:cNvSpPr>
            <a:spLocks noGrp="1"/>
          </p:cNvSpPr>
          <p:nvPr>
            <p:ph type="title"/>
          </p:nvPr>
        </p:nvSpPr>
        <p:spPr/>
        <p:txBody>
          <a:bodyPr/>
          <a:lstStyle/>
          <a:p>
            <a:endParaRPr lang="sv-SE"/>
          </a:p>
        </p:txBody>
      </p:sp>
      <p:sp>
        <p:nvSpPr>
          <p:cNvPr id="3" name="Platshållare för bild 2">
            <a:extLst>
              <a:ext uri="{FF2B5EF4-FFF2-40B4-BE49-F238E27FC236}">
                <a16:creationId xmlns:a16="http://schemas.microsoft.com/office/drawing/2014/main" id="{DB99F192-CD75-8E44-BC4B-DD79FAE1C8A0}"/>
              </a:ext>
            </a:extLst>
          </p:cNvPr>
          <p:cNvSpPr>
            <a:spLocks noGrp="1"/>
          </p:cNvSpPr>
          <p:nvPr>
            <p:ph type="pic" idx="1"/>
          </p:nvPr>
        </p:nvSpPr>
        <p:spPr/>
      </p:sp>
      <p:sp>
        <p:nvSpPr>
          <p:cNvPr id="4" name="Platshållare för text 3">
            <a:extLst>
              <a:ext uri="{FF2B5EF4-FFF2-40B4-BE49-F238E27FC236}">
                <a16:creationId xmlns:a16="http://schemas.microsoft.com/office/drawing/2014/main" id="{9F86FAEC-5751-DE45-8992-0C5ED7924BD1}"/>
              </a:ext>
            </a:extLst>
          </p:cNvPr>
          <p:cNvSpPr>
            <a:spLocks noGrp="1"/>
          </p:cNvSpPr>
          <p:nvPr>
            <p:ph type="body" sz="half" idx="2"/>
          </p:nvPr>
        </p:nvSpPr>
        <p:spPr/>
        <p:txBody>
          <a:bodyPr/>
          <a:lstStyle/>
          <a:p>
            <a:endParaRPr lang="sv-SE"/>
          </a:p>
        </p:txBody>
      </p:sp>
    </p:spTree>
    <p:extLst>
      <p:ext uri="{BB962C8B-B14F-4D97-AF65-F5344CB8AC3E}">
        <p14:creationId xmlns:p14="http://schemas.microsoft.com/office/powerpoint/2010/main" val="264635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20E4E30-567A-A145-8805-3F5B0126D42C}"/>
              </a:ext>
            </a:extLst>
          </p:cNvPr>
          <p:cNvSpPr>
            <a:spLocks noGrp="1"/>
          </p:cNvSpPr>
          <p:nvPr>
            <p:ph type="ctrTitle"/>
          </p:nvPr>
        </p:nvSpPr>
        <p:spPr/>
        <p:txBody>
          <a:bodyPr>
            <a:normAutofit/>
          </a:bodyPr>
          <a:lstStyle/>
          <a:p>
            <a:r>
              <a:rPr lang="sv-SE" sz="2400" dirty="0"/>
              <a:t>VÅR UPPGIFT</a:t>
            </a:r>
          </a:p>
        </p:txBody>
      </p:sp>
      <p:sp>
        <p:nvSpPr>
          <p:cNvPr id="4" name="Underrubrik 3">
            <a:extLst>
              <a:ext uri="{FF2B5EF4-FFF2-40B4-BE49-F238E27FC236}">
                <a16:creationId xmlns:a16="http://schemas.microsoft.com/office/drawing/2014/main" id="{4FF06583-27EC-BA49-91B3-B3B4C8C56DC5}"/>
              </a:ext>
            </a:extLst>
          </p:cNvPr>
          <p:cNvSpPr>
            <a:spLocks noGrp="1"/>
          </p:cNvSpPr>
          <p:nvPr>
            <p:ph type="subTitle" idx="1"/>
          </p:nvPr>
        </p:nvSpPr>
        <p:spPr>
          <a:xfrm>
            <a:off x="1524000" y="5760721"/>
            <a:ext cx="9144000" cy="840103"/>
          </a:xfrm>
        </p:spPr>
        <p:txBody>
          <a:bodyPr>
            <a:noAutofit/>
          </a:bodyPr>
          <a:lstStyle/>
          <a:p>
            <a:r>
              <a:rPr lang="sv-SE" sz="1500" dirty="0"/>
              <a:t>ATT VINNA OCH FÖRMEDLA KUNSKAP </a:t>
            </a:r>
          </a:p>
          <a:p>
            <a:r>
              <a:rPr lang="sv-SE" sz="1500" dirty="0"/>
              <a:t>TILL MÄNSKLIGHETENS GAGN OCH FÖR EN BÄTTRE VÄRLD</a:t>
            </a:r>
          </a:p>
        </p:txBody>
      </p:sp>
      <p:pic>
        <p:nvPicPr>
          <p:cNvPr id="7" name="Platshållare för bild 6">
            <a:extLst>
              <a:ext uri="{FF2B5EF4-FFF2-40B4-BE49-F238E27FC236}">
                <a16:creationId xmlns:a16="http://schemas.microsoft.com/office/drawing/2014/main" id="{39CA74D1-2D59-2544-A1AA-44000C3BB79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5049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335AC1-480C-FF48-9F33-8244987F0F3B}"/>
              </a:ext>
            </a:extLst>
          </p:cNvPr>
          <p:cNvSpPr>
            <a:spLocks noGrp="1"/>
          </p:cNvSpPr>
          <p:nvPr>
            <p:ph type="ctrTitle"/>
          </p:nvPr>
        </p:nvSpPr>
        <p:spPr/>
        <p:txBody>
          <a:bodyPr/>
          <a:lstStyle/>
          <a:p>
            <a:endParaRPr lang="sv-SE" dirty="0"/>
          </a:p>
        </p:txBody>
      </p:sp>
      <p:sp>
        <p:nvSpPr>
          <p:cNvPr id="10" name="Subtitle 9">
            <a:extLst>
              <a:ext uri="{FF2B5EF4-FFF2-40B4-BE49-F238E27FC236}">
                <a16:creationId xmlns:a16="http://schemas.microsoft.com/office/drawing/2014/main" id="{821D00AD-36C6-8445-A954-264D9BC025C5}"/>
              </a:ext>
            </a:extLst>
          </p:cNvPr>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2070505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56FED425-A230-1140-B5DD-C984F0FB860C}"/>
              </a:ext>
            </a:extLst>
          </p:cNvPr>
          <p:cNvSpPr>
            <a:spLocks noGrp="1"/>
          </p:cNvSpPr>
          <p:nvPr>
            <p:ph type="pic" sz="quarter" idx="10"/>
          </p:nvPr>
        </p:nvSpPr>
        <p:spPr/>
      </p:sp>
      <p:sp>
        <p:nvSpPr>
          <p:cNvPr id="3" name="Rubrik 2">
            <a:extLst>
              <a:ext uri="{FF2B5EF4-FFF2-40B4-BE49-F238E27FC236}">
                <a16:creationId xmlns:a16="http://schemas.microsoft.com/office/drawing/2014/main" id="{4DC719D2-6D28-E14B-A130-8443FF62F580}"/>
              </a:ext>
            </a:extLst>
          </p:cNvPr>
          <p:cNvSpPr>
            <a:spLocks noGrp="1"/>
          </p:cNvSpPr>
          <p:nvPr>
            <p:ph type="ctrTitle"/>
          </p:nvPr>
        </p:nvSpPr>
        <p:spPr/>
        <p:txBody>
          <a:bodyPr/>
          <a:lstStyle/>
          <a:p>
            <a:endParaRPr lang="sv-SE"/>
          </a:p>
        </p:txBody>
      </p:sp>
      <p:sp>
        <p:nvSpPr>
          <p:cNvPr id="4" name="Underrubrik 3">
            <a:extLst>
              <a:ext uri="{FF2B5EF4-FFF2-40B4-BE49-F238E27FC236}">
                <a16:creationId xmlns:a16="http://schemas.microsoft.com/office/drawing/2014/main" id="{C54D94D5-F4E5-5247-B479-17EDA9B76C40}"/>
              </a:ext>
            </a:extLst>
          </p:cNvPr>
          <p:cNvSpPr>
            <a:spLocks noGrp="1"/>
          </p:cNvSpPr>
          <p:nvPr>
            <p:ph type="subTitle" idx="1"/>
          </p:nvPr>
        </p:nvSpPr>
        <p:spPr/>
        <p:txBody>
          <a:bodyPr>
            <a:normAutofit/>
          </a:bodyPr>
          <a:lstStyle/>
          <a:p>
            <a:endParaRPr lang="sv-SE" dirty="0"/>
          </a:p>
        </p:txBody>
      </p:sp>
    </p:spTree>
    <p:extLst>
      <p:ext uri="{BB962C8B-B14F-4D97-AF65-F5344CB8AC3E}">
        <p14:creationId xmlns:p14="http://schemas.microsoft.com/office/powerpoint/2010/main" val="1468842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9DCDC5-D729-D34D-89A4-418C598B42C8}"/>
              </a:ext>
            </a:extLst>
          </p:cNvPr>
          <p:cNvSpPr>
            <a:spLocks noGrp="1"/>
          </p:cNvSpPr>
          <p:nvPr>
            <p:ph type="title"/>
          </p:nvPr>
        </p:nvSpPr>
        <p:spPr/>
        <p:txBody>
          <a:bodyPr/>
          <a:lstStyle/>
          <a:p>
            <a:endParaRPr lang="sv-SE"/>
          </a:p>
        </p:txBody>
      </p:sp>
      <p:sp>
        <p:nvSpPr>
          <p:cNvPr id="3" name="Platshållare för bild 2">
            <a:extLst>
              <a:ext uri="{FF2B5EF4-FFF2-40B4-BE49-F238E27FC236}">
                <a16:creationId xmlns:a16="http://schemas.microsoft.com/office/drawing/2014/main" id="{3101084C-A19C-4A40-9A76-E1F9127C3800}"/>
              </a:ext>
            </a:extLst>
          </p:cNvPr>
          <p:cNvSpPr>
            <a:spLocks noGrp="1"/>
          </p:cNvSpPr>
          <p:nvPr>
            <p:ph type="pic" idx="1"/>
          </p:nvPr>
        </p:nvSpPr>
        <p:spPr/>
      </p:sp>
      <p:sp>
        <p:nvSpPr>
          <p:cNvPr id="4" name="Platshållare för text 3">
            <a:extLst>
              <a:ext uri="{FF2B5EF4-FFF2-40B4-BE49-F238E27FC236}">
                <a16:creationId xmlns:a16="http://schemas.microsoft.com/office/drawing/2014/main" id="{D30C6763-D8D9-D74D-B3BC-CB47CCFB5ADE}"/>
              </a:ext>
            </a:extLst>
          </p:cNvPr>
          <p:cNvSpPr>
            <a:spLocks noGrp="1"/>
          </p:cNvSpPr>
          <p:nvPr>
            <p:ph type="body" sz="half" idx="2"/>
          </p:nvPr>
        </p:nvSpPr>
        <p:spPr/>
        <p:txBody>
          <a:bodyPr/>
          <a:lstStyle/>
          <a:p>
            <a:endParaRPr lang="sv-SE"/>
          </a:p>
        </p:txBody>
      </p:sp>
    </p:spTree>
    <p:extLst>
      <p:ext uri="{BB962C8B-B14F-4D97-AF65-F5344CB8AC3E}">
        <p14:creationId xmlns:p14="http://schemas.microsoft.com/office/powerpoint/2010/main" val="307503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745F3E4A-F354-294C-AA85-DB44DC7CAC9C}"/>
              </a:ext>
            </a:extLst>
          </p:cNvPr>
          <p:cNvSpPr>
            <a:spLocks noGrp="1"/>
          </p:cNvSpPr>
          <p:nvPr>
            <p:ph type="pic" idx="1"/>
          </p:nvPr>
        </p:nvSpPr>
        <p:spPr/>
      </p:sp>
    </p:spTree>
    <p:extLst>
      <p:ext uri="{BB962C8B-B14F-4D97-AF65-F5344CB8AC3E}">
        <p14:creationId xmlns:p14="http://schemas.microsoft.com/office/powerpoint/2010/main" val="3613826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1B69BB-6431-8B4A-8BA3-EE093866B92F}"/>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9563D01-6758-F040-B384-AB084E8F164F}"/>
              </a:ext>
            </a:extLst>
          </p:cNvPr>
          <p:cNvSpPr>
            <a:spLocks noGrp="1"/>
          </p:cNvSpPr>
          <p:nvPr>
            <p:ph sz="quarter" idx="10"/>
          </p:nvPr>
        </p:nvSpPr>
        <p:spPr/>
        <p:txBody>
          <a:bodyPr/>
          <a:lstStyle/>
          <a:p>
            <a:endParaRPr lang="sv-SE"/>
          </a:p>
        </p:txBody>
      </p:sp>
    </p:spTree>
    <p:extLst>
      <p:ext uri="{BB962C8B-B14F-4D97-AF65-F5344CB8AC3E}">
        <p14:creationId xmlns:p14="http://schemas.microsoft.com/office/powerpoint/2010/main" val="2181121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AAA3CA-5879-A341-96FB-6033B80DD5B4}"/>
              </a:ext>
            </a:extLst>
          </p:cNvPr>
          <p:cNvSpPr>
            <a:spLocks noGrp="1"/>
          </p:cNvSpPr>
          <p:nvPr>
            <p:ph type="title"/>
          </p:nvPr>
        </p:nvSpPr>
        <p:spPr/>
        <p:txBody>
          <a:bodyPr>
            <a:noAutofit/>
          </a:bodyPr>
          <a:lstStyle/>
          <a:p>
            <a:r>
              <a:rPr lang="sv-SE" noProof="0" dirty="0"/>
              <a:t>MÅL: FORSKNING OCH UTBILDNING AV HÖGSTA KVALITET OCH RELEVANS</a:t>
            </a:r>
          </a:p>
        </p:txBody>
      </p:sp>
      <p:sp>
        <p:nvSpPr>
          <p:cNvPr id="10" name="Text Placeholder 9">
            <a:extLst>
              <a:ext uri="{FF2B5EF4-FFF2-40B4-BE49-F238E27FC236}">
                <a16:creationId xmlns:a16="http://schemas.microsoft.com/office/drawing/2014/main" id="{CA81BE01-D9E7-7045-A326-0E72A6DC8F51}"/>
              </a:ext>
            </a:extLst>
          </p:cNvPr>
          <p:cNvSpPr>
            <a:spLocks noGrp="1"/>
          </p:cNvSpPr>
          <p:nvPr>
            <p:ph type="body" sz="half" idx="2"/>
          </p:nvPr>
        </p:nvSpPr>
        <p:spPr>
          <a:xfrm>
            <a:off x="839788" y="1785939"/>
            <a:ext cx="4900612" cy="4901464"/>
          </a:xfrm>
        </p:spPr>
        <p:txBody>
          <a:bodyPr>
            <a:normAutofit/>
          </a:bodyPr>
          <a:lstStyle/>
          <a:p>
            <a:pPr marL="285750" indent="-285750">
              <a:buFont typeface="Arial" panose="020B0604020202020204" pitchFamily="34" charset="0"/>
              <a:buChar char="•"/>
            </a:pPr>
            <a:r>
              <a:rPr lang="sv-SE" dirty="0"/>
              <a:t>Universitetet vilar på idén och att investeringar i utbildning och forskning bidrar till en bättre framtid. </a:t>
            </a:r>
          </a:p>
          <a:p>
            <a:pPr marL="285750" lvl="0" indent="-285750">
              <a:buFont typeface="Arial" panose="020B0604020202020204" pitchFamily="34" charset="0"/>
              <a:buChar char="•"/>
            </a:pPr>
            <a:r>
              <a:rPr lang="sv-SE" dirty="0"/>
              <a:t>Universitetet ska med all sin bredd och samlade styrka stödja en hållbar utveckling och verka för öppenhet och respekt.</a:t>
            </a:r>
          </a:p>
          <a:p>
            <a:pPr marL="285750" lvl="0" indent="-285750">
              <a:buFont typeface="Arial" panose="020B0604020202020204" pitchFamily="34" charset="0"/>
              <a:buChar char="•"/>
            </a:pPr>
            <a:r>
              <a:rPr lang="sv-SE" dirty="0"/>
              <a:t>Universitetet verkar mitt i det samhälle som det är en del av. Samverkan är ett medel för att få genomslag och komma till nytta i samhället.</a:t>
            </a:r>
          </a:p>
          <a:p>
            <a:pPr marL="285750" lvl="0" indent="-285750">
              <a:buFont typeface="Arial" panose="020B0604020202020204" pitchFamily="34" charset="0"/>
              <a:buChar char="•"/>
            </a:pPr>
            <a:r>
              <a:rPr lang="sv-SE" dirty="0"/>
              <a:t>Uppsala universitet slår vakt om det fria kunskapssökandet och värnar vetenskapens integritet, mångfald och kvalitet. </a:t>
            </a:r>
          </a:p>
          <a:p>
            <a:endParaRPr lang="sv-SE" dirty="0"/>
          </a:p>
        </p:txBody>
      </p:sp>
      <p:pic>
        <p:nvPicPr>
          <p:cNvPr id="14" name="Bildobjekt 13">
            <a:extLst>
              <a:ext uri="{FF2B5EF4-FFF2-40B4-BE49-F238E27FC236}">
                <a16:creationId xmlns:a16="http://schemas.microsoft.com/office/drawing/2014/main" id="{99936826-CE96-E34C-AA7D-F17EB8A431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1410" y="4162946"/>
            <a:ext cx="3060243" cy="2023629"/>
          </a:xfrm>
          <a:prstGeom prst="rect">
            <a:avLst/>
          </a:prstGeom>
        </p:spPr>
      </p:pic>
      <p:pic>
        <p:nvPicPr>
          <p:cNvPr id="16" name="Bildobjekt 15">
            <a:extLst>
              <a:ext uri="{FF2B5EF4-FFF2-40B4-BE49-F238E27FC236}">
                <a16:creationId xmlns:a16="http://schemas.microsoft.com/office/drawing/2014/main" id="{BE118CC8-1766-FC4E-A088-4B10ADAC07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5513" y="1785939"/>
            <a:ext cx="3060243" cy="2023629"/>
          </a:xfrm>
          <a:prstGeom prst="rect">
            <a:avLst/>
          </a:prstGeom>
        </p:spPr>
      </p:pic>
    </p:spTree>
    <p:extLst>
      <p:ext uri="{BB962C8B-B14F-4D97-AF65-F5344CB8AC3E}">
        <p14:creationId xmlns:p14="http://schemas.microsoft.com/office/powerpoint/2010/main" val="1346821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5CA895-59CF-C74D-8908-9AEDF95A2AD4}"/>
              </a:ext>
            </a:extLst>
          </p:cNvPr>
          <p:cNvSpPr>
            <a:spLocks noGrp="1"/>
          </p:cNvSpPr>
          <p:nvPr>
            <p:ph type="title"/>
          </p:nvPr>
        </p:nvSpPr>
        <p:spPr/>
        <p:txBody>
          <a:bodyPr>
            <a:noAutofit/>
          </a:bodyPr>
          <a:lstStyle/>
          <a:p>
            <a:r>
              <a:rPr lang="sv-SE" dirty="0"/>
              <a:t>UTVECKLINGSMÅL SOM FÖRNYAR </a:t>
            </a:r>
            <a:br>
              <a:rPr lang="sv-SE" dirty="0"/>
            </a:br>
            <a:r>
              <a:rPr lang="sv-SE" dirty="0"/>
              <a:t>UTBILDNING OCH FORSKNING</a:t>
            </a:r>
          </a:p>
        </p:txBody>
      </p:sp>
      <p:pic>
        <p:nvPicPr>
          <p:cNvPr id="6" name="Platshållare för bild 5">
            <a:extLst>
              <a:ext uri="{FF2B5EF4-FFF2-40B4-BE49-F238E27FC236}">
                <a16:creationId xmlns:a16="http://schemas.microsoft.com/office/drawing/2014/main" id="{7DAD79AE-9055-054B-BC15-B4DAFC9F981A}"/>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6096000" y="2448280"/>
            <a:ext cx="4640128" cy="1961439"/>
          </a:xfrm>
        </p:spPr>
      </p:pic>
      <p:sp>
        <p:nvSpPr>
          <p:cNvPr id="4" name="Platshållare för text 3">
            <a:extLst>
              <a:ext uri="{FF2B5EF4-FFF2-40B4-BE49-F238E27FC236}">
                <a16:creationId xmlns:a16="http://schemas.microsoft.com/office/drawing/2014/main" id="{FB8529B2-D91A-054B-A467-DCEF917C053C}"/>
              </a:ext>
            </a:extLst>
          </p:cNvPr>
          <p:cNvSpPr>
            <a:spLocks noGrp="1"/>
          </p:cNvSpPr>
          <p:nvPr>
            <p:ph type="body" sz="half" idx="2"/>
          </p:nvPr>
        </p:nvSpPr>
        <p:spPr/>
        <p:txBody>
          <a:bodyPr/>
          <a:lstStyle/>
          <a:p>
            <a:pPr marL="285750" lvl="0" indent="-285750">
              <a:buFont typeface="Arial" panose="020B0604020202020204" pitchFamily="34" charset="0"/>
              <a:buChar char="•"/>
            </a:pPr>
            <a:r>
              <a:rPr lang="sv-SE" dirty="0"/>
              <a:t>Expandera utbildningen och stärk sambandet mellan utbildning och forskning.</a:t>
            </a:r>
          </a:p>
          <a:p>
            <a:pPr marL="285750" lvl="0" indent="-285750">
              <a:buFont typeface="Arial" panose="020B0604020202020204" pitchFamily="34" charset="0"/>
              <a:buChar char="•"/>
            </a:pPr>
            <a:r>
              <a:rPr lang="sv-SE" dirty="0"/>
              <a:t>Utveckla forskningsexcellens.</a:t>
            </a:r>
          </a:p>
          <a:p>
            <a:pPr marL="285750" lvl="0" indent="-285750">
              <a:buFont typeface="Arial" panose="020B0604020202020204" pitchFamily="34" charset="0"/>
              <a:buChar char="•"/>
            </a:pPr>
            <a:r>
              <a:rPr lang="sv-SE" dirty="0"/>
              <a:t>Stärk gränsöverskridande och utmaningsdriven forskning.</a:t>
            </a:r>
          </a:p>
          <a:p>
            <a:pPr marL="285750" lvl="0" indent="-285750">
              <a:buFont typeface="Arial" panose="020B0604020202020204" pitchFamily="34" charset="0"/>
              <a:buChar char="•"/>
            </a:pPr>
            <a:r>
              <a:rPr lang="sv-SE" dirty="0"/>
              <a:t>Samordna och kraftsamla universitetets resurser.</a:t>
            </a:r>
          </a:p>
          <a:p>
            <a:pPr marL="285750" lvl="0" indent="-285750">
              <a:buFont typeface="Arial" panose="020B0604020202020204" pitchFamily="34" charset="0"/>
              <a:buChar char="•"/>
            </a:pPr>
            <a:r>
              <a:rPr lang="sv-SE" dirty="0"/>
              <a:t>Utnyttja potentialen vid Campus Gotland.</a:t>
            </a:r>
          </a:p>
          <a:p>
            <a:pPr marL="285750" lvl="0" indent="-285750">
              <a:buFont typeface="Arial" panose="020B0604020202020204" pitchFamily="34" charset="0"/>
              <a:buChar char="•"/>
            </a:pPr>
            <a:r>
              <a:rPr lang="sv-SE" dirty="0"/>
              <a:t>Utveckla samverkan som en integrerad del av utbildning och forskning.</a:t>
            </a:r>
          </a:p>
          <a:p>
            <a:endParaRPr lang="sv-SE" dirty="0"/>
          </a:p>
        </p:txBody>
      </p:sp>
    </p:spTree>
    <p:extLst>
      <p:ext uri="{BB962C8B-B14F-4D97-AF65-F5344CB8AC3E}">
        <p14:creationId xmlns:p14="http://schemas.microsoft.com/office/powerpoint/2010/main" val="289710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EC96E2-77EE-A047-871F-779DD159E012}"/>
              </a:ext>
            </a:extLst>
          </p:cNvPr>
          <p:cNvSpPr>
            <a:spLocks noGrp="1"/>
          </p:cNvSpPr>
          <p:nvPr>
            <p:ph type="title"/>
          </p:nvPr>
        </p:nvSpPr>
        <p:spPr/>
        <p:txBody>
          <a:bodyPr>
            <a:noAutofit/>
          </a:bodyPr>
          <a:lstStyle/>
          <a:p>
            <a:r>
              <a:rPr lang="sv-SE" dirty="0"/>
              <a:t>STRATEGISKA PRIORITERINGAR SOM STÄRKER KVALITET OCH RELEVANS</a:t>
            </a:r>
          </a:p>
        </p:txBody>
      </p:sp>
      <p:sp>
        <p:nvSpPr>
          <p:cNvPr id="4" name="Platshållare för text 3">
            <a:extLst>
              <a:ext uri="{FF2B5EF4-FFF2-40B4-BE49-F238E27FC236}">
                <a16:creationId xmlns:a16="http://schemas.microsoft.com/office/drawing/2014/main" id="{F72F984B-25F8-EA42-B40D-2D0B1F443E7C}"/>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sv-SE" dirty="0"/>
              <a:t>Kvalitetsarbete</a:t>
            </a:r>
          </a:p>
          <a:p>
            <a:pPr marL="285750" lvl="0" indent="-285750">
              <a:buFont typeface="Arial" panose="020B0604020202020204" pitchFamily="34" charset="0"/>
              <a:buChar char="•"/>
            </a:pPr>
            <a:r>
              <a:rPr lang="sv-SE" dirty="0"/>
              <a:t>Internationalisering</a:t>
            </a:r>
          </a:p>
          <a:p>
            <a:pPr marL="285750" lvl="0" indent="-285750">
              <a:buFont typeface="Arial" panose="020B0604020202020204" pitchFamily="34" charset="0"/>
              <a:buChar char="•"/>
            </a:pPr>
            <a:r>
              <a:rPr lang="sv-SE" dirty="0"/>
              <a:t>Infrastruktur </a:t>
            </a:r>
          </a:p>
          <a:p>
            <a:pPr marL="285750" lvl="0" indent="-285750">
              <a:buFont typeface="Arial" panose="020B0604020202020204" pitchFamily="34" charset="0"/>
              <a:buChar char="•"/>
            </a:pPr>
            <a:r>
              <a:rPr lang="sv-SE" dirty="0"/>
              <a:t>Kompetensförsörjning och karriärsystem </a:t>
            </a:r>
          </a:p>
          <a:p>
            <a:pPr marL="285750" lvl="0" indent="-285750">
              <a:buFont typeface="Arial" panose="020B0604020202020204" pitchFamily="34" charset="0"/>
              <a:buChar char="•"/>
            </a:pPr>
            <a:r>
              <a:rPr lang="sv-SE" dirty="0"/>
              <a:t>Stöd och miljö </a:t>
            </a:r>
          </a:p>
          <a:p>
            <a:endParaRPr lang="sv-SE" dirty="0"/>
          </a:p>
        </p:txBody>
      </p:sp>
      <p:pic>
        <p:nvPicPr>
          <p:cNvPr id="10" name="Platshållare för bild 9">
            <a:extLst>
              <a:ext uri="{FF2B5EF4-FFF2-40B4-BE49-F238E27FC236}">
                <a16:creationId xmlns:a16="http://schemas.microsoft.com/office/drawing/2014/main" id="{86329A1C-A5D2-8F4E-9730-F1B9284F0300}"/>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194"/>
          <a:stretch/>
        </p:blipFill>
        <p:spPr>
          <a:xfrm>
            <a:off x="6096000" y="1778001"/>
            <a:ext cx="3596640" cy="4083050"/>
          </a:xfrm>
        </p:spPr>
      </p:pic>
    </p:spTree>
    <p:extLst>
      <p:ext uri="{BB962C8B-B14F-4D97-AF65-F5344CB8AC3E}">
        <p14:creationId xmlns:p14="http://schemas.microsoft.com/office/powerpoint/2010/main" val="64476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4B81589-A866-C74C-8272-8B5A6EC9FAC3}"/>
              </a:ext>
            </a:extLst>
          </p:cNvPr>
          <p:cNvSpPr>
            <a:spLocks noGrp="1"/>
          </p:cNvSpPr>
          <p:nvPr>
            <p:ph type="ctrTitle"/>
          </p:nvPr>
        </p:nvSpPr>
        <p:spPr/>
        <p:txBody>
          <a:bodyPr>
            <a:normAutofit/>
          </a:bodyPr>
          <a:lstStyle/>
          <a:p>
            <a:r>
              <a:rPr lang="sv-SE" sz="2400" dirty="0"/>
              <a:t>I KORTHET…</a:t>
            </a:r>
          </a:p>
        </p:txBody>
      </p:sp>
      <p:sp>
        <p:nvSpPr>
          <p:cNvPr id="5" name="Platshållare för text 3">
            <a:extLst>
              <a:ext uri="{FF2B5EF4-FFF2-40B4-BE49-F238E27FC236}">
                <a16:creationId xmlns:a16="http://schemas.microsoft.com/office/drawing/2014/main" id="{00A10600-E766-0544-9B08-2DF803B622EB}"/>
              </a:ext>
            </a:extLst>
          </p:cNvPr>
          <p:cNvSpPr>
            <a:spLocks noGrp="1"/>
          </p:cNvSpPr>
          <p:nvPr>
            <p:ph type="subTitle" idx="1"/>
          </p:nvPr>
        </p:nvSpPr>
        <p:spPr>
          <a:xfrm>
            <a:off x="1551302" y="2292821"/>
            <a:ext cx="9144000" cy="4103215"/>
          </a:xfrm>
        </p:spPr>
        <p:txBody>
          <a:bodyPr>
            <a:normAutofit/>
          </a:bodyPr>
          <a:lstStyle/>
          <a:p>
            <a:r>
              <a:rPr lang="sv-SE" sz="1700" spc="0" dirty="0"/>
              <a:t>Drygt 50 000 studenter och cirka 7 700 anställda</a:t>
            </a:r>
          </a:p>
          <a:p>
            <a:endParaRPr lang="sv-SE" sz="1700" spc="0" dirty="0"/>
          </a:p>
          <a:p>
            <a:r>
              <a:rPr lang="sv-SE" sz="1700" spc="0" dirty="0"/>
              <a:t>Cirka 60 institutioner – inom 9 fakulteter – inom 3 vetenskapsområden</a:t>
            </a:r>
          </a:p>
          <a:p>
            <a:endParaRPr lang="sv-SE" sz="1700" spc="0" dirty="0"/>
          </a:p>
          <a:p>
            <a:r>
              <a:rPr lang="sv-SE" sz="1700" spc="0" dirty="0"/>
              <a:t>Kreativa, tvärvetenskapliga miljöer i olika campusområden</a:t>
            </a:r>
          </a:p>
          <a:p>
            <a:endParaRPr lang="sv-SE" sz="1700" spc="0" dirty="0"/>
          </a:p>
          <a:p>
            <a:r>
              <a:rPr lang="sv-SE" sz="1700" spc="0" dirty="0"/>
              <a:t>Cirka 400 000 kvadratmeter lokaler</a:t>
            </a:r>
          </a:p>
          <a:p>
            <a:endParaRPr lang="sv-SE" sz="1700" spc="0" dirty="0"/>
          </a:p>
          <a:p>
            <a:r>
              <a:rPr lang="sv-SE" sz="1700" spc="0" dirty="0"/>
              <a:t>Omsätter 8 miljarder kronor – varav cirka 70 % inom forskning</a:t>
            </a:r>
          </a:p>
          <a:p>
            <a:endParaRPr lang="sv-SE" sz="1700" spc="0" dirty="0"/>
          </a:p>
          <a:p>
            <a:r>
              <a:rPr lang="sv-SE" sz="1700" spc="0" dirty="0"/>
              <a:t>Rankas bland de bästa universiteten i världen</a:t>
            </a:r>
          </a:p>
          <a:p>
            <a:endParaRPr lang="sv-SE" dirty="0"/>
          </a:p>
        </p:txBody>
      </p:sp>
    </p:spTree>
    <p:extLst>
      <p:ext uri="{BB962C8B-B14F-4D97-AF65-F5344CB8AC3E}">
        <p14:creationId xmlns:p14="http://schemas.microsoft.com/office/powerpoint/2010/main" val="410974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DABC49-9E7F-5D44-BC91-CC3676BC6A99}"/>
              </a:ext>
            </a:extLst>
          </p:cNvPr>
          <p:cNvSpPr>
            <a:spLocks noGrp="1"/>
          </p:cNvSpPr>
          <p:nvPr>
            <p:ph type="title"/>
          </p:nvPr>
        </p:nvSpPr>
        <p:spPr/>
        <p:txBody>
          <a:bodyPr/>
          <a:lstStyle/>
          <a:p>
            <a:r>
              <a:rPr lang="sv-SE" dirty="0"/>
              <a:t>RANKNING</a:t>
            </a:r>
          </a:p>
        </p:txBody>
      </p:sp>
      <p:sp>
        <p:nvSpPr>
          <p:cNvPr id="6" name="Platshållare för text 3">
            <a:extLst>
              <a:ext uri="{FF2B5EF4-FFF2-40B4-BE49-F238E27FC236}">
                <a16:creationId xmlns:a16="http://schemas.microsoft.com/office/drawing/2014/main" id="{A92155ED-1A46-4E41-B989-F2B31F5625A3}"/>
              </a:ext>
            </a:extLst>
          </p:cNvPr>
          <p:cNvSpPr txBox="1">
            <a:spLocks/>
          </p:cNvSpPr>
          <p:nvPr/>
        </p:nvSpPr>
        <p:spPr>
          <a:xfrm>
            <a:off x="10825434" y="4193276"/>
            <a:ext cx="1128268" cy="10266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600" dirty="0"/>
              <a:t>Uppsala universitet bland de främsta</a:t>
            </a:r>
          </a:p>
        </p:txBody>
      </p:sp>
      <p:sp>
        <p:nvSpPr>
          <p:cNvPr id="7" name="Platshållare för text 6">
            <a:extLst>
              <a:ext uri="{FF2B5EF4-FFF2-40B4-BE49-F238E27FC236}">
                <a16:creationId xmlns:a16="http://schemas.microsoft.com/office/drawing/2014/main" id="{634F455B-5644-004F-8BD1-A33F8CE84080}"/>
              </a:ext>
            </a:extLst>
          </p:cNvPr>
          <p:cNvSpPr>
            <a:spLocks noGrp="1"/>
          </p:cNvSpPr>
          <p:nvPr>
            <p:ph type="body" sz="half" idx="2"/>
          </p:nvPr>
        </p:nvSpPr>
        <p:spPr/>
        <p:txBody>
          <a:bodyPr/>
          <a:lstStyle/>
          <a:p>
            <a:r>
              <a:rPr lang="sv-SE" dirty="0"/>
              <a:t>Uppsala universitet placerar sig bland de främsta i de tre största världsrankningarna:</a:t>
            </a:r>
          </a:p>
          <a:p>
            <a:pPr marL="285750" indent="-285750">
              <a:buFont typeface="Arial" panose="020B0604020202020204" pitchFamily="34" charset="0"/>
              <a:buChar char="•"/>
            </a:pPr>
            <a:r>
              <a:rPr lang="sv-SE" dirty="0"/>
              <a:t>ARWU </a:t>
            </a:r>
            <a:r>
              <a:rPr lang="sv-SE" dirty="0">
                <a:sym typeface="Wingdings" pitchFamily="2" charset="2"/>
              </a:rPr>
              <a:t>(Shanghai-rankingen)</a:t>
            </a:r>
          </a:p>
          <a:p>
            <a:pPr marL="285750" indent="-285750">
              <a:buFont typeface="Arial" panose="020B0604020202020204" pitchFamily="34" charset="0"/>
              <a:buChar char="•"/>
            </a:pPr>
            <a:r>
              <a:rPr lang="sv-SE" dirty="0"/>
              <a:t>THE (Times </a:t>
            </a:r>
            <a:r>
              <a:rPr lang="sv-SE" dirty="0" err="1"/>
              <a:t>Higher</a:t>
            </a:r>
            <a:r>
              <a:rPr lang="sv-SE" dirty="0"/>
              <a:t> </a:t>
            </a:r>
            <a:r>
              <a:rPr lang="sv-SE" dirty="0" err="1"/>
              <a:t>Education</a:t>
            </a:r>
            <a:r>
              <a:rPr lang="sv-SE" dirty="0"/>
              <a:t>) </a:t>
            </a:r>
          </a:p>
          <a:p>
            <a:pPr marL="285750" indent="-285750">
              <a:buFont typeface="Arial" panose="020B0604020202020204" pitchFamily="34" charset="0"/>
              <a:buChar char="•"/>
            </a:pPr>
            <a:r>
              <a:rPr lang="sv-SE" dirty="0"/>
              <a:t>QS Ranking</a:t>
            </a:r>
          </a:p>
        </p:txBody>
      </p:sp>
      <p:sp>
        <p:nvSpPr>
          <p:cNvPr id="3" name="Platshållare för text 3">
            <a:extLst>
              <a:ext uri="{FF2B5EF4-FFF2-40B4-BE49-F238E27FC236}">
                <a16:creationId xmlns:a16="http://schemas.microsoft.com/office/drawing/2014/main" id="{8C31B2A2-342F-4B08-C01E-F87077AB6AED}"/>
              </a:ext>
            </a:extLst>
          </p:cNvPr>
          <p:cNvSpPr txBox="1">
            <a:spLocks/>
          </p:cNvSpPr>
          <p:nvPr/>
        </p:nvSpPr>
        <p:spPr>
          <a:xfrm>
            <a:off x="1175744" y="5373216"/>
            <a:ext cx="5640336" cy="12426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tx1">
                    <a:alpha val="7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81818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81818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81818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600" dirty="0"/>
              <a:t>Ny rankning: QS World University Ranking: </a:t>
            </a:r>
            <a:r>
              <a:rPr lang="sv-SE" sz="1600" dirty="0" err="1"/>
              <a:t>Sustainability</a:t>
            </a:r>
            <a:r>
              <a:rPr lang="sv-SE" sz="1600" dirty="0"/>
              <a:t>. Mäter universitetens arbete för att driva hållbar utveckling framåt och är uppdelad i två delar: miljöpåverkan och social påverkan. Uppsala universitet på plats 11 av 700 lärosäten i världen. Bäst inom EU. </a:t>
            </a:r>
          </a:p>
        </p:txBody>
      </p:sp>
      <p:pic>
        <p:nvPicPr>
          <p:cNvPr id="4" name="Bildobjekt 3" descr="150-Träpenna illustration[1].png">
            <a:extLst>
              <a:ext uri="{FF2B5EF4-FFF2-40B4-BE49-F238E27FC236}">
                <a16:creationId xmlns:a16="http://schemas.microsoft.com/office/drawing/2014/main" id="{A26F699A-1D21-E51F-D027-2D79548192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0521"/>
          <a:stretch/>
        </p:blipFill>
        <p:spPr>
          <a:xfrm>
            <a:off x="457796" y="3438880"/>
            <a:ext cx="10343554" cy="1944216"/>
          </a:xfrm>
          <a:prstGeom prst="rect">
            <a:avLst/>
          </a:prstGeom>
        </p:spPr>
      </p:pic>
    </p:spTree>
    <p:extLst>
      <p:ext uri="{BB962C8B-B14F-4D97-AF65-F5344CB8AC3E}">
        <p14:creationId xmlns:p14="http://schemas.microsoft.com/office/powerpoint/2010/main" val="3565736505"/>
      </p:ext>
    </p:extLst>
  </p:cSld>
  <p:clrMapOvr>
    <a:masterClrMapping/>
  </p:clrMapOvr>
</p:sld>
</file>

<file path=ppt/theme/theme1.xml><?xml version="1.0" encoding="utf-8"?>
<a:theme xmlns:a="http://schemas.openxmlformats.org/drawingml/2006/main" name="UU_whit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U_grey">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TotalTime>
  <Words>1601</Words>
  <Application>Microsoft Office PowerPoint</Application>
  <PresentationFormat>Bredbild</PresentationFormat>
  <Paragraphs>209</Paragraphs>
  <Slides>44</Slides>
  <Notes>20</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44</vt:i4>
      </vt:variant>
    </vt:vector>
  </HeadingPairs>
  <TitlesOfParts>
    <vt:vector size="50" baseType="lpstr">
      <vt:lpstr>Arial</vt:lpstr>
      <vt:lpstr>Calibri</vt:lpstr>
      <vt:lpstr>Verdana</vt:lpstr>
      <vt:lpstr>Wingdings</vt:lpstr>
      <vt:lpstr>UU_white</vt:lpstr>
      <vt:lpstr>UU_grey</vt:lpstr>
      <vt:lpstr>PowerPoint-presentation</vt:lpstr>
      <vt:lpstr>VÄLKOMMEN TILL UPPSALA</vt:lpstr>
      <vt:lpstr>VÄLKOMMEN TILL UPPSALA UNIVERSITET</vt:lpstr>
      <vt:lpstr>VÅR UPPGIFT</vt:lpstr>
      <vt:lpstr>MÅL: FORSKNING OCH UTBILDNING AV HÖGSTA KVALITET OCH RELEVANS</vt:lpstr>
      <vt:lpstr>UTVECKLINGSMÅL SOM FÖRNYAR  UTBILDNING OCH FORSKNING</vt:lpstr>
      <vt:lpstr>STRATEGISKA PRIORITERINGAR SOM STÄRKER KVALITET OCH RELEVANS</vt:lpstr>
      <vt:lpstr>I KORTHET…</vt:lpstr>
      <vt:lpstr>RANKNING</vt:lpstr>
      <vt:lpstr>UTBILDNING OCH FORSKNING INOM  TRE VETENSKAPSOMRÅDEN</vt:lpstr>
      <vt:lpstr>UNIVERSITETSOMRÅDET</vt:lpstr>
      <vt:lpstr>UPPSALA</vt:lpstr>
      <vt:lpstr>CAMPUS GOTLAND</vt:lpstr>
      <vt:lpstr>PowerPoint-presentation</vt:lpstr>
      <vt:lpstr>PowerPoint-presentation</vt:lpstr>
      <vt:lpstr>UTBILDNING</vt:lpstr>
      <vt:lpstr>UTBILDNING I SIFFROR</vt:lpstr>
      <vt:lpstr>STUDENTLIV</vt:lpstr>
      <vt:lpstr>FORSKNING</vt:lpstr>
      <vt:lpstr>VI ANTAR FRAMTIDENS FORSKNINGSUTMANINGAR</vt:lpstr>
      <vt:lpstr>FORSKNING OCH FORSKARUTBILDNING  I SIFFROR</vt:lpstr>
      <vt:lpstr>INTERNATIONELLA NÄTVERK OCH SAMARBETEN</vt:lpstr>
      <vt:lpstr>KULTUR OCH KULTURARV</vt:lpstr>
      <vt:lpstr>PowerPoint-presentation</vt:lpstr>
      <vt:lpstr>PowerPoint-presentation</vt:lpstr>
      <vt:lpstr>PowerPoint-presentation</vt:lpstr>
      <vt:lpstr>PowerPoint-presentation</vt:lpstr>
      <vt:lpstr>PowerPoint-presentation</vt:lpstr>
      <vt:lpstr>PowerPoint-presentation</vt:lpstr>
      <vt:lpstr>LEVANDE TRADITIONER</vt:lpstr>
      <vt:lpstr>NOBELPRISTAGARE</vt:lpstr>
      <vt:lpstr>NÅGRA HISTORISKA UPPSALAPROFILER</vt:lpstr>
      <vt:lpstr>ORGANISATION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Svensson</dc:creator>
  <cp:lastModifiedBy>Johan Ahlenius</cp:lastModifiedBy>
  <cp:revision>423</cp:revision>
  <dcterms:created xsi:type="dcterms:W3CDTF">2021-02-16T07:20:34Z</dcterms:created>
  <dcterms:modified xsi:type="dcterms:W3CDTF">2023-02-23T08:24:15Z</dcterms:modified>
</cp:coreProperties>
</file>