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47"/>
  </p:notesMasterIdLst>
  <p:sldIdLst>
    <p:sldId id="265" r:id="rId3"/>
    <p:sldId id="319" r:id="rId4"/>
    <p:sldId id="283" r:id="rId5"/>
    <p:sldId id="270" r:id="rId6"/>
    <p:sldId id="258" r:id="rId7"/>
    <p:sldId id="280" r:id="rId8"/>
    <p:sldId id="288" r:id="rId9"/>
    <p:sldId id="299" r:id="rId10"/>
    <p:sldId id="297" r:id="rId11"/>
    <p:sldId id="273" r:id="rId12"/>
    <p:sldId id="271" r:id="rId13"/>
    <p:sldId id="314" r:id="rId14"/>
    <p:sldId id="315" r:id="rId15"/>
    <p:sldId id="274" r:id="rId16"/>
    <p:sldId id="317" r:id="rId17"/>
    <p:sldId id="281" r:id="rId18"/>
    <p:sldId id="278" r:id="rId19"/>
    <p:sldId id="286" r:id="rId20"/>
    <p:sldId id="282" r:id="rId21"/>
    <p:sldId id="301" r:id="rId22"/>
    <p:sldId id="279" r:id="rId23"/>
    <p:sldId id="287" r:id="rId24"/>
    <p:sldId id="294" r:id="rId25"/>
    <p:sldId id="302" r:id="rId26"/>
    <p:sldId id="308" r:id="rId27"/>
    <p:sldId id="303" r:id="rId28"/>
    <p:sldId id="311" r:id="rId29"/>
    <p:sldId id="309" r:id="rId30"/>
    <p:sldId id="318" r:id="rId31"/>
    <p:sldId id="295" r:id="rId32"/>
    <p:sldId id="300" r:id="rId33"/>
    <p:sldId id="296" r:id="rId34"/>
    <p:sldId id="268" r:id="rId35"/>
    <p:sldId id="263" r:id="rId36"/>
    <p:sldId id="293" r:id="rId37"/>
    <p:sldId id="289" r:id="rId38"/>
    <p:sldId id="291" r:id="rId39"/>
    <p:sldId id="290" r:id="rId40"/>
    <p:sldId id="292" r:id="rId41"/>
    <p:sldId id="256" r:id="rId42"/>
    <p:sldId id="313" r:id="rId43"/>
    <p:sldId id="312" r:id="rId44"/>
    <p:sldId id="277" r:id="rId45"/>
    <p:sldId id="267" r:id="rId46"/>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2"/>
    <a:srgbClr val="D2D2D2"/>
    <a:srgbClr val="E3E1E1"/>
    <a:srgbClr val="990100"/>
    <a:srgbClr val="81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0"/>
    <p:restoredTop sz="84056" autoAdjust="0"/>
  </p:normalViewPr>
  <p:slideViewPr>
    <p:cSldViewPr snapToGrid="0" snapToObjects="1" showGuides="1">
      <p:cViewPr varScale="1">
        <p:scale>
          <a:sx n="84" d="100"/>
          <a:sy n="84" d="100"/>
        </p:scale>
        <p:origin x="114" y="282"/>
      </p:cViewPr>
      <p:guideLst>
        <p:guide orient="horz" pos="2160"/>
        <p:guide pos="3840"/>
      </p:guideLst>
    </p:cSldViewPr>
  </p:slideViewPr>
  <p:outlineViewPr>
    <p:cViewPr>
      <p:scale>
        <a:sx n="33" d="100"/>
        <a:sy n="33" d="100"/>
      </p:scale>
      <p:origin x="0" y="-1376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9" d="100"/>
          <a:sy n="89" d="100"/>
        </p:scale>
        <p:origin x="384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43736-8DD5-3B43-B536-FB33FE5D2FB6}" type="datetimeFigureOut">
              <a:rPr lang="sv-SE" smtClean="0"/>
              <a:t>2023-02-23</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BBF70-B78B-ED49-9D2D-4C39D288CF64}" type="slidenum">
              <a:rPr lang="sv-SE" smtClean="0"/>
              <a:t>‹#›</a:t>
            </a:fld>
            <a:endParaRPr lang="sv-SE" dirty="0"/>
          </a:p>
        </p:txBody>
      </p:sp>
    </p:spTree>
    <p:extLst>
      <p:ext uri="{BB962C8B-B14F-4D97-AF65-F5344CB8AC3E}">
        <p14:creationId xmlns:p14="http://schemas.microsoft.com/office/powerpoint/2010/main" val="60558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a:t>
            </a:fld>
            <a:endParaRPr lang="sv-SE" dirty="0"/>
          </a:p>
        </p:txBody>
      </p:sp>
    </p:spTree>
    <p:extLst>
      <p:ext uri="{BB962C8B-B14F-4D97-AF65-F5344CB8AC3E}">
        <p14:creationId xmlns:p14="http://schemas.microsoft.com/office/powerpoint/2010/main" val="1972696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t>https://</a:t>
            </a:r>
            <a:r>
              <a:rPr lang="en-GB" b="0" i="0" u="none" baseline="0" dirty="0" err="1"/>
              <a:t>www.uu.se</a:t>
            </a:r>
            <a:r>
              <a:rPr lang="en-GB" b="0" i="0" u="none" baseline="0" dirty="0"/>
              <a:t>/</a:t>
            </a:r>
            <a:r>
              <a:rPr lang="en-GB" b="0" i="0" u="none" baseline="0" dirty="0" err="1"/>
              <a:t>en</a:t>
            </a:r>
            <a:r>
              <a:rPr lang="en-GB" b="0" i="0" u="none" baseline="0" dirty="0"/>
              <a:t>/about-</a:t>
            </a:r>
            <a:r>
              <a:rPr lang="en-GB" b="0" i="0" u="none" baseline="0" dirty="0" err="1"/>
              <a:t>uu</a:t>
            </a:r>
            <a:r>
              <a:rPr lang="en-GB" b="0" i="0" u="none" baseline="0" dirty="0"/>
              <a:t>/international/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t>Uppsala university aspires to strengthen its position as a leading international research university. International collaboration is a means of and strategy for achieving higher quality research and education. Internationalisation should be guided by principles of quality, endurance and reciprocity in international relations and the development of deepened, strategic collaboration with selected universities and world regions. Uppsala University aspires to take an active role in the global community, and to promote development, creativity and innovation so as to contribute to global development.</a:t>
            </a:r>
          </a:p>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22</a:t>
            </a:fld>
            <a:endParaRPr lang="en-gb" dirty="0"/>
          </a:p>
        </p:txBody>
      </p:sp>
    </p:spTree>
    <p:extLst>
      <p:ext uri="{BB962C8B-B14F-4D97-AF65-F5344CB8AC3E}">
        <p14:creationId xmlns:p14="http://schemas.microsoft.com/office/powerpoint/2010/main" val="419778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www.uu.se</a:t>
            </a:r>
            <a:r>
              <a:rPr lang="sv-SE" dirty="0"/>
              <a:t>/en/</a:t>
            </a:r>
            <a:r>
              <a:rPr lang="sv-SE" dirty="0" err="1"/>
              <a:t>about-uu</a:t>
            </a:r>
            <a:r>
              <a:rPr lang="sv-SE" dirty="0"/>
              <a:t>/</a:t>
            </a:r>
            <a:r>
              <a:rPr lang="sv-SE" dirty="0" err="1"/>
              <a:t>culture</a:t>
            </a:r>
            <a:r>
              <a:rPr lang="sv-SE" dirty="0"/>
              <a:t>/</a:t>
            </a:r>
          </a:p>
        </p:txBody>
      </p:sp>
      <p:sp>
        <p:nvSpPr>
          <p:cNvPr id="4" name="Platshållare för bildnummer 3"/>
          <p:cNvSpPr>
            <a:spLocks noGrp="1"/>
          </p:cNvSpPr>
          <p:nvPr>
            <p:ph type="sldNum" sz="quarter" idx="5"/>
          </p:nvPr>
        </p:nvSpPr>
        <p:spPr/>
        <p:txBody>
          <a:bodyPr/>
          <a:lstStyle/>
          <a:p>
            <a:fld id="{4CDBBF70-B78B-ED49-9D2D-4C39D288CF64}" type="slidenum">
              <a:rPr lang="sv-SE" smtClean="0"/>
              <a:t>23</a:t>
            </a:fld>
            <a:endParaRPr lang="sv-SE" dirty="0"/>
          </a:p>
        </p:txBody>
      </p:sp>
    </p:spTree>
    <p:extLst>
      <p:ext uri="{BB962C8B-B14F-4D97-AF65-F5344CB8AC3E}">
        <p14:creationId xmlns:p14="http://schemas.microsoft.com/office/powerpoint/2010/main" val="382839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24</a:t>
            </a:fld>
            <a:endParaRPr lang="en-gb" dirty="0"/>
          </a:p>
        </p:txBody>
      </p:sp>
    </p:spTree>
    <p:extLst>
      <p:ext uri="{BB962C8B-B14F-4D97-AF65-F5344CB8AC3E}">
        <p14:creationId xmlns:p14="http://schemas.microsoft.com/office/powerpoint/2010/main" val="206966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26</a:t>
            </a:fld>
            <a:endParaRPr lang="en-gb" dirty="0"/>
          </a:p>
        </p:txBody>
      </p:sp>
    </p:spTree>
    <p:extLst>
      <p:ext uri="{BB962C8B-B14F-4D97-AF65-F5344CB8AC3E}">
        <p14:creationId xmlns:p14="http://schemas.microsoft.com/office/powerpoint/2010/main" val="1069328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CDBBF70-B78B-ED49-9D2D-4C39D288CF64}" type="slidenum">
              <a:rPr lang="sv-SE" smtClean="0"/>
              <a:t>28</a:t>
            </a:fld>
            <a:endParaRPr lang="sv-SE" dirty="0"/>
          </a:p>
        </p:txBody>
      </p:sp>
    </p:spTree>
    <p:extLst>
      <p:ext uri="{BB962C8B-B14F-4D97-AF65-F5344CB8AC3E}">
        <p14:creationId xmlns:p14="http://schemas.microsoft.com/office/powerpoint/2010/main" val="20164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Foucault </a:t>
            </a:r>
            <a:r>
              <a:rPr lang="sv-SE" dirty="0" err="1"/>
              <a:t>pendulum</a:t>
            </a:r>
            <a:r>
              <a:rPr lang="sv-SE" dirty="0"/>
              <a:t> at the Ångström </a:t>
            </a:r>
            <a:r>
              <a:rPr lang="sv-SE" dirty="0" err="1"/>
              <a:t>Laboratory</a:t>
            </a:r>
            <a:r>
              <a:rPr lang="sv-SE" dirty="0"/>
              <a:t>.</a:t>
            </a:r>
          </a:p>
        </p:txBody>
      </p:sp>
      <p:sp>
        <p:nvSpPr>
          <p:cNvPr id="4" name="Platshållare för bildnummer 3"/>
          <p:cNvSpPr>
            <a:spLocks noGrp="1"/>
          </p:cNvSpPr>
          <p:nvPr>
            <p:ph type="sldNum" sz="quarter" idx="5"/>
          </p:nvPr>
        </p:nvSpPr>
        <p:spPr/>
        <p:txBody>
          <a:bodyPr/>
          <a:lstStyle/>
          <a:p>
            <a:fld id="{4CDBBF70-B78B-ED49-9D2D-4C39D288CF64}" type="slidenum">
              <a:rPr lang="sv-SE" smtClean="0"/>
              <a:t>29</a:t>
            </a:fld>
            <a:endParaRPr lang="sv-SE" dirty="0"/>
          </a:p>
        </p:txBody>
      </p:sp>
    </p:spTree>
    <p:extLst>
      <p:ext uri="{BB962C8B-B14F-4D97-AF65-F5344CB8AC3E}">
        <p14:creationId xmlns:p14="http://schemas.microsoft.com/office/powerpoint/2010/main" val="3765226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30</a:t>
            </a:fld>
            <a:endParaRPr lang="en-gb" dirty="0"/>
          </a:p>
        </p:txBody>
      </p:sp>
    </p:spTree>
    <p:extLst>
      <p:ext uri="{BB962C8B-B14F-4D97-AF65-F5344CB8AC3E}">
        <p14:creationId xmlns:p14="http://schemas.microsoft.com/office/powerpoint/2010/main" val="154955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b="0" i="0" u="none" baseline="0" dirty="0"/>
              <a:t>Some famous figures in Uppsala’s history:</a:t>
            </a:r>
          </a:p>
          <a:p>
            <a:endParaRPr lang="en-gb" dirty="0"/>
          </a:p>
          <a:p>
            <a:pPr algn="l" rtl="0">
              <a:lnSpc>
                <a:spcPct val="150000"/>
              </a:lnSpc>
            </a:pPr>
            <a:r>
              <a:rPr lang="en-gb" sz="1200" b="1" i="0" u="none" baseline="0" dirty="0" err="1"/>
              <a:t>Olof</a:t>
            </a:r>
            <a:r>
              <a:rPr lang="en-gb" sz="1200" b="1" i="0" u="none" baseline="0" dirty="0"/>
              <a:t> </a:t>
            </a:r>
            <a:r>
              <a:rPr lang="en-gb" sz="1200" b="1" i="0" u="none" baseline="0" dirty="0" err="1"/>
              <a:t>Rudbeck</a:t>
            </a:r>
            <a:r>
              <a:rPr lang="en-gb" sz="1200" b="1" i="0" u="none" baseline="0" dirty="0"/>
              <a:t>: </a:t>
            </a:r>
          </a:p>
          <a:p>
            <a:pPr algn="l" rtl="0">
              <a:lnSpc>
                <a:spcPct val="150000"/>
              </a:lnSpc>
            </a:pPr>
            <a:r>
              <a:rPr lang="en-gb" b="0" i="0" u="none" baseline="0" dirty="0"/>
              <a:t>The polymath </a:t>
            </a:r>
            <a:r>
              <a:rPr lang="en-gb" b="0" i="0" u="none" baseline="0" dirty="0" err="1"/>
              <a:t>Olof</a:t>
            </a:r>
            <a:r>
              <a:rPr lang="en-gb" b="0" i="0" u="none" baseline="0" dirty="0"/>
              <a:t> </a:t>
            </a:r>
            <a:r>
              <a:rPr lang="en-gb" b="0" i="0" u="none" baseline="0" dirty="0" err="1"/>
              <a:t>Rudbeck</a:t>
            </a:r>
            <a:r>
              <a:rPr lang="en-gb" b="0" i="0" u="none" baseline="0" dirty="0"/>
              <a:t> the Elder is one of the most significant personages of all time at Uppsala University. </a:t>
            </a:r>
            <a:r>
              <a:rPr lang="en-gb" b="0" i="0" u="none" baseline="0" dirty="0" err="1"/>
              <a:t>Rudbeck</a:t>
            </a:r>
            <a:r>
              <a:rPr lang="en-gb" b="0" i="0" u="none" baseline="0" dirty="0"/>
              <a:t> achieved something that has been called “the first scientific discovery ever made by a Swede”. His discovery concerned lymph and its flows through the human body. At the beginning of the 1660s he had the anatomical theatre set up for dissections of the human body. </a:t>
            </a:r>
            <a:r>
              <a:rPr lang="en-gb" b="0" i="0" u="none" baseline="0" dirty="0" err="1"/>
              <a:t>Rudbeck</a:t>
            </a:r>
            <a:r>
              <a:rPr lang="en-gb" b="0" i="0" u="none" baseline="0" dirty="0"/>
              <a:t> actually owed his celebrity mostly to his book “</a:t>
            </a:r>
            <a:r>
              <a:rPr lang="en-gb" b="0" i="0" u="none" baseline="0" dirty="0" err="1"/>
              <a:t>Atlantica</a:t>
            </a:r>
            <a:r>
              <a:rPr lang="en-gb" b="0" i="0" u="none" baseline="0" dirty="0"/>
              <a:t>”, a work of prehistory that is now generally regarded as learned fantasy. However, much of </a:t>
            </a:r>
            <a:r>
              <a:rPr lang="en-gb" b="0" i="0" u="none" baseline="0" dirty="0" err="1"/>
              <a:t>Rudbeck’s</a:t>
            </a:r>
            <a:r>
              <a:rPr lang="en-gb" b="0" i="0" u="none" baseline="0" dirty="0"/>
              <a:t> other work has stood the test of time. For example, he and Chancellor Magnus Gabriel De la </a:t>
            </a:r>
            <a:r>
              <a:rPr lang="en-gb" b="0" i="0" u="none" baseline="0" dirty="0" err="1"/>
              <a:t>Gardie</a:t>
            </a:r>
            <a:r>
              <a:rPr lang="en-gb" b="0" i="0" u="none" baseline="0" dirty="0"/>
              <a:t> established the </a:t>
            </a:r>
            <a:r>
              <a:rPr lang="en-gb" b="0" i="1" u="none" baseline="0" dirty="0" err="1"/>
              <a:t>exercitia</a:t>
            </a:r>
            <a:r>
              <a:rPr lang="en-gb" b="0" i="0" u="none" baseline="0" dirty="0"/>
              <a:t> (exercises) at the University, which meant that noble students received training in riding, dancing, fencing and modern languages. He also had a botanical garden planted (now the Linnaeus Garden), organised boat services to Stockholm, bridges, water pipes, etc. </a:t>
            </a:r>
          </a:p>
          <a:p>
            <a:pPr algn="l" rtl="0">
              <a:lnSpc>
                <a:spcPct val="150000"/>
              </a:lnSpc>
            </a:pPr>
            <a:endParaRPr lang="en-gb" sz="1200" dirty="0"/>
          </a:p>
          <a:p>
            <a:pPr algn="l" rtl="0">
              <a:lnSpc>
                <a:spcPct val="150000"/>
              </a:lnSpc>
            </a:pPr>
            <a:r>
              <a:rPr lang="en-gb" sz="1200" b="1" i="0" u="none" baseline="0" dirty="0"/>
              <a:t>Anders Celsius:</a:t>
            </a:r>
          </a:p>
          <a:p>
            <a:pPr algn="l" rtl="0"/>
            <a:r>
              <a:rPr lang="en-gb" b="0" i="0" u="none" baseline="0" dirty="0"/>
              <a:t>Celsius did not invent the thermometer. It had been known for more than a century, in Sweden as elsewhere. However, in 1741 he constructed a thermometer of superior precision. It was divided into 100 degrees, with 0 degrees denoting the boiling point of water and 100 degrees its freezing point. A few years after it had been taken into use, Celsius died (1744). His scale was then reversed and the thermometer took on its now familiar form, with the freezing point at 0 degrees and the boiling point at 100 degrees.  Some have said that Linnaeus was behind this reform, but it was probably the idea of some instrument maker at the Royal Swedish Academy of Sciences.</a:t>
            </a:r>
          </a:p>
          <a:p>
            <a:pPr algn="l" rtl="0"/>
            <a:r>
              <a:rPr lang="en-gb" b="0" i="0" u="none" baseline="0" dirty="0"/>
              <a:t>However, Anders Celsius was first and foremost an astronomer, not a meteorologist. He was appointed Professor of Astronomy in 1730.</a:t>
            </a:r>
          </a:p>
          <a:p>
            <a:pPr algn="l" rtl="0">
              <a:lnSpc>
                <a:spcPct val="150000"/>
              </a:lnSpc>
            </a:pPr>
            <a:endParaRPr lang="en-gb" sz="1200" b="1"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i="0" u="none" baseline="0" dirty="0"/>
              <a:t>Carl Linnaeus:</a:t>
            </a:r>
          </a:p>
          <a:p>
            <a:pPr marL="0" marR="0" lvl="0" indent="0" algn="l" defTabSz="914400" rtl="0" eaLnBrk="1" fontAlgn="auto" latinLnBrk="0" hangingPunct="1">
              <a:lnSpc>
                <a:spcPct val="150000"/>
              </a:lnSpc>
              <a:spcBef>
                <a:spcPts val="0"/>
              </a:spcBef>
              <a:spcAft>
                <a:spcPts val="0"/>
              </a:spcAft>
              <a:buClrTx/>
              <a:buSzTx/>
              <a:buFontTx/>
              <a:buNone/>
              <a:tabLst/>
              <a:defRPr/>
            </a:pPr>
            <a:r>
              <a:rPr lang="en-gb" b="0" i="0" u="none" baseline="0" dirty="0"/>
              <a:t>Carl Linnaeus is one of Uppsala University’s most famous professors ever. Linnaeus created systems for classifying and naming nature, and the basics of his systems are still used today throughout the scientific world. “God created, Linnaeus organised” has become proverbial.</a:t>
            </a:r>
            <a:endParaRPr lang="en-gb" sz="120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i="0" u="none" baseline="0" dirty="0"/>
              <a:t>Betty Pettersson:</a:t>
            </a:r>
          </a:p>
          <a:p>
            <a:pPr marL="0" marR="0" lvl="0" indent="0" algn="l" defTabSz="914400" rtl="0" eaLnBrk="1" fontAlgn="auto" latinLnBrk="0" hangingPunct="1">
              <a:lnSpc>
                <a:spcPct val="150000"/>
              </a:lnSpc>
              <a:spcBef>
                <a:spcPts val="0"/>
              </a:spcBef>
              <a:spcAft>
                <a:spcPts val="0"/>
              </a:spcAft>
              <a:buClrTx/>
              <a:buSzTx/>
              <a:buFontTx/>
              <a:buNone/>
              <a:tabLst/>
              <a:defRPr/>
            </a:pPr>
            <a:r>
              <a:rPr lang="en-gb" b="0" i="0" u="none" baseline="0" dirty="0"/>
              <a:t>It was not until the early 1870s that the first female student enrolled at Uppsala University. At that time, a woman could only enter university by royal dispensation. Her name was </a:t>
            </a:r>
            <a:r>
              <a:rPr lang="en-gb" b="1" i="0" u="none" baseline="0" dirty="0"/>
              <a:t>Betty Pettersson</a:t>
            </a:r>
            <a:r>
              <a:rPr lang="en-gb" b="0" i="0" u="none" baseline="0" dirty="0"/>
              <a:t> and she came from the Baltic island of Gotland. After taking her degree she became a teacher.</a:t>
            </a:r>
            <a:endParaRPr lang="en-gb" sz="120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i="0" u="none" baseline="0" dirty="0"/>
              <a:t>Ellen Fries:</a:t>
            </a:r>
          </a:p>
          <a:p>
            <a:pPr algn="l" rtl="0"/>
            <a:r>
              <a:rPr lang="en-gb" b="0" i="0" u="none" baseline="0" dirty="0"/>
              <a:t>In 1883 </a:t>
            </a:r>
            <a:r>
              <a:rPr lang="en-gb" b="1" i="0" u="none" baseline="0" dirty="0"/>
              <a:t>Ellen Fries</a:t>
            </a:r>
            <a:r>
              <a:rPr lang="en-gb" b="0" i="0" u="none" baseline="0" dirty="0"/>
              <a:t> took a doctorate in history. She was the first woman in Sweden to obtain a PhD. While many hailed her as a pioneer, others were sceptical. Ellen Fries continued to write works of history, including the book “Remarkable Women”.</a:t>
            </a:r>
          </a:p>
          <a:p>
            <a:pPr algn="l" rtl="0"/>
            <a:r>
              <a:rPr lang="en-gb" b="0" i="0" u="none" baseline="0" dirty="0"/>
              <a:t>Toward the end of the century there were more and more women students, making a total of 153 admissions for the 19th century. But their life in Uppsala was not always plain sailing. They were not allowed to attend parties at the student nations (student clubs), and it was long questioned whether they had any right to wear the white ‘student cap’.</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baseline="0" dirty="0"/>
              <a:t>More famous figures in Uppsala’s history: http://www.uu.se/om-uu/history/</a:t>
            </a:r>
          </a:p>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32</a:t>
            </a:fld>
            <a:endParaRPr lang="en-gb" dirty="0"/>
          </a:p>
        </p:txBody>
      </p:sp>
    </p:spTree>
    <p:extLst>
      <p:ext uri="{BB962C8B-B14F-4D97-AF65-F5344CB8AC3E}">
        <p14:creationId xmlns:p14="http://schemas.microsoft.com/office/powerpoint/2010/main" val="3331109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b="0" i="0" u="none" baseline="0"/>
              <a:t>Disciplinary Domain of Humanities and Social Sciences</a:t>
            </a:r>
          </a:p>
        </p:txBody>
      </p:sp>
      <p:sp>
        <p:nvSpPr>
          <p:cNvPr id="4" name="Platshållare för bildnummer 3"/>
          <p:cNvSpPr>
            <a:spLocks noGrp="1"/>
          </p:cNvSpPr>
          <p:nvPr>
            <p:ph type="sldNum" sz="quarter" idx="5"/>
          </p:nvPr>
        </p:nvSpPr>
        <p:spPr/>
        <p:txBody>
          <a:bodyPr/>
          <a:lstStyle/>
          <a:p>
            <a:pPr algn="l" rtl="0"/>
            <a:fld id="{4CDBBF70-B78B-ED49-9D2D-4C39D288CF64}" type="slidenum">
              <a:rPr/>
              <a:t>34</a:t>
            </a:fld>
            <a:endParaRPr lang="en-gb" dirty="0"/>
          </a:p>
        </p:txBody>
      </p:sp>
    </p:spTree>
    <p:extLst>
      <p:ext uri="{BB962C8B-B14F-4D97-AF65-F5344CB8AC3E}">
        <p14:creationId xmlns:p14="http://schemas.microsoft.com/office/powerpoint/2010/main" val="371638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a:t>Disciplinary Domain of Medicine and Pharmacy</a:t>
            </a:r>
          </a:p>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36</a:t>
            </a:fld>
            <a:endParaRPr lang="en-gb" dirty="0"/>
          </a:p>
        </p:txBody>
      </p:sp>
    </p:spTree>
    <p:extLst>
      <p:ext uri="{BB962C8B-B14F-4D97-AF65-F5344CB8AC3E}">
        <p14:creationId xmlns:p14="http://schemas.microsoft.com/office/powerpoint/2010/main" val="81063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DBBF70-B78B-ED49-9D2D-4C39D288CF64}" type="slidenum">
              <a:rPr lang="sv-SE" smtClean="0"/>
              <a:t>3</a:t>
            </a:fld>
            <a:endParaRPr lang="sv-SE" dirty="0"/>
          </a:p>
        </p:txBody>
      </p:sp>
    </p:spTree>
    <p:extLst>
      <p:ext uri="{BB962C8B-B14F-4D97-AF65-F5344CB8AC3E}">
        <p14:creationId xmlns:p14="http://schemas.microsoft.com/office/powerpoint/2010/main" val="423317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a:t>Disciplinary Domain of Science and Technology</a:t>
            </a:r>
          </a:p>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38</a:t>
            </a:fld>
            <a:endParaRPr lang="en-gb" dirty="0"/>
          </a:p>
        </p:txBody>
      </p:sp>
    </p:spTree>
    <p:extLst>
      <p:ext uri="{BB962C8B-B14F-4D97-AF65-F5344CB8AC3E}">
        <p14:creationId xmlns:p14="http://schemas.microsoft.com/office/powerpoint/2010/main" val="110362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b="0" i="0" u="none" baseline="0"/>
              <a:t>This is Uppsala University</a:t>
            </a:r>
          </a:p>
        </p:txBody>
      </p:sp>
      <p:sp>
        <p:nvSpPr>
          <p:cNvPr id="4" name="Platshållare för bildnummer 3"/>
          <p:cNvSpPr>
            <a:spLocks noGrp="1"/>
          </p:cNvSpPr>
          <p:nvPr>
            <p:ph type="sldNum" sz="quarter" idx="5"/>
          </p:nvPr>
        </p:nvSpPr>
        <p:spPr/>
        <p:txBody>
          <a:bodyPr/>
          <a:lstStyle/>
          <a:p>
            <a:pPr algn="l" rtl="0"/>
            <a:fld id="{4CDBBF70-B78B-ED49-9D2D-4C39D288CF64}" type="slidenum">
              <a:rPr/>
              <a:t>43</a:t>
            </a:fld>
            <a:endParaRPr lang="en-gb" dirty="0"/>
          </a:p>
        </p:txBody>
      </p:sp>
    </p:spTree>
    <p:extLst>
      <p:ext uri="{BB962C8B-B14F-4D97-AF65-F5344CB8AC3E}">
        <p14:creationId xmlns:p14="http://schemas.microsoft.com/office/powerpoint/2010/main" val="1530301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b="0" i="0" u="none" baseline="0" dirty="0"/>
              <a:t>Quality assurance and enhancement: active and systematic approach to quality assurance and enhancement within education, research and collaboration.</a:t>
            </a:r>
            <a:endParaRPr lang="en-gb" dirty="0"/>
          </a:p>
          <a:p>
            <a:pPr algn="l" rtl="0"/>
            <a:r>
              <a:rPr lang="en-gb" b="0" i="0" u="none" baseline="0" dirty="0"/>
              <a:t> </a:t>
            </a:r>
          </a:p>
          <a:p>
            <a:pPr algn="l" rtl="0"/>
            <a:r>
              <a:rPr lang="en-gb" b="0" i="0" u="none" baseline="0" dirty="0"/>
              <a:t>Internationalisation: a means of and strategy for achieving higher quality research and education. Internationalisation should be guided by principles of quality, endurance and reciprocity in international relations and the development of deepened, strategic collaboration with selected universities and world regions. Uppsala University aspires to take an active role in the global community, and to promote development, creativity and innovation so as to contribute to global development.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t>Infrastructure: successful research depends on infrastructure of an internationally high standard in the form of experimental equipment, databases, libraries, collections and biobanks.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t>Talent attraction and career systems. Appointment Regulations</a:t>
            </a:r>
          </a:p>
          <a:p>
            <a:endParaRPr lang="en-gb" dirty="0"/>
          </a:p>
          <a:p>
            <a:pPr algn="l" rtl="0"/>
            <a:r>
              <a:rPr lang="en-gb" b="0" i="0" u="none" baseline="0" dirty="0"/>
              <a:t>Support and wider environment: Development Plan 2050</a:t>
            </a:r>
          </a:p>
        </p:txBody>
      </p:sp>
      <p:sp>
        <p:nvSpPr>
          <p:cNvPr id="4" name="Platshållare för bildnummer 3"/>
          <p:cNvSpPr>
            <a:spLocks noGrp="1"/>
          </p:cNvSpPr>
          <p:nvPr>
            <p:ph type="sldNum" sz="quarter" idx="5"/>
          </p:nvPr>
        </p:nvSpPr>
        <p:spPr/>
        <p:txBody>
          <a:bodyPr/>
          <a:lstStyle/>
          <a:p>
            <a:pPr algn="l" rtl="0"/>
            <a:fld id="{4CDBBF70-B78B-ED49-9D2D-4C39D288CF64}" type="slidenum">
              <a:rPr/>
              <a:t>7</a:t>
            </a:fld>
            <a:endParaRPr lang="en-gb" dirty="0"/>
          </a:p>
        </p:txBody>
      </p:sp>
    </p:spTree>
    <p:extLst>
      <p:ext uri="{BB962C8B-B14F-4D97-AF65-F5344CB8AC3E}">
        <p14:creationId xmlns:p14="http://schemas.microsoft.com/office/powerpoint/2010/main" val="257700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11</a:t>
            </a:fld>
            <a:endParaRPr lang="sv-SE" dirty="0"/>
          </a:p>
        </p:txBody>
      </p:sp>
    </p:spTree>
    <p:extLst>
      <p:ext uri="{BB962C8B-B14F-4D97-AF65-F5344CB8AC3E}">
        <p14:creationId xmlns:p14="http://schemas.microsoft.com/office/powerpoint/2010/main" val="191281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16</a:t>
            </a:fld>
            <a:endParaRPr lang="sv-SE" dirty="0"/>
          </a:p>
        </p:txBody>
      </p:sp>
    </p:spTree>
    <p:extLst>
      <p:ext uri="{BB962C8B-B14F-4D97-AF65-F5344CB8AC3E}">
        <p14:creationId xmlns:p14="http://schemas.microsoft.com/office/powerpoint/2010/main" val="212856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endParaRPr lang="en-gb" b="0" i="0" u="none" baseline="0" dirty="0"/>
          </a:p>
        </p:txBody>
      </p:sp>
      <p:sp>
        <p:nvSpPr>
          <p:cNvPr id="4" name="Platshållare för bildnummer 3"/>
          <p:cNvSpPr>
            <a:spLocks noGrp="1"/>
          </p:cNvSpPr>
          <p:nvPr>
            <p:ph type="sldNum" sz="quarter" idx="5"/>
          </p:nvPr>
        </p:nvSpPr>
        <p:spPr/>
        <p:txBody>
          <a:bodyPr/>
          <a:lstStyle/>
          <a:p>
            <a:pPr algn="l" rtl="0"/>
            <a:fld id="{4CDBBF70-B78B-ED49-9D2D-4C39D288CF64}" type="slidenum">
              <a:rPr/>
              <a:t>17</a:t>
            </a:fld>
            <a:endParaRPr lang="en-gb" dirty="0"/>
          </a:p>
        </p:txBody>
      </p:sp>
    </p:spTree>
    <p:extLst>
      <p:ext uri="{BB962C8B-B14F-4D97-AF65-F5344CB8AC3E}">
        <p14:creationId xmlns:p14="http://schemas.microsoft.com/office/powerpoint/2010/main" val="165129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0" i="0" u="none" kern="1200" baseline="0" dirty="0">
                <a:solidFill>
                  <a:schemeClr val="tx1"/>
                </a:solidFill>
                <a:effectLst/>
                <a:latin typeface="+mn-lt"/>
                <a:ea typeface="+mn-ea"/>
                <a:cs typeface="+mn-cs"/>
              </a:rPr>
              <a:t>Because of the breadth of subjects it offers, Uppsala University is well placed to help  meet challenges facing society at national level and contribute towards achieving the UN’s global sustainability goals.</a:t>
            </a:r>
          </a:p>
          <a:p>
            <a:pPr algn="l" rtl="0"/>
            <a:endParaRPr lang="en-gb" sz="1200" b="0" i="0" u="none" kern="1200" baseline="0" dirty="0">
              <a:solidFill>
                <a:schemeClr val="tx1"/>
              </a:solidFill>
              <a:effectLst/>
              <a:latin typeface="+mn-lt"/>
              <a:ea typeface="+mn-ea"/>
              <a:cs typeface="+mn-cs"/>
            </a:endParaRPr>
          </a:p>
          <a:p>
            <a:pPr algn="l" rtl="0"/>
            <a:r>
              <a:rPr lang="en-gb" sz="1200" b="0" i="0" u="none" kern="1200" baseline="0" dirty="0">
                <a:solidFill>
                  <a:schemeClr val="tx1"/>
                </a:solidFill>
                <a:effectLst/>
                <a:latin typeface="+mn-lt"/>
                <a:ea typeface="+mn-ea"/>
                <a:cs typeface="+mn-cs"/>
              </a:rPr>
              <a:t> Achieving these goals requires a combination of technological development, community planning and changes in human behaviour, along with decisions that build on scientifically based knowledge.</a:t>
            </a:r>
          </a:p>
          <a:p>
            <a:pPr algn="l" rtl="0"/>
            <a:endParaRPr lang="en-gb" sz="1200" b="0" i="0" u="none" kern="1200" baseline="0" dirty="0">
              <a:solidFill>
                <a:schemeClr val="tx1"/>
              </a:solidFill>
              <a:effectLst/>
              <a:latin typeface="+mn-lt"/>
              <a:ea typeface="+mn-ea"/>
              <a:cs typeface="+mn-cs"/>
            </a:endParaRPr>
          </a:p>
          <a:p>
            <a:pPr algn="l" rtl="0"/>
            <a:r>
              <a:rPr lang="en-gb" sz="1200" b="0" i="0" u="none" kern="1200" baseline="0" dirty="0">
                <a:solidFill>
                  <a:schemeClr val="tx1"/>
                </a:solidFill>
                <a:effectLst/>
                <a:latin typeface="+mn-lt"/>
                <a:ea typeface="+mn-ea"/>
                <a:cs typeface="+mn-cs"/>
              </a:rPr>
              <a:t>In recent years, Uppsala University has conducted many interdisciplinary and cross-cutting initiatives.</a:t>
            </a:r>
          </a:p>
          <a:p>
            <a:endParaRPr lang="en-gb" dirty="0"/>
          </a:p>
        </p:txBody>
      </p:sp>
      <p:sp>
        <p:nvSpPr>
          <p:cNvPr id="4" name="Platshållare för bildnummer 3"/>
          <p:cNvSpPr>
            <a:spLocks noGrp="1"/>
          </p:cNvSpPr>
          <p:nvPr>
            <p:ph type="sldNum" sz="quarter" idx="5"/>
          </p:nvPr>
        </p:nvSpPr>
        <p:spPr/>
        <p:txBody>
          <a:bodyPr/>
          <a:lstStyle/>
          <a:p>
            <a:pPr algn="l" rtl="0"/>
            <a:fld id="{4CDBBF70-B78B-ED49-9D2D-4C39D288CF64}" type="slidenum">
              <a:rPr/>
              <a:t>19</a:t>
            </a:fld>
            <a:endParaRPr lang="en-gb" dirty="0"/>
          </a:p>
        </p:txBody>
      </p:sp>
    </p:spTree>
    <p:extLst>
      <p:ext uri="{BB962C8B-B14F-4D97-AF65-F5344CB8AC3E}">
        <p14:creationId xmlns:p14="http://schemas.microsoft.com/office/powerpoint/2010/main" val="303869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20</a:t>
            </a:fld>
            <a:endParaRPr lang="sv-SE" dirty="0"/>
          </a:p>
        </p:txBody>
      </p:sp>
    </p:spTree>
    <p:extLst>
      <p:ext uri="{BB962C8B-B14F-4D97-AF65-F5344CB8AC3E}">
        <p14:creationId xmlns:p14="http://schemas.microsoft.com/office/powerpoint/2010/main" val="92536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CDBBF70-B78B-ED49-9D2D-4C39D288CF64}" type="slidenum">
              <a:rPr lang="sv-SE" smtClean="0"/>
              <a:t>21</a:t>
            </a:fld>
            <a:endParaRPr lang="sv-SE" dirty="0"/>
          </a:p>
        </p:txBody>
      </p:sp>
    </p:spTree>
    <p:extLst>
      <p:ext uri="{BB962C8B-B14F-4D97-AF65-F5344CB8AC3E}">
        <p14:creationId xmlns:p14="http://schemas.microsoft.com/office/powerpoint/2010/main" val="355550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U_White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1122363"/>
            <a:ext cx="9144000" cy="2387600"/>
          </a:xfrm>
        </p:spPr>
        <p:txBody>
          <a:bodyPr anchor="b"/>
          <a:lstStyle>
            <a:lvl1pPr algn="ctr">
              <a:defRPr sz="3800"/>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3834267"/>
            <a:ext cx="9144000" cy="1655762"/>
          </a:xfrm>
        </p:spPr>
        <p:txBody>
          <a:bodyPr/>
          <a:lstStyle>
            <a:lvl1pPr marL="0" indent="0" algn="ctr">
              <a:buNone/>
              <a:defRPr sz="18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KLICKA HÄR FÖR ATT ÄNDRA UNDERRUBRIK</a:t>
            </a:r>
          </a:p>
        </p:txBody>
      </p:sp>
    </p:spTree>
    <p:extLst>
      <p:ext uri="{BB962C8B-B14F-4D97-AF65-F5344CB8AC3E}">
        <p14:creationId xmlns:p14="http://schemas.microsoft.com/office/powerpoint/2010/main" val="386117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U_Grey_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en bild</a:t>
            </a:r>
          </a:p>
        </p:txBody>
      </p:sp>
    </p:spTree>
    <p:extLst>
      <p:ext uri="{BB962C8B-B14F-4D97-AF65-F5344CB8AC3E}">
        <p14:creationId xmlns:p14="http://schemas.microsoft.com/office/powerpoint/2010/main" val="149163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U_White_Titl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2D5DCA-C7EF-D847-BF31-7756142E39C8}"/>
              </a:ext>
            </a:extLst>
          </p:cNvPr>
          <p:cNvSpPr>
            <a:spLocks noGrp="1"/>
          </p:cNvSpPr>
          <p:nvPr>
            <p:ph type="pic" sz="quarter" idx="10" hasCustomPrompt="1"/>
          </p:nvPr>
        </p:nvSpPr>
        <p:spPr>
          <a:xfrm>
            <a:off x="1524000" y="2265681"/>
            <a:ext cx="9144000" cy="3108960"/>
          </a:xfrm>
        </p:spPr>
        <p:txBody>
          <a:bodyPr/>
          <a:lstStyle>
            <a:lvl1pPr>
              <a:buNone/>
              <a:defRPr/>
            </a:lvl1pPr>
          </a:lstStyle>
          <a:p>
            <a:r>
              <a:rPr lang="sv-SE" dirty="0"/>
              <a:t>Klicka på ikonen för att lägga till en bild</a:t>
            </a:r>
          </a:p>
        </p:txBody>
      </p:sp>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461963"/>
            <a:ext cx="9144000" cy="1417637"/>
          </a:xfrm>
        </p:spPr>
        <p:txBody>
          <a:bodyPr anchor="b"/>
          <a:lstStyle>
            <a:lvl1pPr algn="ctr">
              <a:defRPr sz="3800"/>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5760722"/>
            <a:ext cx="9144000" cy="259080"/>
          </a:xfrm>
        </p:spPr>
        <p:txBody>
          <a:bodyPr/>
          <a:lstStyle>
            <a:lvl1pPr marL="0" indent="0" algn="ctr">
              <a:buNone/>
              <a:defRPr sz="1500"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KLICKA HÄR FÖR ATT ÄNDRA UNDERRUBRIK</a:t>
            </a:r>
          </a:p>
        </p:txBody>
      </p:sp>
    </p:spTree>
    <p:extLst>
      <p:ext uri="{BB962C8B-B14F-4D97-AF65-F5344CB8AC3E}">
        <p14:creationId xmlns:p14="http://schemas.microsoft.com/office/powerpoint/2010/main" val="52187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UU_White_Te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3C56-2D27-904E-B863-86215E420177}"/>
              </a:ext>
            </a:extLst>
          </p:cNvPr>
          <p:cNvSpPr>
            <a:spLocks noGrp="1"/>
          </p:cNvSpPr>
          <p:nvPr>
            <p:ph type="title" hasCustomPrompt="1"/>
          </p:nvPr>
        </p:nvSpPr>
        <p:spPr>
          <a:xfrm>
            <a:off x="839788" y="987425"/>
            <a:ext cx="8852852" cy="445136"/>
          </a:xfrm>
        </p:spPr>
        <p:txBody>
          <a:bodyPr anchor="b"/>
          <a:lstStyle>
            <a:lvl1pPr>
              <a:defRPr sz="2400"/>
            </a:lvl1pPr>
          </a:lstStyle>
          <a:p>
            <a:r>
              <a:rPr lang="en-GB" dirty="0"/>
              <a:t>KLICKA HÄR FÖR ATT ÄNDRA RUBRIK</a:t>
            </a:r>
            <a:endParaRPr lang="sv-SE" dirty="0"/>
          </a:p>
        </p:txBody>
      </p:sp>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6096000" y="1778001"/>
            <a:ext cx="3596640" cy="40830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Text Placeholder 3">
            <a:extLst>
              <a:ext uri="{FF2B5EF4-FFF2-40B4-BE49-F238E27FC236}">
                <a16:creationId xmlns:a16="http://schemas.microsoft.com/office/drawing/2014/main" id="{2C70CE97-22F3-D54E-97F1-698A9CC7BC23}"/>
              </a:ext>
            </a:extLst>
          </p:cNvPr>
          <p:cNvSpPr>
            <a:spLocks noGrp="1"/>
          </p:cNvSpPr>
          <p:nvPr>
            <p:ph type="body" sz="half" idx="2" hasCustomPrompt="1"/>
          </p:nvPr>
        </p:nvSpPr>
        <p:spPr>
          <a:xfrm>
            <a:off x="839788" y="1785939"/>
            <a:ext cx="4900612" cy="4083050"/>
          </a:xfrm>
        </p:spPr>
        <p:txBody>
          <a:bodyPr/>
          <a:lstStyle>
            <a:lvl1pPr marL="0" indent="0">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skriva</a:t>
            </a:r>
            <a:r>
              <a:rPr lang="en-GB" dirty="0"/>
              <a:t> in text</a:t>
            </a:r>
          </a:p>
        </p:txBody>
      </p:sp>
    </p:spTree>
    <p:extLst>
      <p:ext uri="{BB962C8B-B14F-4D97-AF65-F5344CB8AC3E}">
        <p14:creationId xmlns:p14="http://schemas.microsoft.com/office/powerpoint/2010/main" val="190696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U_White_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en bild</a:t>
            </a:r>
          </a:p>
        </p:txBody>
      </p:sp>
    </p:spTree>
    <p:extLst>
      <p:ext uri="{BB962C8B-B14F-4D97-AF65-F5344CB8AC3E}">
        <p14:creationId xmlns:p14="http://schemas.microsoft.com/office/powerpoint/2010/main" val="3733417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UU_White_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en bild</a:t>
            </a:r>
          </a:p>
        </p:txBody>
      </p:sp>
      <p:sp>
        <p:nvSpPr>
          <p:cNvPr id="5" name="Title 1">
            <a:extLst>
              <a:ext uri="{FF2B5EF4-FFF2-40B4-BE49-F238E27FC236}">
                <a16:creationId xmlns:a16="http://schemas.microsoft.com/office/drawing/2014/main" id="{2AF6A6AC-06E7-6746-81C4-FCD1E4C222BE}"/>
              </a:ext>
            </a:extLst>
          </p:cNvPr>
          <p:cNvSpPr>
            <a:spLocks noGrp="1"/>
          </p:cNvSpPr>
          <p:nvPr>
            <p:ph type="title" hasCustomPrompt="1"/>
          </p:nvPr>
        </p:nvSpPr>
        <p:spPr>
          <a:xfrm>
            <a:off x="839788" y="3429000"/>
            <a:ext cx="4178526" cy="779418"/>
          </a:xfrm>
        </p:spPr>
        <p:txBody>
          <a:bodyPr anchor="b"/>
          <a:lstStyle>
            <a:lvl1pPr>
              <a:defRPr sz="2400"/>
            </a:lvl1pPr>
          </a:lstStyle>
          <a:p>
            <a:r>
              <a:rPr lang="en-GB" dirty="0"/>
              <a:t>KLICKA HÄR FÖR ATT ÄNDRA RUBRIK</a:t>
            </a:r>
            <a:endParaRPr lang="sv-SE" dirty="0"/>
          </a:p>
        </p:txBody>
      </p:sp>
      <p:sp>
        <p:nvSpPr>
          <p:cNvPr id="6" name="Text Placeholder 3">
            <a:extLst>
              <a:ext uri="{FF2B5EF4-FFF2-40B4-BE49-F238E27FC236}">
                <a16:creationId xmlns:a16="http://schemas.microsoft.com/office/drawing/2014/main" id="{BB07C80A-0E05-D246-8FBF-2D6057CF3A0D}"/>
              </a:ext>
            </a:extLst>
          </p:cNvPr>
          <p:cNvSpPr>
            <a:spLocks noGrp="1"/>
          </p:cNvSpPr>
          <p:nvPr>
            <p:ph type="body" sz="half" idx="2" hasCustomPrompt="1"/>
          </p:nvPr>
        </p:nvSpPr>
        <p:spPr>
          <a:xfrm>
            <a:off x="839787" y="4477204"/>
            <a:ext cx="4178527" cy="1488167"/>
          </a:xfrm>
        </p:spPr>
        <p:txBody>
          <a:bodyPr/>
          <a:lstStyle>
            <a:lvl1pPr marL="0" indent="0">
              <a:buNone/>
              <a:defRPr sz="1700">
                <a:solidFill>
                  <a:schemeClr val="tx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skriva</a:t>
            </a:r>
            <a:r>
              <a:rPr lang="en-GB" dirty="0"/>
              <a:t> in text</a:t>
            </a:r>
          </a:p>
        </p:txBody>
      </p:sp>
    </p:spTree>
    <p:extLst>
      <p:ext uri="{BB962C8B-B14F-4D97-AF65-F5344CB8AC3E}">
        <p14:creationId xmlns:p14="http://schemas.microsoft.com/office/powerpoint/2010/main" val="116022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UU_white_text with placehol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0E896C-B616-284C-8503-5E9C1C31C63A}"/>
              </a:ext>
            </a:extLst>
          </p:cNvPr>
          <p:cNvSpPr>
            <a:spLocks noGrp="1"/>
          </p:cNvSpPr>
          <p:nvPr>
            <p:ph type="title" hasCustomPrompt="1"/>
          </p:nvPr>
        </p:nvSpPr>
        <p:spPr>
          <a:xfrm>
            <a:off x="839788" y="987425"/>
            <a:ext cx="8852852" cy="445136"/>
          </a:xfrm>
        </p:spPr>
        <p:txBody>
          <a:bodyPr anchor="b"/>
          <a:lstStyle>
            <a:lvl1pPr>
              <a:defRPr sz="2400"/>
            </a:lvl1pPr>
          </a:lstStyle>
          <a:p>
            <a:r>
              <a:rPr lang="en-GB" dirty="0"/>
              <a:t>KLICKA HÄR FÖR ATT ÄNDRA RUBRIK</a:t>
            </a:r>
            <a:endParaRPr lang="sv-SE" dirty="0"/>
          </a:p>
        </p:txBody>
      </p:sp>
      <p:sp>
        <p:nvSpPr>
          <p:cNvPr id="6" name="Platshållare för innehåll 5">
            <a:extLst>
              <a:ext uri="{FF2B5EF4-FFF2-40B4-BE49-F238E27FC236}">
                <a16:creationId xmlns:a16="http://schemas.microsoft.com/office/drawing/2014/main" id="{F0139FF6-A53E-FE44-979A-D0660354337A}"/>
              </a:ext>
            </a:extLst>
          </p:cNvPr>
          <p:cNvSpPr>
            <a:spLocks noGrp="1"/>
          </p:cNvSpPr>
          <p:nvPr>
            <p:ph sz="quarter" idx="10" hasCustomPrompt="1"/>
          </p:nvPr>
        </p:nvSpPr>
        <p:spPr>
          <a:xfrm>
            <a:off x="839788" y="1785938"/>
            <a:ext cx="8853487" cy="4084637"/>
          </a:xfrm>
        </p:spPr>
        <p:txBody>
          <a:bodyPr/>
          <a:lstStyle/>
          <a:p>
            <a:pPr lvl="0"/>
            <a:r>
              <a:rPr lang="sv-SE"/>
              <a:t>Klicka här för att skriva in text</a:t>
            </a:r>
          </a:p>
        </p:txBody>
      </p:sp>
    </p:spTree>
    <p:extLst>
      <p:ext uri="{BB962C8B-B14F-4D97-AF65-F5344CB8AC3E}">
        <p14:creationId xmlns:p14="http://schemas.microsoft.com/office/powerpoint/2010/main" val="968684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UU_ Grey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1122363"/>
            <a:ext cx="9144000" cy="2387600"/>
          </a:xfrm>
        </p:spPr>
        <p:txBody>
          <a:bodyPr anchor="b"/>
          <a:lstStyle>
            <a:lvl1pPr algn="ctr">
              <a:defRPr sz="3800">
                <a:solidFill>
                  <a:schemeClr val="tx1">
                    <a:alpha val="80000"/>
                  </a:schemeClr>
                </a:solidFill>
              </a:defRPr>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3834267"/>
            <a:ext cx="9144000" cy="1655762"/>
          </a:xfrm>
        </p:spPr>
        <p:txBody>
          <a:bodyPr/>
          <a:lstStyle>
            <a:lvl1pPr marL="0" indent="0" algn="ctr">
              <a:buNone/>
              <a:defRPr sz="18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KLICKA HÄR FÖR ATT ÄNDRA UNDERRUBRIK</a:t>
            </a:r>
          </a:p>
        </p:txBody>
      </p:sp>
    </p:spTree>
    <p:extLst>
      <p:ext uri="{BB962C8B-B14F-4D97-AF65-F5344CB8AC3E}">
        <p14:creationId xmlns:p14="http://schemas.microsoft.com/office/powerpoint/2010/main" val="365044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U_Grey_Titl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2D5DCA-C7EF-D847-BF31-7756142E39C8}"/>
              </a:ext>
            </a:extLst>
          </p:cNvPr>
          <p:cNvSpPr>
            <a:spLocks noGrp="1"/>
          </p:cNvSpPr>
          <p:nvPr>
            <p:ph type="pic" sz="quarter" idx="10" hasCustomPrompt="1"/>
          </p:nvPr>
        </p:nvSpPr>
        <p:spPr>
          <a:xfrm>
            <a:off x="1524000" y="2265681"/>
            <a:ext cx="9144000" cy="310896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sv-SE" dirty="0"/>
              <a:t>Klicka på ikonen för att lägga till en bild</a:t>
            </a:r>
          </a:p>
        </p:txBody>
      </p:sp>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461963"/>
            <a:ext cx="9144000" cy="1417637"/>
          </a:xfrm>
        </p:spPr>
        <p:txBody>
          <a:bodyPr anchor="b"/>
          <a:lstStyle>
            <a:lvl1pPr algn="ctr">
              <a:defRPr sz="3800"/>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5760722"/>
            <a:ext cx="9144000" cy="259080"/>
          </a:xfrm>
        </p:spPr>
        <p:txBody>
          <a:bodyPr>
            <a:noAutofit/>
          </a:bodyPr>
          <a:lstStyle>
            <a:lvl1pPr marL="0" indent="0" algn="ctr">
              <a:buNone/>
              <a:defRPr sz="1500"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KLICKA HÄR FÖR ATT ÄNDRA UNDERRUBRIK</a:t>
            </a:r>
          </a:p>
        </p:txBody>
      </p:sp>
    </p:spTree>
    <p:extLst>
      <p:ext uri="{BB962C8B-B14F-4D97-AF65-F5344CB8AC3E}">
        <p14:creationId xmlns:p14="http://schemas.microsoft.com/office/powerpoint/2010/main" val="255065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U_Grey_Text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839E66-3F0E-3D48-BE67-AD2108BAFA3C}"/>
              </a:ext>
            </a:extLst>
          </p:cNvPr>
          <p:cNvSpPr>
            <a:spLocks noGrp="1"/>
          </p:cNvSpPr>
          <p:nvPr>
            <p:ph type="title" hasCustomPrompt="1"/>
          </p:nvPr>
        </p:nvSpPr>
        <p:spPr>
          <a:xfrm>
            <a:off x="839788" y="987425"/>
            <a:ext cx="8852852" cy="445136"/>
          </a:xfrm>
        </p:spPr>
        <p:txBody>
          <a:bodyPr anchor="b"/>
          <a:lstStyle>
            <a:lvl1pPr>
              <a:defRPr sz="2400"/>
            </a:lvl1pPr>
          </a:lstStyle>
          <a:p>
            <a:r>
              <a:rPr lang="en-GB" dirty="0"/>
              <a:t>KLICKA HÄR FÖR ATT ÄNDRA RUBRIK</a:t>
            </a:r>
            <a:endParaRPr lang="sv-SE" dirty="0"/>
          </a:p>
        </p:txBody>
      </p:sp>
      <p:sp>
        <p:nvSpPr>
          <p:cNvPr id="9" name="Picture Placeholder 2">
            <a:extLst>
              <a:ext uri="{FF2B5EF4-FFF2-40B4-BE49-F238E27FC236}">
                <a16:creationId xmlns:a16="http://schemas.microsoft.com/office/drawing/2014/main" id="{FC34110F-7C73-8D4F-8534-7B599238465F}"/>
              </a:ext>
            </a:extLst>
          </p:cNvPr>
          <p:cNvSpPr>
            <a:spLocks noGrp="1"/>
          </p:cNvSpPr>
          <p:nvPr>
            <p:ph type="pic" idx="1" hasCustomPrompt="1"/>
          </p:nvPr>
        </p:nvSpPr>
        <p:spPr>
          <a:xfrm>
            <a:off x="6096000" y="1778001"/>
            <a:ext cx="3596640" cy="4083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10" name="Text Placeholder 3">
            <a:extLst>
              <a:ext uri="{FF2B5EF4-FFF2-40B4-BE49-F238E27FC236}">
                <a16:creationId xmlns:a16="http://schemas.microsoft.com/office/drawing/2014/main" id="{E7959A62-4F3E-D74B-8E3D-7BE067949782}"/>
              </a:ext>
            </a:extLst>
          </p:cNvPr>
          <p:cNvSpPr>
            <a:spLocks noGrp="1"/>
          </p:cNvSpPr>
          <p:nvPr>
            <p:ph type="body" sz="half" idx="2" hasCustomPrompt="1"/>
          </p:nvPr>
        </p:nvSpPr>
        <p:spPr>
          <a:xfrm>
            <a:off x="839788" y="1785939"/>
            <a:ext cx="4900612" cy="4083050"/>
          </a:xfrm>
        </p:spPr>
        <p:txBody>
          <a:bodyPr/>
          <a:lstStyle>
            <a:lvl1pPr marL="0" indent="0">
              <a:buNone/>
              <a:defRPr sz="1700">
                <a:solidFill>
                  <a:schemeClr val="tx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skriva</a:t>
            </a:r>
            <a:r>
              <a:rPr lang="en-GB" dirty="0"/>
              <a:t> in text</a:t>
            </a:r>
          </a:p>
        </p:txBody>
      </p:sp>
    </p:spTree>
    <p:extLst>
      <p:ext uri="{BB962C8B-B14F-4D97-AF65-F5344CB8AC3E}">
        <p14:creationId xmlns:p14="http://schemas.microsoft.com/office/powerpoint/2010/main" val="96275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objekt 8">
            <a:extLst>
              <a:ext uri="{FF2B5EF4-FFF2-40B4-BE49-F238E27FC236}">
                <a16:creationId xmlns:a16="http://schemas.microsoft.com/office/drawing/2014/main" id="{FE0BBA05-D59A-5B4F-8075-7C06E6BD2049}"/>
              </a:ext>
            </a:extLst>
          </p:cNvPr>
          <p:cNvPicPr>
            <a:picLocks noChangeAspect="1"/>
          </p:cNvPicPr>
          <p:nvPr userDrawn="1"/>
        </p:nvPicPr>
        <p:blipFill rotWithShape="1">
          <a:blip r:embed="rId8" cstate="screen">
            <a:lum bright="70000" contrast="-70000"/>
            <a:extLst>
              <a:ext uri="{28A0092B-C50C-407E-A947-70E740481C1C}">
                <a14:useLocalDpi xmlns:a14="http://schemas.microsoft.com/office/drawing/2010/main"/>
              </a:ext>
            </a:extLst>
          </a:blip>
          <a:srcRect/>
          <a:stretch/>
        </p:blipFill>
        <p:spPr>
          <a:xfrm>
            <a:off x="9923494" y="0"/>
            <a:ext cx="2268506" cy="2516158"/>
          </a:xfrm>
          <a:prstGeom prst="rect">
            <a:avLst/>
          </a:prstGeom>
        </p:spPr>
      </p:pic>
      <p:sp>
        <p:nvSpPr>
          <p:cNvPr id="2" name="Title Placeholder 1">
            <a:extLst>
              <a:ext uri="{FF2B5EF4-FFF2-40B4-BE49-F238E27FC236}">
                <a16:creationId xmlns:a16="http://schemas.microsoft.com/office/drawing/2014/main" id="{06DCFECD-146F-0548-9477-8E29FF567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KLICKA HÄR FÖR ATT ÄNDRA RUBRIK</a:t>
            </a:r>
            <a:endParaRPr lang="sv-SE" dirty="0"/>
          </a:p>
        </p:txBody>
      </p:sp>
      <p:sp>
        <p:nvSpPr>
          <p:cNvPr id="3" name="Text Placeholder 2">
            <a:extLst>
              <a:ext uri="{FF2B5EF4-FFF2-40B4-BE49-F238E27FC236}">
                <a16:creationId xmlns:a16="http://schemas.microsoft.com/office/drawing/2014/main" id="{2663B5D4-0A8F-2C48-8AF0-A81A2EDA2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sv-SE" dirty="0"/>
          </a:p>
        </p:txBody>
      </p:sp>
      <p:pic>
        <p:nvPicPr>
          <p:cNvPr id="9" name="Bildobjekt 4">
            <a:extLst>
              <a:ext uri="{FF2B5EF4-FFF2-40B4-BE49-F238E27FC236}">
                <a16:creationId xmlns:a16="http://schemas.microsoft.com/office/drawing/2014/main" id="{2FAFB277-4C28-4A4D-B886-3F5861ADE5E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1102848" y="5806123"/>
            <a:ext cx="863600" cy="863600"/>
          </a:xfrm>
          <a:prstGeom prst="rect">
            <a:avLst/>
          </a:prstGeom>
        </p:spPr>
      </p:pic>
    </p:spTree>
    <p:extLst>
      <p:ext uri="{BB962C8B-B14F-4D97-AF65-F5344CB8AC3E}">
        <p14:creationId xmlns:p14="http://schemas.microsoft.com/office/powerpoint/2010/main" val="345164569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63" r:id="rId4"/>
    <p:sldLayoutId id="2147483665" r:id="rId5"/>
    <p:sldLayoutId id="2147483666" r:id="rId6"/>
  </p:sldLayoutIdLst>
  <p:txStyles>
    <p:titleStyle>
      <a:lvl1pPr algn="l" defTabSz="914400" rtl="0" eaLnBrk="1" latinLnBrk="0" hangingPunct="1">
        <a:lnSpc>
          <a:spcPct val="90000"/>
        </a:lnSpc>
        <a:spcBef>
          <a:spcPct val="0"/>
        </a:spcBef>
        <a:buNone/>
        <a:defRPr sz="3900" kern="1200" spc="300">
          <a:solidFill>
            <a:schemeClr val="tx2">
              <a:alpha val="7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alpha val="7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8181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8181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2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CFECD-146F-0548-9477-8E29FF567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KLICKA HÄR FÖR ATT ÄNDRA RUBRIK</a:t>
            </a:r>
            <a:endParaRPr lang="sv-SE" dirty="0"/>
          </a:p>
        </p:txBody>
      </p:sp>
      <p:pic>
        <p:nvPicPr>
          <p:cNvPr id="9" name="Bildobjekt 4">
            <a:extLst>
              <a:ext uri="{FF2B5EF4-FFF2-40B4-BE49-F238E27FC236}">
                <a16:creationId xmlns:a16="http://schemas.microsoft.com/office/drawing/2014/main" id="{2FAFB277-4C28-4A4D-B886-3F5861ADE5E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102848" y="5806123"/>
            <a:ext cx="863600" cy="863600"/>
          </a:xfrm>
          <a:prstGeom prst="rect">
            <a:avLst/>
          </a:prstGeom>
        </p:spPr>
      </p:pic>
      <p:pic>
        <p:nvPicPr>
          <p:cNvPr id="14" name="Picture 13">
            <a:extLst>
              <a:ext uri="{FF2B5EF4-FFF2-40B4-BE49-F238E27FC236}">
                <a16:creationId xmlns:a16="http://schemas.microsoft.com/office/drawing/2014/main" id="{718D7511-9A7A-5B44-A9CA-84BE8907EE99}"/>
              </a:ext>
            </a:extLst>
          </p:cNvPr>
          <p:cNvPicPr>
            <a:picLocks noChangeAspect="1"/>
          </p:cNvPicPr>
          <p:nvPr userDrawn="1"/>
        </p:nvPicPr>
        <p:blipFill rotWithShape="1">
          <a:blip r:embed="rId7" cstate="screen">
            <a:alphaModFix amt="10000"/>
            <a:extLst>
              <a:ext uri="{28A0092B-C50C-407E-A947-70E740481C1C}">
                <a14:useLocalDpi xmlns:a14="http://schemas.microsoft.com/office/drawing/2010/main"/>
              </a:ext>
            </a:extLst>
          </a:blip>
          <a:srcRect t="24378" r="33466"/>
          <a:stretch/>
        </p:blipFill>
        <p:spPr>
          <a:xfrm>
            <a:off x="10014332" y="0"/>
            <a:ext cx="2177668" cy="2446318"/>
          </a:xfrm>
          <a:prstGeom prst="rect">
            <a:avLst/>
          </a:prstGeom>
        </p:spPr>
      </p:pic>
      <p:sp>
        <p:nvSpPr>
          <p:cNvPr id="3" name="Text Placeholder 2">
            <a:extLst>
              <a:ext uri="{FF2B5EF4-FFF2-40B4-BE49-F238E27FC236}">
                <a16:creationId xmlns:a16="http://schemas.microsoft.com/office/drawing/2014/main" id="{2663B5D4-0A8F-2C48-8AF0-A81A2EDA2F15}"/>
              </a:ext>
            </a:extLst>
          </p:cNvPr>
          <p:cNvSpPr>
            <a:spLocks noGrp="1"/>
          </p:cNvSpPr>
          <p:nvPr>
            <p:ph type="body" idx="1"/>
          </p:nvPr>
        </p:nvSpPr>
        <p:spPr>
          <a:xfrm>
            <a:off x="838200" y="1836511"/>
            <a:ext cx="10515600" cy="4351338"/>
          </a:xfrm>
          <a:prstGeom prst="rect">
            <a:avLst/>
          </a:prstGeom>
        </p:spPr>
        <p:txBody>
          <a:bodyPr vert="horz" lIns="91440" tIns="45720" rIns="91440" bIns="45720" rtlCol="0">
            <a:normAutofit/>
          </a:bodyPr>
          <a:lstStyle/>
          <a:p>
            <a:pPr lvl="0"/>
            <a:endParaRPr lang="sv-SE" dirty="0"/>
          </a:p>
        </p:txBody>
      </p:sp>
    </p:spTree>
    <p:extLst>
      <p:ext uri="{BB962C8B-B14F-4D97-AF65-F5344CB8AC3E}">
        <p14:creationId xmlns:p14="http://schemas.microsoft.com/office/powerpoint/2010/main" val="275413011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Lst>
  <p:txStyles>
    <p:titleStyle>
      <a:lvl1pPr algn="l" defTabSz="914400" rtl="0" eaLnBrk="1" latinLnBrk="0" hangingPunct="1">
        <a:lnSpc>
          <a:spcPct val="90000"/>
        </a:lnSpc>
        <a:spcBef>
          <a:spcPct val="0"/>
        </a:spcBef>
        <a:buNone/>
        <a:defRPr sz="3900" kern="1200" spc="300">
          <a:solidFill>
            <a:schemeClr val="tx1">
              <a:alpha val="7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alpha val="7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8181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8181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ABF2EF5-968A-5643-B44C-8BC2B1E2B259}"/>
              </a:ext>
            </a:extLst>
          </p:cNvPr>
          <p:cNvSpPr/>
          <p:nvPr/>
        </p:nvSpPr>
        <p:spPr>
          <a:xfrm>
            <a:off x="0" y="0"/>
            <a:ext cx="12192000"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9" name="Bildobjekt 8">
            <a:extLst>
              <a:ext uri="{FF2B5EF4-FFF2-40B4-BE49-F238E27FC236}">
                <a16:creationId xmlns:a16="http://schemas.microsoft.com/office/drawing/2014/main" id="{1DB92AD1-8537-824C-A0B4-C1872DBC12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98926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0EE777-E6F7-324A-95BF-0445991821B6}"/>
              </a:ext>
            </a:extLst>
          </p:cNvPr>
          <p:cNvSpPr>
            <a:spLocks noGrp="1"/>
          </p:cNvSpPr>
          <p:nvPr>
            <p:ph type="title"/>
          </p:nvPr>
        </p:nvSpPr>
        <p:spPr/>
        <p:txBody>
          <a:bodyPr>
            <a:noAutofit/>
          </a:bodyPr>
          <a:lstStyle/>
          <a:p>
            <a:pPr algn="l" rtl="0"/>
            <a:r>
              <a:rPr lang="en-gb" b="0" i="0" u="none" baseline="0" dirty="0"/>
              <a:t>EDUCATION AND RESEARCH IN </a:t>
            </a:r>
            <a:br>
              <a:rPr lang="en-gb" dirty="0"/>
            </a:br>
            <a:r>
              <a:rPr lang="en-gb" b="0" i="0" u="none" baseline="0" dirty="0"/>
              <a:t>THREE DISCIPLINARY DOMAINS </a:t>
            </a:r>
          </a:p>
        </p:txBody>
      </p:sp>
      <p:sp>
        <p:nvSpPr>
          <p:cNvPr id="4" name="Platshållare för text 3">
            <a:extLst>
              <a:ext uri="{FF2B5EF4-FFF2-40B4-BE49-F238E27FC236}">
                <a16:creationId xmlns:a16="http://schemas.microsoft.com/office/drawing/2014/main" id="{648CB9EA-867A-E747-B50C-D17D15F69D4F}"/>
              </a:ext>
            </a:extLst>
          </p:cNvPr>
          <p:cNvSpPr>
            <a:spLocks noGrp="1"/>
          </p:cNvSpPr>
          <p:nvPr>
            <p:ph type="body" sz="half" idx="2"/>
          </p:nvPr>
        </p:nvSpPr>
        <p:spPr>
          <a:xfrm>
            <a:off x="371957" y="4996970"/>
            <a:ext cx="3600893" cy="659549"/>
          </a:xfrm>
        </p:spPr>
        <p:txBody>
          <a:bodyPr>
            <a:normAutofit lnSpcReduction="10000"/>
          </a:bodyPr>
          <a:lstStyle/>
          <a:p>
            <a:pPr algn="ctr" rtl="0"/>
            <a:r>
              <a:rPr lang="en-gb" b="0" i="0" u="none" baseline="0"/>
              <a:t>Humanities and Social Sciences</a:t>
            </a:r>
          </a:p>
          <a:p>
            <a:pPr algn="ctr" rtl="0"/>
            <a:r>
              <a:rPr lang="en-gb" b="0" i="0" u="none" baseline="0"/>
              <a:t>6 faculties</a:t>
            </a:r>
          </a:p>
        </p:txBody>
      </p:sp>
      <p:pic>
        <p:nvPicPr>
          <p:cNvPr id="10" name="Bildobjekt 9">
            <a:extLst>
              <a:ext uri="{FF2B5EF4-FFF2-40B4-BE49-F238E27FC236}">
                <a16:creationId xmlns:a16="http://schemas.microsoft.com/office/drawing/2014/main" id="{C5205EF9-8437-6A4F-B838-6E40DA7A70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958" y="2748519"/>
            <a:ext cx="3600893" cy="2025502"/>
          </a:xfrm>
          <a:prstGeom prst="rect">
            <a:avLst/>
          </a:prstGeom>
        </p:spPr>
      </p:pic>
      <p:pic>
        <p:nvPicPr>
          <p:cNvPr id="12" name="Bildobjekt 11">
            <a:extLst>
              <a:ext uri="{FF2B5EF4-FFF2-40B4-BE49-F238E27FC236}">
                <a16:creationId xmlns:a16="http://schemas.microsoft.com/office/drawing/2014/main" id="{BE92E796-BC6F-504A-B4BF-84FF02D51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8450" y="2748519"/>
            <a:ext cx="3597417" cy="2025502"/>
          </a:xfrm>
          <a:prstGeom prst="rect">
            <a:avLst/>
          </a:prstGeom>
        </p:spPr>
      </p:pic>
      <p:pic>
        <p:nvPicPr>
          <p:cNvPr id="14" name="Bildobjekt 13">
            <a:extLst>
              <a:ext uri="{FF2B5EF4-FFF2-40B4-BE49-F238E27FC236}">
                <a16:creationId xmlns:a16="http://schemas.microsoft.com/office/drawing/2014/main" id="{25475314-EC6F-4B42-8399-9497962E40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1466" y="2748519"/>
            <a:ext cx="3597417" cy="2025502"/>
          </a:xfrm>
          <a:prstGeom prst="rect">
            <a:avLst/>
          </a:prstGeom>
        </p:spPr>
      </p:pic>
      <p:sp>
        <p:nvSpPr>
          <p:cNvPr id="15" name="Platshållare för text 3">
            <a:extLst>
              <a:ext uri="{FF2B5EF4-FFF2-40B4-BE49-F238E27FC236}">
                <a16:creationId xmlns:a16="http://schemas.microsoft.com/office/drawing/2014/main" id="{21AFC111-E664-D845-9A7B-1BFAC97ED204}"/>
              </a:ext>
            </a:extLst>
          </p:cNvPr>
          <p:cNvSpPr txBox="1">
            <a:spLocks/>
          </p:cNvSpPr>
          <p:nvPr/>
        </p:nvSpPr>
        <p:spPr>
          <a:xfrm>
            <a:off x="4328450" y="4996971"/>
            <a:ext cx="3597417" cy="65954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rtl="0"/>
            <a:r>
              <a:rPr lang="en-gb" b="0" i="0" u="none" baseline="0"/>
              <a:t>Medicine and Pharmacy</a:t>
            </a:r>
          </a:p>
          <a:p>
            <a:pPr algn="ctr" rtl="0"/>
            <a:r>
              <a:rPr lang="en-gb" b="0" i="0" u="none" baseline="0"/>
              <a:t>2 faculties</a:t>
            </a:r>
          </a:p>
        </p:txBody>
      </p:sp>
      <p:sp>
        <p:nvSpPr>
          <p:cNvPr id="16" name="Platshållare för text 3">
            <a:extLst>
              <a:ext uri="{FF2B5EF4-FFF2-40B4-BE49-F238E27FC236}">
                <a16:creationId xmlns:a16="http://schemas.microsoft.com/office/drawing/2014/main" id="{BFC08ACB-C3FB-3045-BC3A-31CD666C5F2C}"/>
              </a:ext>
            </a:extLst>
          </p:cNvPr>
          <p:cNvSpPr txBox="1">
            <a:spLocks/>
          </p:cNvSpPr>
          <p:nvPr/>
        </p:nvSpPr>
        <p:spPr>
          <a:xfrm>
            <a:off x="8281466" y="4996970"/>
            <a:ext cx="3538576" cy="65954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rtl="0"/>
            <a:r>
              <a:rPr lang="en-gb" b="0" i="0" u="none" baseline="0"/>
              <a:t>Science and Technology</a:t>
            </a:r>
          </a:p>
          <a:p>
            <a:pPr algn="ctr" rtl="0"/>
            <a:r>
              <a:rPr lang="en-gb" b="0" i="0" u="none" baseline="0"/>
              <a:t>1 faculty</a:t>
            </a:r>
          </a:p>
        </p:txBody>
      </p:sp>
    </p:spTree>
    <p:extLst>
      <p:ext uri="{BB962C8B-B14F-4D97-AF65-F5344CB8AC3E}">
        <p14:creationId xmlns:p14="http://schemas.microsoft.com/office/powerpoint/2010/main" val="401174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114946-836F-0A42-8D13-A1D5F7FE3322}"/>
              </a:ext>
            </a:extLst>
          </p:cNvPr>
          <p:cNvSpPr>
            <a:spLocks noGrp="1"/>
          </p:cNvSpPr>
          <p:nvPr>
            <p:ph type="title"/>
          </p:nvPr>
        </p:nvSpPr>
        <p:spPr/>
        <p:txBody>
          <a:bodyPr/>
          <a:lstStyle/>
          <a:p>
            <a:pPr algn="l" rtl="0"/>
            <a:r>
              <a:rPr lang="en-GB" b="0" i="0" u="none" baseline="0" dirty="0"/>
              <a:t>THE UNIVERSITY</a:t>
            </a:r>
            <a:r>
              <a:rPr lang="en-gb" b="0" i="0" u="none" baseline="0" dirty="0"/>
              <a:t> AREA</a:t>
            </a:r>
          </a:p>
        </p:txBody>
      </p:sp>
      <p:pic>
        <p:nvPicPr>
          <p:cNvPr id="5" name="Bildobjekt 4">
            <a:extLst>
              <a:ext uri="{FF2B5EF4-FFF2-40B4-BE49-F238E27FC236}">
                <a16:creationId xmlns:a16="http://schemas.microsoft.com/office/drawing/2014/main" id="{1F3C593E-1DBE-B54E-A7F7-91E1B24A43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009" y="1537857"/>
            <a:ext cx="9615067" cy="5198203"/>
          </a:xfrm>
          <a:prstGeom prst="rect">
            <a:avLst/>
          </a:prstGeom>
        </p:spPr>
      </p:pic>
    </p:spTree>
    <p:extLst>
      <p:ext uri="{BB962C8B-B14F-4D97-AF65-F5344CB8AC3E}">
        <p14:creationId xmlns:p14="http://schemas.microsoft.com/office/powerpoint/2010/main" val="231282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C382E7-272C-4E40-9E38-5645EA6B7106}"/>
              </a:ext>
            </a:extLst>
          </p:cNvPr>
          <p:cNvSpPr>
            <a:spLocks noGrp="1"/>
          </p:cNvSpPr>
          <p:nvPr>
            <p:ph type="title"/>
          </p:nvPr>
        </p:nvSpPr>
        <p:spPr/>
        <p:txBody>
          <a:bodyPr/>
          <a:lstStyle/>
          <a:p>
            <a:r>
              <a:rPr lang="sv-SE" dirty="0"/>
              <a:t>UPPSALA</a:t>
            </a:r>
          </a:p>
        </p:txBody>
      </p:sp>
      <p:pic>
        <p:nvPicPr>
          <p:cNvPr id="5" name="Bildobjekt 4">
            <a:extLst>
              <a:ext uri="{FF2B5EF4-FFF2-40B4-BE49-F238E27FC236}">
                <a16:creationId xmlns:a16="http://schemas.microsoft.com/office/drawing/2014/main" id="{340F5A21-A4EA-5E48-AFF3-A0124505C7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605" b="9727"/>
          <a:stretch/>
        </p:blipFill>
        <p:spPr>
          <a:xfrm>
            <a:off x="940916" y="1663700"/>
            <a:ext cx="9134049" cy="5080000"/>
          </a:xfrm>
          <a:prstGeom prst="rect">
            <a:avLst/>
          </a:prstGeom>
        </p:spPr>
      </p:pic>
    </p:spTree>
    <p:extLst>
      <p:ext uri="{BB962C8B-B14F-4D97-AF65-F5344CB8AC3E}">
        <p14:creationId xmlns:p14="http://schemas.microsoft.com/office/powerpoint/2010/main" val="43385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ECAFF8-FB33-454D-AE47-2546EE63A726}"/>
              </a:ext>
            </a:extLst>
          </p:cNvPr>
          <p:cNvSpPr>
            <a:spLocks noGrp="1"/>
          </p:cNvSpPr>
          <p:nvPr>
            <p:ph type="title"/>
          </p:nvPr>
        </p:nvSpPr>
        <p:spPr/>
        <p:txBody>
          <a:bodyPr/>
          <a:lstStyle/>
          <a:p>
            <a:r>
              <a:rPr lang="sv-SE" dirty="0"/>
              <a:t>CAMPUS GOTLAND</a:t>
            </a:r>
          </a:p>
        </p:txBody>
      </p:sp>
      <p:pic>
        <p:nvPicPr>
          <p:cNvPr id="4" name="Bildobjekt 3">
            <a:extLst>
              <a:ext uri="{FF2B5EF4-FFF2-40B4-BE49-F238E27FC236}">
                <a16:creationId xmlns:a16="http://schemas.microsoft.com/office/drawing/2014/main" id="{55927E38-6C84-254C-9D0C-9489A4B70A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374" y="2025735"/>
            <a:ext cx="8502739" cy="3932035"/>
          </a:xfrm>
          <a:prstGeom prst="rect">
            <a:avLst/>
          </a:prstGeom>
        </p:spPr>
      </p:pic>
    </p:spTree>
    <p:extLst>
      <p:ext uri="{BB962C8B-B14F-4D97-AF65-F5344CB8AC3E}">
        <p14:creationId xmlns:p14="http://schemas.microsoft.com/office/powerpoint/2010/main" val="346088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7127460-7D9C-9EA6-2864-F8DCC4E20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9981" y="-27384"/>
            <a:ext cx="2685979" cy="1796598"/>
          </a:xfrm>
          <a:prstGeom prst="rect">
            <a:avLst/>
          </a:prstGeom>
        </p:spPr>
      </p:pic>
      <p:pic>
        <p:nvPicPr>
          <p:cNvPr id="9" name="Platshållare för bild 3">
            <a:extLst>
              <a:ext uri="{FF2B5EF4-FFF2-40B4-BE49-F238E27FC236}">
                <a16:creationId xmlns:a16="http://schemas.microsoft.com/office/drawing/2014/main" id="{D2385F21-27FE-AB54-DBCE-306AB8EDF7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08772" y="-27384"/>
            <a:ext cx="2685980" cy="1796400"/>
          </a:xfrm>
          <a:prstGeom prst="rect">
            <a:avLst/>
          </a:prstGeom>
        </p:spPr>
      </p:pic>
      <p:pic>
        <p:nvPicPr>
          <p:cNvPr id="12" name="Platshållare för bild 3">
            <a:extLst>
              <a:ext uri="{FF2B5EF4-FFF2-40B4-BE49-F238E27FC236}">
                <a16:creationId xmlns:a16="http://schemas.microsoft.com/office/drawing/2014/main" id="{AEB71C8A-A57E-6DE9-9CE1-CD4119458B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0"/>
            <a:ext cx="3020122" cy="1771750"/>
          </a:xfrm>
          <a:prstGeom prst="rect">
            <a:avLst/>
          </a:prstGeom>
        </p:spPr>
      </p:pic>
      <p:pic>
        <p:nvPicPr>
          <p:cNvPr id="13" name="Platshållare för bild 3">
            <a:extLst>
              <a:ext uri="{FF2B5EF4-FFF2-40B4-BE49-F238E27FC236}">
                <a16:creationId xmlns:a16="http://schemas.microsoft.com/office/drawing/2014/main" id="{1FE74BF6-2EF0-B1D4-64C5-393EF0E259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204850"/>
            <a:ext cx="3791744" cy="1832609"/>
          </a:xfrm>
          <a:prstGeom prst="rect">
            <a:avLst/>
          </a:prstGeom>
        </p:spPr>
      </p:pic>
      <p:pic>
        <p:nvPicPr>
          <p:cNvPr id="18" name="Platshållare för bild 7">
            <a:extLst>
              <a:ext uri="{FF2B5EF4-FFF2-40B4-BE49-F238E27FC236}">
                <a16:creationId xmlns:a16="http://schemas.microsoft.com/office/drawing/2014/main" id="{BD4B3B14-8A89-00CF-D250-D34AC8DB6B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4114703" y="4487589"/>
            <a:ext cx="3898680" cy="2418845"/>
          </a:xfrm>
          <a:prstGeom prst="rect">
            <a:avLst/>
          </a:prstGeom>
        </p:spPr>
      </p:pic>
      <p:pic>
        <p:nvPicPr>
          <p:cNvPr id="20" name="Platshållare för bild 3">
            <a:extLst>
              <a:ext uri="{FF2B5EF4-FFF2-40B4-BE49-F238E27FC236}">
                <a16:creationId xmlns:a16="http://schemas.microsoft.com/office/drawing/2014/main" id="{08942649-C174-D7F2-E8CA-43D3D45091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08772" y="2189303"/>
            <a:ext cx="2685980" cy="1834028"/>
          </a:xfrm>
          <a:prstGeom prst="rect">
            <a:avLst/>
          </a:prstGeom>
        </p:spPr>
      </p:pic>
      <p:pic>
        <p:nvPicPr>
          <p:cNvPr id="21" name="Bildobjekt 20">
            <a:extLst>
              <a:ext uri="{FF2B5EF4-FFF2-40B4-BE49-F238E27FC236}">
                <a16:creationId xmlns:a16="http://schemas.microsoft.com/office/drawing/2014/main" id="{803EB34B-45A7-A720-58D2-50EC00A98E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0"/>
            <a:ext cx="2660107" cy="1773954"/>
          </a:xfrm>
          <a:prstGeom prst="rect">
            <a:avLst/>
          </a:prstGeom>
        </p:spPr>
      </p:pic>
      <p:pic>
        <p:nvPicPr>
          <p:cNvPr id="22" name="Platshållare för bild 4">
            <a:extLst>
              <a:ext uri="{FF2B5EF4-FFF2-40B4-BE49-F238E27FC236}">
                <a16:creationId xmlns:a16="http://schemas.microsoft.com/office/drawing/2014/main" id="{0B5918F9-510D-93CC-7A66-735D20DABCD8}"/>
              </a:ext>
            </a:extLst>
          </p:cNvPr>
          <p:cNvPicPr>
            <a:picLocks noGrp="1" noChangeAspect="1"/>
          </p:cNvPicPr>
          <p:nvPr>
            <p:ph type="pic" idx="1"/>
          </p:nvPr>
        </p:nvPicPr>
        <p:blipFill rotWithShape="1">
          <a:blip r:embed="rId9" cstate="screen">
            <a:extLst>
              <a:ext uri="{28A0092B-C50C-407E-A947-70E740481C1C}">
                <a14:useLocalDpi xmlns:a14="http://schemas.microsoft.com/office/drawing/2010/main"/>
              </a:ext>
            </a:extLst>
          </a:blip>
          <a:srcRect/>
          <a:stretch/>
        </p:blipFill>
        <p:spPr>
          <a:xfrm>
            <a:off x="-3773" y="4487589"/>
            <a:ext cx="3791744" cy="2418845"/>
          </a:xfrm>
        </p:spPr>
      </p:pic>
      <p:pic>
        <p:nvPicPr>
          <p:cNvPr id="23" name="Bildobjekt 22">
            <a:extLst>
              <a:ext uri="{FF2B5EF4-FFF2-40B4-BE49-F238E27FC236}">
                <a16:creationId xmlns:a16="http://schemas.microsoft.com/office/drawing/2014/main" id="{DF7E56F3-58C1-BC24-C75E-866B29449F7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79000" y="2203431"/>
            <a:ext cx="2337122" cy="1840649"/>
          </a:xfrm>
          <a:prstGeom prst="rect">
            <a:avLst/>
          </a:prstGeom>
        </p:spPr>
      </p:pic>
      <p:pic>
        <p:nvPicPr>
          <p:cNvPr id="24" name="Bildobjekt 23">
            <a:extLst>
              <a:ext uri="{FF2B5EF4-FFF2-40B4-BE49-F238E27FC236}">
                <a16:creationId xmlns:a16="http://schemas.microsoft.com/office/drawing/2014/main" id="{0AFDB0A0-A637-6357-15E5-9253C114476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318000" y="4487589"/>
            <a:ext cx="3898680" cy="2397600"/>
          </a:xfrm>
          <a:prstGeom prst="rect">
            <a:avLst/>
          </a:prstGeom>
        </p:spPr>
      </p:pic>
      <p:pic>
        <p:nvPicPr>
          <p:cNvPr id="25" name="Bildobjekt 24">
            <a:extLst>
              <a:ext uri="{FF2B5EF4-FFF2-40B4-BE49-F238E27FC236}">
                <a16:creationId xmlns:a16="http://schemas.microsoft.com/office/drawing/2014/main" id="{FE399496-229E-6CA7-10E6-1534A06C922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114703" y="2203431"/>
            <a:ext cx="2341338" cy="1839600"/>
          </a:xfrm>
          <a:prstGeom prst="rect">
            <a:avLst/>
          </a:prstGeom>
        </p:spPr>
      </p:pic>
    </p:spTree>
    <p:extLst>
      <p:ext uri="{BB962C8B-B14F-4D97-AF65-F5344CB8AC3E}">
        <p14:creationId xmlns:p14="http://schemas.microsoft.com/office/powerpoint/2010/main" val="199239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6650F24-E6DC-9EE8-986F-7AB83987C6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7328" y="2420887"/>
            <a:ext cx="3069493" cy="2135124"/>
          </a:xfrm>
          <a:prstGeom prst="rect">
            <a:avLst/>
          </a:prstGeom>
        </p:spPr>
      </p:pic>
      <p:pic>
        <p:nvPicPr>
          <p:cNvPr id="4" name="Bildobjekt 3">
            <a:extLst>
              <a:ext uri="{FF2B5EF4-FFF2-40B4-BE49-F238E27FC236}">
                <a16:creationId xmlns:a16="http://schemas.microsoft.com/office/drawing/2014/main" id="{914C0AF7-4A57-2A44-CAB0-C183BC02C9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9890" y="0"/>
            <a:ext cx="3756790" cy="2506010"/>
          </a:xfrm>
          <a:prstGeom prst="rect">
            <a:avLst/>
          </a:prstGeom>
        </p:spPr>
      </p:pic>
      <p:pic>
        <p:nvPicPr>
          <p:cNvPr id="5" name="Bildobjekt 4">
            <a:extLst>
              <a:ext uri="{FF2B5EF4-FFF2-40B4-BE49-F238E27FC236}">
                <a16:creationId xmlns:a16="http://schemas.microsoft.com/office/drawing/2014/main" id="{57D84FDA-D0C4-FA70-6ADB-CBF942F595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55"/>
          <a:stretch/>
        </p:blipFill>
        <p:spPr>
          <a:xfrm>
            <a:off x="8459890" y="2837098"/>
            <a:ext cx="3756790" cy="4020902"/>
          </a:xfrm>
          <a:prstGeom prst="rect">
            <a:avLst/>
          </a:prstGeom>
        </p:spPr>
      </p:pic>
      <p:pic>
        <p:nvPicPr>
          <p:cNvPr id="6" name="Bildobjekt 5">
            <a:extLst>
              <a:ext uri="{FF2B5EF4-FFF2-40B4-BE49-F238E27FC236}">
                <a16:creationId xmlns:a16="http://schemas.microsoft.com/office/drawing/2014/main" id="{77FC736A-153D-47B0-3997-0E5FE5DB0D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7328" y="0"/>
            <a:ext cx="3069492" cy="2092650"/>
          </a:xfrm>
          <a:prstGeom prst="rect">
            <a:avLst/>
          </a:prstGeom>
        </p:spPr>
      </p:pic>
      <p:pic>
        <p:nvPicPr>
          <p:cNvPr id="7" name="Bildobjekt 6">
            <a:extLst>
              <a:ext uri="{FF2B5EF4-FFF2-40B4-BE49-F238E27FC236}">
                <a16:creationId xmlns:a16="http://schemas.microsoft.com/office/drawing/2014/main" id="{36BAC792-4F3D-55E0-B087-2709867A8A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797222" cy="6858000"/>
          </a:xfrm>
          <a:prstGeom prst="rect">
            <a:avLst/>
          </a:prstGeom>
        </p:spPr>
      </p:pic>
      <p:pic>
        <p:nvPicPr>
          <p:cNvPr id="8" name="Bildobjekt 7">
            <a:extLst>
              <a:ext uri="{FF2B5EF4-FFF2-40B4-BE49-F238E27FC236}">
                <a16:creationId xmlns:a16="http://schemas.microsoft.com/office/drawing/2014/main" id="{5C67D071-DF6A-5207-D3C4-5390D000A0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7328" y="4869940"/>
            <a:ext cx="3069492" cy="1988060"/>
          </a:xfrm>
          <a:prstGeom prst="rect">
            <a:avLst/>
          </a:prstGeom>
        </p:spPr>
      </p:pic>
    </p:spTree>
    <p:extLst>
      <p:ext uri="{BB962C8B-B14F-4D97-AF65-F5344CB8AC3E}">
        <p14:creationId xmlns:p14="http://schemas.microsoft.com/office/powerpoint/2010/main" val="91766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0F24BB9-B09F-F541-B2E3-F581A31A33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2265681"/>
            <a:ext cx="9144000" cy="3108960"/>
          </a:xfrm>
        </p:spPr>
      </p:pic>
      <p:sp>
        <p:nvSpPr>
          <p:cNvPr id="3" name="Rubrik 2">
            <a:extLst>
              <a:ext uri="{FF2B5EF4-FFF2-40B4-BE49-F238E27FC236}">
                <a16:creationId xmlns:a16="http://schemas.microsoft.com/office/drawing/2014/main" id="{EF40FF2A-3C53-294E-8A64-F6ADB24BDC8E}"/>
              </a:ext>
            </a:extLst>
          </p:cNvPr>
          <p:cNvSpPr>
            <a:spLocks noGrp="1"/>
          </p:cNvSpPr>
          <p:nvPr>
            <p:ph type="ctrTitle"/>
          </p:nvPr>
        </p:nvSpPr>
        <p:spPr/>
        <p:txBody>
          <a:bodyPr>
            <a:normAutofit/>
          </a:bodyPr>
          <a:lstStyle/>
          <a:p>
            <a:pPr rtl="0"/>
            <a:r>
              <a:rPr lang="en-gb" sz="2400" b="0" i="0" u="none" baseline="0"/>
              <a:t>EDUCATION</a:t>
            </a:r>
          </a:p>
        </p:txBody>
      </p:sp>
      <p:sp>
        <p:nvSpPr>
          <p:cNvPr id="4" name="Underrubrik 3">
            <a:extLst>
              <a:ext uri="{FF2B5EF4-FFF2-40B4-BE49-F238E27FC236}">
                <a16:creationId xmlns:a16="http://schemas.microsoft.com/office/drawing/2014/main" id="{61E74616-41E6-AC44-BA4B-0D6D7785C851}"/>
              </a:ext>
            </a:extLst>
          </p:cNvPr>
          <p:cNvSpPr>
            <a:spLocks noGrp="1"/>
          </p:cNvSpPr>
          <p:nvPr>
            <p:ph type="subTitle" idx="1"/>
          </p:nvPr>
        </p:nvSpPr>
        <p:spPr/>
        <p:txBody>
          <a:bodyPr>
            <a:normAutofit fontScale="92500" lnSpcReduction="20000"/>
          </a:bodyPr>
          <a:lstStyle/>
          <a:p>
            <a:pPr rtl="0"/>
            <a:r>
              <a:rPr lang="en-gb" b="0" i="0" u="none" baseline="0" dirty="0"/>
              <a:t>BROAD RANGE OF PROGRAMMES • RESEARCH-BASED • STUDENT LIFE</a:t>
            </a:r>
          </a:p>
        </p:txBody>
      </p:sp>
    </p:spTree>
    <p:extLst>
      <p:ext uri="{BB962C8B-B14F-4D97-AF65-F5344CB8AC3E}">
        <p14:creationId xmlns:p14="http://schemas.microsoft.com/office/powerpoint/2010/main" val="3615005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D950E8-3720-4C41-A7F3-9EDF318B481C}"/>
              </a:ext>
            </a:extLst>
          </p:cNvPr>
          <p:cNvSpPr>
            <a:spLocks noGrp="1"/>
          </p:cNvSpPr>
          <p:nvPr>
            <p:ph type="title"/>
          </p:nvPr>
        </p:nvSpPr>
        <p:spPr/>
        <p:txBody>
          <a:bodyPr/>
          <a:lstStyle/>
          <a:p>
            <a:pPr algn="l" rtl="0"/>
            <a:r>
              <a:rPr lang="en-gb" b="0" i="0" u="none" baseline="0" dirty="0"/>
              <a:t>EDUCATION IN NUMBERS</a:t>
            </a:r>
          </a:p>
        </p:txBody>
      </p:sp>
      <p:pic>
        <p:nvPicPr>
          <p:cNvPr id="6" name="Platshållare för bild 5">
            <a:extLst>
              <a:ext uri="{FF2B5EF4-FFF2-40B4-BE49-F238E27FC236}">
                <a16:creationId xmlns:a16="http://schemas.microsoft.com/office/drawing/2014/main" id="{79283357-1060-FF41-B33D-FA937BC7419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Platshållare för text 3">
            <a:extLst>
              <a:ext uri="{FF2B5EF4-FFF2-40B4-BE49-F238E27FC236}">
                <a16:creationId xmlns:a16="http://schemas.microsoft.com/office/drawing/2014/main" id="{0A7DE2CE-919A-5A44-8D2F-3B951C8FDE6C}"/>
              </a:ext>
            </a:extLst>
          </p:cNvPr>
          <p:cNvSpPr>
            <a:spLocks noGrp="1"/>
          </p:cNvSpPr>
          <p:nvPr>
            <p:ph type="body" sz="half" idx="2"/>
          </p:nvPr>
        </p:nvSpPr>
        <p:spPr>
          <a:xfrm>
            <a:off x="839788" y="1785938"/>
            <a:ext cx="4900612" cy="4781117"/>
          </a:xfrm>
        </p:spPr>
        <p:txBody>
          <a:bodyPr>
            <a:normAutofit/>
          </a:bodyPr>
          <a:lstStyle/>
          <a:p>
            <a:pPr marL="285750" indent="-285750" algn="l" rtl="0">
              <a:buFont typeface="Arial" panose="020B0604020202020204" pitchFamily="34" charset="0"/>
              <a:buChar char="•"/>
            </a:pPr>
            <a:r>
              <a:rPr lang="en-gb" b="0" i="0" u="none" baseline="0" dirty="0"/>
              <a:t>Some 50,000 students</a:t>
            </a:r>
          </a:p>
          <a:p>
            <a:pPr marL="285750" lvl="0" indent="-285750" algn="l" rtl="0">
              <a:buFont typeface="Arial" panose="020B0604020202020204" pitchFamily="34" charset="0"/>
              <a:buChar char="•"/>
            </a:pPr>
            <a:r>
              <a:rPr lang="en-gb" b="0" i="0" u="none" baseline="0" dirty="0"/>
              <a:t>Around 7</a:t>
            </a:r>
            <a:r>
              <a:rPr lang="en-GB" b="0" i="0" u="none" baseline="0" dirty="0"/>
              <a:t>5</a:t>
            </a:r>
            <a:r>
              <a:rPr lang="en-gb" b="0" i="0" u="none" baseline="0" dirty="0"/>
              <a:t> undergraduate programmes</a:t>
            </a:r>
          </a:p>
          <a:p>
            <a:pPr marL="285750" lvl="0" indent="-285750" algn="l" rtl="0">
              <a:buFont typeface="Arial" panose="020B0604020202020204" pitchFamily="34" charset="0"/>
              <a:buChar char="•"/>
            </a:pPr>
            <a:r>
              <a:rPr lang="en-gb" b="0" i="0" u="none" baseline="0" dirty="0"/>
              <a:t>Around </a:t>
            </a:r>
            <a:r>
              <a:rPr lang="sv-SE" b="0" i="0" u="none" baseline="0" dirty="0"/>
              <a:t>90</a:t>
            </a:r>
            <a:r>
              <a:rPr lang="en-gb" b="0" i="0" u="none" baseline="0" dirty="0"/>
              <a:t> Master’s programmes</a:t>
            </a:r>
          </a:p>
          <a:p>
            <a:pPr marL="285750" lvl="0" indent="-285750" algn="l" rtl="0">
              <a:buFont typeface="Arial" panose="020B0604020202020204" pitchFamily="34" charset="0"/>
              <a:buChar char="•"/>
            </a:pPr>
            <a:r>
              <a:rPr lang="en-gb" b="0" i="0" u="none" baseline="0" dirty="0"/>
              <a:t>Roughly 2,000 freestanding courses</a:t>
            </a:r>
          </a:p>
          <a:p>
            <a:pPr marL="285750" lvl="0" indent="-285750" algn="l" rtl="0">
              <a:buFont typeface="Arial" panose="020B0604020202020204" pitchFamily="34" charset="0"/>
              <a:buChar char="•"/>
            </a:pPr>
            <a:r>
              <a:rPr lang="en-gb" b="0" i="0" u="none" baseline="0" dirty="0"/>
              <a:t>Most popular programmes: </a:t>
            </a:r>
            <a:r>
              <a:rPr lang="en-GB" b="0" i="0" u="none" baseline="0" dirty="0"/>
              <a:t>law, </a:t>
            </a:r>
            <a:r>
              <a:rPr lang="en-gb" b="0" i="0" u="none" baseline="0" dirty="0"/>
              <a:t>medicine </a:t>
            </a:r>
            <a:r>
              <a:rPr lang="en-GB" b="0" i="0" u="none" baseline="0" dirty="0"/>
              <a:t>and </a:t>
            </a:r>
            <a:r>
              <a:rPr lang="en-gb" b="0" i="0" u="none" baseline="0" dirty="0"/>
              <a:t>psychology </a:t>
            </a:r>
          </a:p>
          <a:p>
            <a:pPr marL="285750" lvl="0" indent="-285750" algn="l" rtl="0">
              <a:buFont typeface="Arial" panose="020B0604020202020204" pitchFamily="34" charset="0"/>
              <a:buChar char="•"/>
            </a:pPr>
            <a:r>
              <a:rPr lang="en-gb" b="0" i="0" u="none" baseline="0" dirty="0"/>
              <a:t>Around 6,</a:t>
            </a:r>
            <a:r>
              <a:rPr lang="en-GB" dirty="0"/>
              <a:t>5</a:t>
            </a:r>
            <a:r>
              <a:rPr lang="en-gb" b="0" i="0" u="none" baseline="0" dirty="0"/>
              <a:t>00 degrees per year </a:t>
            </a:r>
            <a:endParaRPr lang="en-GB" b="0" i="0" u="none" baseline="0" dirty="0"/>
          </a:p>
          <a:p>
            <a:pPr marL="285750" lvl="0" indent="-285750" algn="l" rtl="0">
              <a:buFont typeface="Arial" panose="020B0604020202020204" pitchFamily="34" charset="0"/>
              <a:buChar char="•"/>
            </a:pPr>
            <a:r>
              <a:rPr lang="en-gb" b="0" i="0" u="none" baseline="0" dirty="0"/>
              <a:t>Some </a:t>
            </a:r>
            <a:r>
              <a:rPr lang="en-GB" b="0" i="0" u="none" baseline="0" dirty="0"/>
              <a:t>7</a:t>
            </a:r>
            <a:r>
              <a:rPr lang="en-gb" b="0" i="0" u="none" baseline="0" dirty="0"/>
              <a:t>0 international Master’s programmes</a:t>
            </a:r>
            <a:endParaRPr lang="en-gb" dirty="0"/>
          </a:p>
          <a:p>
            <a:pPr marL="285750" lvl="0" indent="-285750" algn="l" rtl="0">
              <a:buFont typeface="Arial" panose="020B0604020202020204" pitchFamily="34" charset="0"/>
              <a:buChar char="•"/>
            </a:pPr>
            <a:r>
              <a:rPr lang="en-gb" b="0" i="0" u="none" baseline="0" dirty="0"/>
              <a:t>Around </a:t>
            </a:r>
            <a:r>
              <a:rPr lang="en-GB" b="0" i="0" u="none" baseline="0" dirty="0"/>
              <a:t>65</a:t>
            </a:r>
            <a:r>
              <a:rPr lang="en-gb" b="0" i="0" u="none" baseline="0" dirty="0"/>
              <a:t>0 freestanding courses in English</a:t>
            </a:r>
          </a:p>
          <a:p>
            <a:pPr marL="285750" lvl="0" indent="-285750">
              <a:buFont typeface="Arial" panose="020B0604020202020204" pitchFamily="34" charset="0"/>
              <a:buChar char="•"/>
            </a:pPr>
            <a:r>
              <a:rPr lang="en-gb" b="0" i="0" u="none" baseline="0" dirty="0"/>
              <a:t>International student exchanges</a:t>
            </a:r>
            <a:r>
              <a:rPr lang="en-GB" b="0" i="0" u="none" baseline="0" dirty="0"/>
              <a:t>: </a:t>
            </a:r>
            <a:r>
              <a:rPr lang="en-gb" b="0" i="0" u="none" baseline="0" dirty="0"/>
              <a:t>approximately 1,</a:t>
            </a:r>
            <a:r>
              <a:rPr lang="en-GB" b="0" i="0" u="none" baseline="0" dirty="0"/>
              <a:t>4</a:t>
            </a:r>
            <a:r>
              <a:rPr lang="en-gb" b="0" i="0" u="none" baseline="0" dirty="0"/>
              <a:t>00 incoming and </a:t>
            </a:r>
            <a:r>
              <a:rPr lang="en-GB" dirty="0"/>
              <a:t>1,0</a:t>
            </a:r>
            <a:r>
              <a:rPr lang="en-GB" b="0" i="0" u="none" baseline="0" dirty="0"/>
              <a:t>00</a:t>
            </a:r>
            <a:r>
              <a:rPr lang="en-gb" b="0" i="0" u="none" baseline="0" dirty="0"/>
              <a:t> </a:t>
            </a:r>
            <a:r>
              <a:rPr lang="en-gb" dirty="0"/>
              <a:t>outgoing</a:t>
            </a:r>
            <a:r>
              <a:rPr lang="en-GB" dirty="0"/>
              <a:t> </a:t>
            </a:r>
            <a:r>
              <a:rPr lang="en-gb" dirty="0"/>
              <a:t>students</a:t>
            </a:r>
            <a:endParaRPr lang="en-gb" b="0" i="0" u="none" baseline="0" dirty="0"/>
          </a:p>
          <a:p>
            <a:pPr marL="285750" lvl="0" indent="-285750" algn="l" rtl="0">
              <a:buFont typeface="Arial" panose="020B0604020202020204" pitchFamily="34" charset="0"/>
              <a:buChar char="•"/>
            </a:pPr>
            <a:r>
              <a:rPr lang="en-gb" b="0" i="0" u="none" baseline="0" dirty="0"/>
              <a:t>Some 1,</a:t>
            </a:r>
            <a:r>
              <a:rPr lang="en-GB" b="0" i="0" u="none" baseline="0" dirty="0"/>
              <a:t>70</a:t>
            </a:r>
            <a:r>
              <a:rPr lang="en-gb" b="0" i="0" u="none" baseline="0" dirty="0"/>
              <a:t>0 fee-paying students from third countries</a:t>
            </a:r>
          </a:p>
        </p:txBody>
      </p:sp>
    </p:spTree>
    <p:extLst>
      <p:ext uri="{BB962C8B-B14F-4D97-AF65-F5344CB8AC3E}">
        <p14:creationId xmlns:p14="http://schemas.microsoft.com/office/powerpoint/2010/main" val="3446092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81D4D81-02F7-394F-9FCC-BD49F3B370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Rubrik 2">
            <a:extLst>
              <a:ext uri="{FF2B5EF4-FFF2-40B4-BE49-F238E27FC236}">
                <a16:creationId xmlns:a16="http://schemas.microsoft.com/office/drawing/2014/main" id="{214A5E59-DD2C-6644-BCCD-233F4C1C2E6F}"/>
              </a:ext>
            </a:extLst>
          </p:cNvPr>
          <p:cNvSpPr>
            <a:spLocks noGrp="1"/>
          </p:cNvSpPr>
          <p:nvPr>
            <p:ph type="ctrTitle"/>
          </p:nvPr>
        </p:nvSpPr>
        <p:spPr/>
        <p:txBody>
          <a:bodyPr>
            <a:normAutofit/>
          </a:bodyPr>
          <a:lstStyle/>
          <a:p>
            <a:pPr rtl="0"/>
            <a:r>
              <a:rPr lang="en-gb" sz="2400" b="0" i="0" u="none" baseline="0"/>
              <a:t>STUDENT LIFE</a:t>
            </a:r>
          </a:p>
        </p:txBody>
      </p:sp>
      <p:sp>
        <p:nvSpPr>
          <p:cNvPr id="4" name="Underrubrik 3">
            <a:extLst>
              <a:ext uri="{FF2B5EF4-FFF2-40B4-BE49-F238E27FC236}">
                <a16:creationId xmlns:a16="http://schemas.microsoft.com/office/drawing/2014/main" id="{16D6C5AB-B678-F045-BC31-5AD8B7059442}"/>
              </a:ext>
            </a:extLst>
          </p:cNvPr>
          <p:cNvSpPr>
            <a:spLocks noGrp="1"/>
          </p:cNvSpPr>
          <p:nvPr>
            <p:ph type="subTitle" idx="1"/>
          </p:nvPr>
        </p:nvSpPr>
        <p:spPr>
          <a:xfrm>
            <a:off x="1524000" y="5760722"/>
            <a:ext cx="9144000" cy="506728"/>
          </a:xfrm>
        </p:spPr>
        <p:txBody>
          <a:bodyPr>
            <a:noAutofit/>
          </a:bodyPr>
          <a:lstStyle/>
          <a:p>
            <a:pPr rtl="0"/>
            <a:r>
              <a:rPr lang="en-gb" sz="1500" b="0" i="0" u="none" baseline="0" dirty="0"/>
              <a:t>13 STUDENT ‘NATIONS’ • 6 STUDENTS’ UNIONS • </a:t>
            </a:r>
          </a:p>
          <a:p>
            <a:pPr rtl="0"/>
            <a:r>
              <a:rPr lang="en-gb" sz="1500" b="0" i="0" u="none" baseline="0" dirty="0"/>
              <a:t>ACTIVE STUDENT PARTICIPATION • TRADITIONS</a:t>
            </a:r>
          </a:p>
        </p:txBody>
      </p:sp>
    </p:spTree>
    <p:extLst>
      <p:ext uri="{BB962C8B-B14F-4D97-AF65-F5344CB8AC3E}">
        <p14:creationId xmlns:p14="http://schemas.microsoft.com/office/powerpoint/2010/main" val="1577231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BF39F9-E4B4-FF4A-B32C-E1C280C50F5F}"/>
              </a:ext>
            </a:extLst>
          </p:cNvPr>
          <p:cNvSpPr>
            <a:spLocks noGrp="1"/>
          </p:cNvSpPr>
          <p:nvPr>
            <p:ph type="ctrTitle"/>
          </p:nvPr>
        </p:nvSpPr>
        <p:spPr/>
        <p:txBody>
          <a:bodyPr>
            <a:normAutofit/>
          </a:bodyPr>
          <a:lstStyle/>
          <a:p>
            <a:pPr rtl="0"/>
            <a:r>
              <a:rPr lang="en-gb" sz="2400" b="0" i="0" u="none" baseline="0" dirty="0"/>
              <a:t>RESEARCH</a:t>
            </a:r>
          </a:p>
        </p:txBody>
      </p:sp>
      <p:sp>
        <p:nvSpPr>
          <p:cNvPr id="4" name="Underrubrik 3">
            <a:extLst>
              <a:ext uri="{FF2B5EF4-FFF2-40B4-BE49-F238E27FC236}">
                <a16:creationId xmlns:a16="http://schemas.microsoft.com/office/drawing/2014/main" id="{3F5A09D6-F1D5-0F4A-BF86-AF0AA9F0CAFC}"/>
              </a:ext>
            </a:extLst>
          </p:cNvPr>
          <p:cNvSpPr>
            <a:spLocks noGrp="1"/>
          </p:cNvSpPr>
          <p:nvPr>
            <p:ph type="subTitle" idx="1"/>
          </p:nvPr>
        </p:nvSpPr>
        <p:spPr>
          <a:xfrm>
            <a:off x="1390650" y="5760721"/>
            <a:ext cx="9277350" cy="635315"/>
          </a:xfrm>
        </p:spPr>
        <p:txBody>
          <a:bodyPr>
            <a:normAutofit/>
          </a:bodyPr>
          <a:lstStyle/>
          <a:p>
            <a:pPr rtl="0"/>
            <a:r>
              <a:rPr lang="en-gb" sz="1500" b="0" i="0" u="none" baseline="0" dirty="0"/>
              <a:t>STRONG INDIVIDUAL DISCIPLINES • INTERDISCIPLINARITY •</a:t>
            </a:r>
            <a:endParaRPr lang="en-GB" sz="1500" b="0" i="0" u="none" baseline="0" dirty="0"/>
          </a:p>
          <a:p>
            <a:pPr rtl="0"/>
            <a:r>
              <a:rPr lang="en-gb" sz="1500" b="0" i="0" u="none" baseline="0" dirty="0"/>
              <a:t>INTERNATIONAL </a:t>
            </a:r>
            <a:r>
              <a:rPr lang="en-GB" sz="1500" b="0" i="0" u="none" baseline="0" dirty="0"/>
              <a:t>NETWORKS</a:t>
            </a:r>
            <a:r>
              <a:rPr lang="en-gb" sz="1500" b="0" i="0" u="none" baseline="0" dirty="0"/>
              <a:t> • EXTERNAL COLLABORATION</a:t>
            </a:r>
          </a:p>
        </p:txBody>
      </p:sp>
      <p:pic>
        <p:nvPicPr>
          <p:cNvPr id="8" name="Platshållare för bild 7">
            <a:extLst>
              <a:ext uri="{FF2B5EF4-FFF2-40B4-BE49-F238E27FC236}">
                <a16:creationId xmlns:a16="http://schemas.microsoft.com/office/drawing/2014/main" id="{0A7C4FE9-8210-2B4D-8D41-68B5B5084BB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2265681"/>
            <a:ext cx="9144000" cy="3108960"/>
          </a:xfrm>
        </p:spPr>
      </p:pic>
    </p:spTree>
    <p:extLst>
      <p:ext uri="{BB962C8B-B14F-4D97-AF65-F5344CB8AC3E}">
        <p14:creationId xmlns:p14="http://schemas.microsoft.com/office/powerpoint/2010/main" val="275994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4A8D1B2-6D35-EED8-948D-9F6D0C9585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332370" cy="6857999"/>
          </a:xfrm>
          <a:prstGeom prst="rect">
            <a:avLst/>
          </a:prstGeom>
        </p:spPr>
      </p:pic>
      <p:sp>
        <p:nvSpPr>
          <p:cNvPr id="4" name="Rubrik 2">
            <a:extLst>
              <a:ext uri="{FF2B5EF4-FFF2-40B4-BE49-F238E27FC236}">
                <a16:creationId xmlns:a16="http://schemas.microsoft.com/office/drawing/2014/main" id="{65DB4CD1-5936-B752-A797-0454EA5D4CBE}"/>
              </a:ext>
            </a:extLst>
          </p:cNvPr>
          <p:cNvSpPr txBox="1">
            <a:spLocks/>
          </p:cNvSpPr>
          <p:nvPr/>
        </p:nvSpPr>
        <p:spPr>
          <a:xfrm>
            <a:off x="1524000" y="4681"/>
            <a:ext cx="9144000" cy="1255568"/>
          </a:xfrm>
          <a:prstGeom prst="rect">
            <a:avLst/>
          </a:prstGeom>
        </p:spPr>
        <p:txBody>
          <a:bodyPr>
            <a:normAutofit/>
          </a:bodyPr>
          <a:lstStyle>
            <a:lvl1pPr algn="l" defTabSz="914400" rtl="0" eaLnBrk="1" latinLnBrk="0" hangingPunct="1">
              <a:lnSpc>
                <a:spcPct val="90000"/>
              </a:lnSpc>
              <a:spcBef>
                <a:spcPct val="0"/>
              </a:spcBef>
              <a:buNone/>
              <a:defRPr sz="3900" kern="1200" spc="300">
                <a:solidFill>
                  <a:schemeClr val="tx2">
                    <a:alpha val="70000"/>
                  </a:schemeClr>
                </a:solidFill>
                <a:latin typeface="+mj-lt"/>
                <a:ea typeface="+mj-ea"/>
                <a:cs typeface="+mj-cs"/>
              </a:defRPr>
            </a:lvl1pPr>
          </a:lstStyle>
          <a:p>
            <a:pPr algn="ctr">
              <a:lnSpc>
                <a:spcPct val="150000"/>
              </a:lnSpc>
            </a:pPr>
            <a:endParaRPr lang="sv-SE" sz="2400" dirty="0"/>
          </a:p>
          <a:p>
            <a:pPr algn="ctr">
              <a:lnSpc>
                <a:spcPct val="150000"/>
              </a:lnSpc>
            </a:pPr>
            <a:r>
              <a:rPr lang="sv-SE" sz="2400" dirty="0"/>
              <a:t>WELCOME TO UPPSALA</a:t>
            </a:r>
          </a:p>
        </p:txBody>
      </p:sp>
    </p:spTree>
    <p:extLst>
      <p:ext uri="{BB962C8B-B14F-4D97-AF65-F5344CB8AC3E}">
        <p14:creationId xmlns:p14="http://schemas.microsoft.com/office/powerpoint/2010/main" val="4181734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82E5A7-9092-274A-95A2-A9FCEFB667EE}"/>
              </a:ext>
            </a:extLst>
          </p:cNvPr>
          <p:cNvSpPr>
            <a:spLocks noGrp="1"/>
          </p:cNvSpPr>
          <p:nvPr>
            <p:ph type="title"/>
          </p:nvPr>
        </p:nvSpPr>
        <p:spPr/>
        <p:txBody>
          <a:bodyPr>
            <a:noAutofit/>
          </a:bodyPr>
          <a:lstStyle/>
          <a:p>
            <a:pPr algn="l" rtl="0"/>
            <a:r>
              <a:rPr lang="en-GB" b="0" i="0" u="none" baseline="0" dirty="0"/>
              <a:t>WE ARE TACKLING THE RESEARCH CHALLENGES OF THE FUTURE</a:t>
            </a:r>
            <a:endParaRPr lang="en-gb" b="0" i="0" u="none" baseline="0" dirty="0"/>
          </a:p>
        </p:txBody>
      </p:sp>
      <p:sp>
        <p:nvSpPr>
          <p:cNvPr id="4" name="Platshållare för text 3">
            <a:extLst>
              <a:ext uri="{FF2B5EF4-FFF2-40B4-BE49-F238E27FC236}">
                <a16:creationId xmlns:a16="http://schemas.microsoft.com/office/drawing/2014/main" id="{D1853175-FC71-CC47-A829-45DA7056305C}"/>
              </a:ext>
            </a:extLst>
          </p:cNvPr>
          <p:cNvSpPr>
            <a:spLocks noGrp="1"/>
          </p:cNvSpPr>
          <p:nvPr>
            <p:ph type="body" sz="half" idx="2"/>
          </p:nvPr>
        </p:nvSpPr>
        <p:spPr>
          <a:xfrm>
            <a:off x="839788" y="1785938"/>
            <a:ext cx="4900612" cy="4860521"/>
          </a:xfrm>
        </p:spPr>
        <p:txBody>
          <a:bodyPr>
            <a:normAutofit/>
          </a:bodyPr>
          <a:lstStyle/>
          <a:p>
            <a:pPr algn="l" rtl="0"/>
            <a:r>
              <a:rPr lang="en-GB" sz="2000" b="0" i="0" u="none" baseline="0" dirty="0">
                <a:solidFill>
                  <a:schemeClr val="accent4">
                    <a:alpha val="70000"/>
                  </a:schemeClr>
                </a:solidFill>
              </a:rPr>
              <a:t>ANTIBIOTIC RESISTANCE</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ARTIFICIAL INTELLIGENCE</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BIODIVERSITY</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CLIMATE CHANGE</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DEMOCRACY</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DIGITAL</a:t>
            </a:r>
            <a:r>
              <a:rPr lang="en-GB" sz="2000" b="0" i="0" u="none" baseline="0" dirty="0">
                <a:solidFill>
                  <a:schemeClr val="accent4">
                    <a:alpha val="70000"/>
                  </a:schemeClr>
                </a:solidFill>
              </a:rPr>
              <a:t> HUMANITIES</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DRUG DEVELOPMENT</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ENERGY</a:t>
            </a:r>
            <a:endParaRPr lang="en-gb" sz="2000" b="0" i="0" u="none" baseline="0" dirty="0">
              <a:solidFill>
                <a:schemeClr val="accent4">
                  <a:alpha val="70000"/>
                </a:schemeClr>
              </a:solidFill>
            </a:endParaRPr>
          </a:p>
          <a:p>
            <a:r>
              <a:rPr lang="en-GB" sz="2000" b="0" i="0" u="none" baseline="0" dirty="0">
                <a:solidFill>
                  <a:schemeClr val="accent4">
                    <a:alpha val="70000"/>
                  </a:schemeClr>
                </a:solidFill>
              </a:rPr>
              <a:t>GLOBAL HEALTH</a:t>
            </a:r>
            <a:endParaRPr lang="en-gb" sz="2000" dirty="0">
              <a:solidFill>
                <a:schemeClr val="accent4">
                  <a:alpha val="70000"/>
                </a:schemeClr>
              </a:solidFill>
            </a:endParaRPr>
          </a:p>
          <a:p>
            <a:endParaRPr lang="en-gb" sz="2400" dirty="0">
              <a:solidFill>
                <a:schemeClr val="accent2">
                  <a:alpha val="70000"/>
                </a:schemeClr>
              </a:solidFill>
            </a:endParaRPr>
          </a:p>
          <a:p>
            <a:endParaRPr lang="en-gb" sz="2400" dirty="0">
              <a:solidFill>
                <a:schemeClr val="accent2">
                  <a:alpha val="70000"/>
                </a:schemeClr>
              </a:solidFill>
            </a:endParaRPr>
          </a:p>
        </p:txBody>
      </p:sp>
      <p:sp>
        <p:nvSpPr>
          <p:cNvPr id="7" name="Platshållare för text 3">
            <a:extLst>
              <a:ext uri="{FF2B5EF4-FFF2-40B4-BE49-F238E27FC236}">
                <a16:creationId xmlns:a16="http://schemas.microsoft.com/office/drawing/2014/main" id="{2E44C30D-4B24-3548-8769-F6AF113A8196}"/>
              </a:ext>
            </a:extLst>
          </p:cNvPr>
          <p:cNvSpPr txBox="1">
            <a:spLocks/>
          </p:cNvSpPr>
          <p:nvPr/>
        </p:nvSpPr>
        <p:spPr>
          <a:xfrm>
            <a:off x="6096000" y="1772290"/>
            <a:ext cx="4900612" cy="48605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a:r>
              <a:rPr lang="en-GB" sz="2000" b="0" i="0" u="none" baseline="0" dirty="0">
                <a:solidFill>
                  <a:schemeClr val="accent4">
                    <a:alpha val="70000"/>
                  </a:schemeClr>
                </a:solidFill>
              </a:rPr>
              <a:t>HUMAN RIGHTS</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LIFE SCIENCES</a:t>
            </a:r>
          </a:p>
          <a:p>
            <a:pPr algn="l" rtl="0"/>
            <a:r>
              <a:rPr lang="en-GB" sz="2000" b="0" i="0" u="none" baseline="0" dirty="0">
                <a:solidFill>
                  <a:schemeClr val="accent4">
                    <a:alpha val="70000"/>
                  </a:schemeClr>
                </a:solidFill>
              </a:rPr>
              <a:t>MAJOR COMMON DISEASES</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MEDICAL TECHNOLOGY</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MENTAL HEALTH</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MIGRATION AND RACISM</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NEW MATERIALS</a:t>
            </a:r>
            <a:endParaRPr lang="en-gb" sz="2000" b="0" i="0" u="none" baseline="0" dirty="0">
              <a:solidFill>
                <a:schemeClr val="accent4">
                  <a:alpha val="70000"/>
                </a:schemeClr>
              </a:solidFill>
            </a:endParaRPr>
          </a:p>
          <a:p>
            <a:pPr algn="l" rtl="0"/>
            <a:r>
              <a:rPr lang="en-GB" sz="2000" b="0" i="0" u="none" baseline="0" dirty="0">
                <a:solidFill>
                  <a:schemeClr val="accent4">
                    <a:alpha val="70000"/>
                  </a:schemeClr>
                </a:solidFill>
              </a:rPr>
              <a:t>ORIGINS AND EVOLUTION OF LIFE</a:t>
            </a:r>
          </a:p>
          <a:p>
            <a:pPr algn="l" rtl="0"/>
            <a:r>
              <a:rPr lang="en-GB" sz="2000" b="0" i="0" u="none" baseline="0" dirty="0">
                <a:solidFill>
                  <a:schemeClr val="accent4">
                    <a:alpha val="70000"/>
                  </a:schemeClr>
                </a:solidFill>
              </a:rPr>
              <a:t>SOCIAL SUSTAINABILTY</a:t>
            </a:r>
            <a:endParaRPr lang="en-gb" sz="2000" b="0" i="0" u="none" baseline="0" dirty="0">
              <a:solidFill>
                <a:schemeClr val="accent4">
                  <a:alpha val="70000"/>
                </a:schemeClr>
              </a:solidFill>
            </a:endParaRPr>
          </a:p>
          <a:p>
            <a:pPr algn="l" rtl="0"/>
            <a:endParaRPr lang="en-gb" sz="2000" b="0" i="0" u="none" baseline="0" dirty="0">
              <a:solidFill>
                <a:schemeClr val="accent2">
                  <a:alpha val="70000"/>
                </a:schemeClr>
              </a:solidFill>
            </a:endParaRPr>
          </a:p>
          <a:p>
            <a:endParaRPr lang="en-gb" sz="2400" dirty="0">
              <a:solidFill>
                <a:schemeClr val="accent2">
                  <a:alpha val="70000"/>
                </a:schemeClr>
              </a:solidFill>
            </a:endParaRPr>
          </a:p>
          <a:p>
            <a:endParaRPr lang="en-gb" sz="2400" dirty="0">
              <a:solidFill>
                <a:schemeClr val="accent2">
                  <a:alpha val="70000"/>
                </a:schemeClr>
              </a:solidFill>
            </a:endParaRPr>
          </a:p>
          <a:p>
            <a:endParaRPr lang="en-gb" sz="2400" dirty="0">
              <a:solidFill>
                <a:schemeClr val="accent2">
                  <a:alpha val="70000"/>
                </a:schemeClr>
              </a:solidFill>
            </a:endParaRPr>
          </a:p>
        </p:txBody>
      </p:sp>
    </p:spTree>
    <p:extLst>
      <p:ext uri="{BB962C8B-B14F-4D97-AF65-F5344CB8AC3E}">
        <p14:creationId xmlns:p14="http://schemas.microsoft.com/office/powerpoint/2010/main" val="1369446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C25633-F1FC-A64F-8A60-14DD4D958AC2}"/>
              </a:ext>
            </a:extLst>
          </p:cNvPr>
          <p:cNvSpPr>
            <a:spLocks noGrp="1"/>
          </p:cNvSpPr>
          <p:nvPr>
            <p:ph type="title"/>
          </p:nvPr>
        </p:nvSpPr>
        <p:spPr/>
        <p:txBody>
          <a:bodyPr>
            <a:noAutofit/>
          </a:bodyPr>
          <a:lstStyle/>
          <a:p>
            <a:pPr algn="l" rtl="0"/>
            <a:r>
              <a:rPr lang="en-gb" b="0" i="0" u="none" baseline="0" dirty="0"/>
              <a:t>RESEARCH AND PHD PROGRAMMES </a:t>
            </a:r>
            <a:br>
              <a:rPr lang="en-GB" b="0" i="0" u="none" baseline="0" dirty="0"/>
            </a:br>
            <a:r>
              <a:rPr lang="en-gb" b="0" i="0" u="none" baseline="0" dirty="0"/>
              <a:t>IN NUMBERS</a:t>
            </a:r>
          </a:p>
        </p:txBody>
      </p:sp>
      <p:pic>
        <p:nvPicPr>
          <p:cNvPr id="6" name="Platshållare för bild 5">
            <a:extLst>
              <a:ext uri="{FF2B5EF4-FFF2-40B4-BE49-F238E27FC236}">
                <a16:creationId xmlns:a16="http://schemas.microsoft.com/office/drawing/2014/main" id="{F20F0D96-5CA0-3D42-B8A5-DEDC4D2A43F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Platshållare för text 3">
            <a:extLst>
              <a:ext uri="{FF2B5EF4-FFF2-40B4-BE49-F238E27FC236}">
                <a16:creationId xmlns:a16="http://schemas.microsoft.com/office/drawing/2014/main" id="{C8BEA20D-4D3A-AC4B-8377-6DEEEB4CF318}"/>
              </a:ext>
            </a:extLst>
          </p:cNvPr>
          <p:cNvSpPr>
            <a:spLocks noGrp="1"/>
          </p:cNvSpPr>
          <p:nvPr>
            <p:ph type="body" sz="half" idx="2"/>
          </p:nvPr>
        </p:nvSpPr>
        <p:spPr/>
        <p:txBody>
          <a:bodyPr/>
          <a:lstStyle/>
          <a:p>
            <a:pPr marL="285750" lvl="0" indent="-285750" algn="l" rtl="0">
              <a:buFont typeface="Arial" panose="020B0604020202020204" pitchFamily="34" charset="0"/>
              <a:buChar char="•"/>
            </a:pPr>
            <a:r>
              <a:rPr lang="en-GB" b="0" i="0" u="none" baseline="0" dirty="0"/>
              <a:t>Around 170</a:t>
            </a:r>
            <a:r>
              <a:rPr lang="en-gb" b="0" i="0" u="none" baseline="0" dirty="0"/>
              <a:t> PhD subject areas </a:t>
            </a:r>
          </a:p>
          <a:p>
            <a:pPr marL="285750" lvl="0" indent="-285750" algn="l" rtl="0">
              <a:buFont typeface="Arial" panose="020B0604020202020204" pitchFamily="34" charset="0"/>
              <a:buChar char="•"/>
            </a:pPr>
            <a:r>
              <a:rPr lang="en-GB" b="0" i="0" u="none" baseline="0" dirty="0"/>
              <a:t>Some </a:t>
            </a:r>
            <a:r>
              <a:rPr lang="en-gb" b="0" i="0" u="none" baseline="0" dirty="0"/>
              <a:t>2,</a:t>
            </a:r>
            <a:r>
              <a:rPr lang="en-GB" dirty="0"/>
              <a:t>5</a:t>
            </a:r>
            <a:r>
              <a:rPr lang="en-gb" b="0" i="0" u="none" baseline="0" dirty="0"/>
              <a:t>00 PhD students (50% women)</a:t>
            </a:r>
          </a:p>
          <a:p>
            <a:pPr marL="285750" lvl="0" indent="-285750" algn="l" rtl="0">
              <a:buFont typeface="Arial" panose="020B0604020202020204" pitchFamily="34" charset="0"/>
              <a:buChar char="•"/>
            </a:pPr>
            <a:r>
              <a:rPr lang="en-GB" b="0" i="0" u="none" baseline="0" dirty="0"/>
              <a:t>More than</a:t>
            </a:r>
            <a:r>
              <a:rPr lang="en-gb" b="0" i="0" u="none" baseline="0" dirty="0"/>
              <a:t> 300 PhD degrees per year</a:t>
            </a:r>
          </a:p>
          <a:p>
            <a:pPr marL="285750" lvl="0" indent="-285750" algn="l" rtl="0">
              <a:buFont typeface="Arial" panose="020B0604020202020204" pitchFamily="34" charset="0"/>
              <a:buChar char="•"/>
            </a:pPr>
            <a:r>
              <a:rPr lang="en-gb" b="0" i="0" u="none" baseline="0" dirty="0"/>
              <a:t>Some 5,</a:t>
            </a:r>
            <a:r>
              <a:rPr lang="en-GB" dirty="0"/>
              <a:t>2</a:t>
            </a:r>
            <a:r>
              <a:rPr lang="en-gb" b="0" i="0" u="none" baseline="0" dirty="0"/>
              <a:t>00 peer-reviewed scholarly publications per year</a:t>
            </a:r>
          </a:p>
          <a:p>
            <a:pPr marL="285750" lvl="0" indent="-285750" algn="l" rtl="0">
              <a:buFont typeface="Arial" panose="020B0604020202020204" pitchFamily="34" charset="0"/>
              <a:buChar char="•"/>
            </a:pPr>
            <a:r>
              <a:rPr lang="en-gb" b="0" i="0" u="none" baseline="0" dirty="0"/>
              <a:t>Revenue for research and PhD programmes: </a:t>
            </a:r>
            <a:br>
              <a:rPr lang="en-gb" dirty="0"/>
            </a:br>
            <a:r>
              <a:rPr lang="en-gb" b="0" i="0" u="none" baseline="0" dirty="0"/>
              <a:t>Approx. SEK 5,</a:t>
            </a:r>
            <a:r>
              <a:rPr lang="en-GB" dirty="0"/>
              <a:t>6</a:t>
            </a:r>
            <a:r>
              <a:rPr lang="en-gb" b="0" i="0" u="none" baseline="0" dirty="0"/>
              <a:t>00 million (70% of total turnover)</a:t>
            </a:r>
          </a:p>
          <a:p>
            <a:pPr marL="285750" lvl="0" indent="-285750" algn="l" rtl="0">
              <a:buFont typeface="Arial" panose="020B0604020202020204" pitchFamily="34" charset="0"/>
              <a:buChar char="•"/>
            </a:pPr>
            <a:r>
              <a:rPr lang="en-gb" b="0" i="0" u="none" baseline="0" dirty="0"/>
              <a:t>Over 50% of research funding comes from external sources</a:t>
            </a:r>
          </a:p>
          <a:p>
            <a:endParaRPr lang="en-gb" dirty="0"/>
          </a:p>
        </p:txBody>
      </p:sp>
    </p:spTree>
    <p:extLst>
      <p:ext uri="{BB962C8B-B14F-4D97-AF65-F5344CB8AC3E}">
        <p14:creationId xmlns:p14="http://schemas.microsoft.com/office/powerpoint/2010/main" val="77878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2FB617-F7A9-F643-932C-19AED61C1B1F}"/>
              </a:ext>
            </a:extLst>
          </p:cNvPr>
          <p:cNvSpPr>
            <a:spLocks noGrp="1"/>
          </p:cNvSpPr>
          <p:nvPr>
            <p:ph type="title"/>
          </p:nvPr>
        </p:nvSpPr>
        <p:spPr>
          <a:xfrm>
            <a:off x="839788" y="987425"/>
            <a:ext cx="9559806" cy="445136"/>
          </a:xfrm>
        </p:spPr>
        <p:txBody>
          <a:bodyPr>
            <a:normAutofit/>
          </a:bodyPr>
          <a:lstStyle/>
          <a:p>
            <a:pPr algn="l" rtl="0"/>
            <a:r>
              <a:rPr lang="en-gb" b="0" i="0" u="none" baseline="0" dirty="0"/>
              <a:t>INTERNATIONAL NETWORKS AND COOPERATION</a:t>
            </a:r>
          </a:p>
        </p:txBody>
      </p:sp>
      <p:sp>
        <p:nvSpPr>
          <p:cNvPr id="4" name="Platshållare för text 3">
            <a:extLst>
              <a:ext uri="{FF2B5EF4-FFF2-40B4-BE49-F238E27FC236}">
                <a16:creationId xmlns:a16="http://schemas.microsoft.com/office/drawing/2014/main" id="{15A26FFD-D0B3-6B4C-A7DA-766EE8C44583}"/>
              </a:ext>
            </a:extLst>
          </p:cNvPr>
          <p:cNvSpPr>
            <a:spLocks noGrp="1"/>
          </p:cNvSpPr>
          <p:nvPr>
            <p:ph type="body" sz="half" idx="2"/>
          </p:nvPr>
        </p:nvSpPr>
        <p:spPr>
          <a:xfrm>
            <a:off x="839788" y="1785939"/>
            <a:ext cx="5256212" cy="4805930"/>
          </a:xfrm>
        </p:spPr>
        <p:txBody>
          <a:bodyPr>
            <a:normAutofit/>
          </a:bodyPr>
          <a:lstStyle/>
          <a:p>
            <a:pPr algn="l" rtl="0"/>
            <a:r>
              <a:rPr lang="en-gb" b="0" i="0" u="none" baseline="0" dirty="0"/>
              <a:t>EXAMPLES:</a:t>
            </a:r>
          </a:p>
          <a:p>
            <a:pPr marL="285750" indent="-285750" algn="l" rtl="0">
              <a:buFont typeface="Arial" panose="020B0604020202020204" pitchFamily="34" charset="0"/>
              <a:buChar char="•"/>
            </a:pPr>
            <a:r>
              <a:rPr lang="en-gb" b="0" i="0" u="none" baseline="0" dirty="0"/>
              <a:t>The Guild</a:t>
            </a:r>
          </a:p>
          <a:p>
            <a:pPr marL="285750" indent="-285750" algn="l" rtl="0">
              <a:buFont typeface="Arial" panose="020B0604020202020204" pitchFamily="34" charset="0"/>
              <a:buChar char="•"/>
            </a:pPr>
            <a:r>
              <a:rPr lang="en-gb" b="0" i="0" u="none" baseline="0" dirty="0"/>
              <a:t>Coimbra</a:t>
            </a:r>
          </a:p>
          <a:p>
            <a:pPr marL="285750" indent="-285750" algn="l" rtl="0">
              <a:buFont typeface="Arial" panose="020B0604020202020204" pitchFamily="34" charset="0"/>
              <a:buChar char="•"/>
            </a:pPr>
            <a:r>
              <a:rPr lang="en-gb" b="0" i="0" u="none" baseline="0" dirty="0"/>
              <a:t>Southern African–Nordic Centre (SANORD)</a:t>
            </a:r>
          </a:p>
          <a:p>
            <a:pPr marL="285750" indent="-285750" algn="l" rtl="0">
              <a:buFont typeface="Arial" panose="020B0604020202020204" pitchFamily="34" charset="0"/>
              <a:buChar char="•"/>
            </a:pPr>
            <a:r>
              <a:rPr lang="en-gb" b="0" i="0" u="none" baseline="0" dirty="0" err="1"/>
              <a:t>Matariki</a:t>
            </a:r>
            <a:endParaRPr lang="en-gb" dirty="0"/>
          </a:p>
          <a:p>
            <a:pPr marL="285750" indent="-285750">
              <a:buFont typeface="Arial" panose="020B0604020202020204" pitchFamily="34" charset="0"/>
              <a:buChar char="•"/>
            </a:pPr>
            <a:r>
              <a:rPr lang="en-gb" b="0" i="0" u="none" baseline="0" dirty="0"/>
              <a:t>ENLIGHT European University </a:t>
            </a:r>
            <a:endParaRPr lang="en-GB" b="0" i="0" u="none" baseline="0" dirty="0"/>
          </a:p>
          <a:p>
            <a:pPr marL="285750" indent="-285750">
              <a:buFont typeface="Arial" panose="020B0604020202020204" pitchFamily="34" charset="0"/>
              <a:buChar char="•"/>
            </a:pPr>
            <a:r>
              <a:rPr lang="en-gb" dirty="0"/>
              <a:t>U4Society</a:t>
            </a:r>
            <a:endParaRPr lang="en-GB" dirty="0"/>
          </a:p>
          <a:p>
            <a:pPr marL="285750" indent="-285750">
              <a:buFont typeface="Arial" panose="020B0604020202020204" pitchFamily="34" charset="0"/>
              <a:buChar char="•"/>
            </a:pPr>
            <a:r>
              <a:rPr lang="en-gb" dirty="0"/>
              <a:t>Baltic University Programme</a:t>
            </a:r>
            <a:endParaRPr lang="en-gb" b="0" i="0" u="none" baseline="0" dirty="0"/>
          </a:p>
          <a:p>
            <a:pPr marL="285750" indent="-285750" algn="l" rtl="0">
              <a:buFont typeface="Arial" panose="020B0604020202020204" pitchFamily="34" charset="0"/>
              <a:buChar char="•"/>
            </a:pPr>
            <a:r>
              <a:rPr lang="en-GB" b="0" i="0" u="none" baseline="0" dirty="0"/>
              <a:t>ACCESS, </a:t>
            </a:r>
            <a:r>
              <a:rPr lang="en-gb" b="0" i="0" u="none" baseline="0" dirty="0"/>
              <a:t>MIRAI</a:t>
            </a:r>
            <a:r>
              <a:rPr lang="en-GB" b="0" i="0" u="none" baseline="0" dirty="0"/>
              <a:t> 2.0, SIREUS, SASUF</a:t>
            </a:r>
          </a:p>
          <a:p>
            <a:pPr marL="285750" indent="-285750" algn="l" rtl="0">
              <a:buFont typeface="Arial" panose="020B0604020202020204" pitchFamily="34" charset="0"/>
              <a:buChar char="•"/>
            </a:pPr>
            <a:endParaRPr lang="en-GB" dirty="0"/>
          </a:p>
          <a:p>
            <a:pPr marL="285750" indent="-285750" algn="l" rtl="0">
              <a:buFont typeface="Arial" panose="020B0604020202020204" pitchFamily="34" charset="0"/>
              <a:buChar char="•"/>
            </a:pPr>
            <a:r>
              <a:rPr lang="en-GB" b="0" i="0" u="none" baseline="0" dirty="0"/>
              <a:t>Uppsala University Alumni Network:</a:t>
            </a:r>
            <a:br>
              <a:rPr lang="en-GB" b="0" i="0" u="none" baseline="0" dirty="0"/>
            </a:br>
            <a:r>
              <a:rPr lang="en-GB" b="0" i="0" u="none" baseline="0" dirty="0"/>
              <a:t>Over 30,000 alumni in 150 countries</a:t>
            </a:r>
            <a:endParaRPr lang="en-gb" b="0" i="0" u="none" baseline="0" dirty="0"/>
          </a:p>
        </p:txBody>
      </p:sp>
      <p:pic>
        <p:nvPicPr>
          <p:cNvPr id="5" name="Bildobjekt 4">
            <a:extLst>
              <a:ext uri="{FF2B5EF4-FFF2-40B4-BE49-F238E27FC236}">
                <a16:creationId xmlns:a16="http://schemas.microsoft.com/office/drawing/2014/main" id="{1C2D91C0-B331-D34E-91D5-CA66E6593A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785939"/>
            <a:ext cx="2283229" cy="1887645"/>
          </a:xfrm>
          <a:prstGeom prst="rect">
            <a:avLst/>
          </a:prstGeom>
        </p:spPr>
      </p:pic>
      <p:pic>
        <p:nvPicPr>
          <p:cNvPr id="6" name="Bildobjekt 5">
            <a:extLst>
              <a:ext uri="{FF2B5EF4-FFF2-40B4-BE49-F238E27FC236}">
                <a16:creationId xmlns:a16="http://schemas.microsoft.com/office/drawing/2014/main" id="{8A0BEAFD-9056-0946-8F15-B6E73AFE4E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9"/>
          <a:stretch/>
        </p:blipFill>
        <p:spPr>
          <a:xfrm>
            <a:off x="6096000" y="4026962"/>
            <a:ext cx="2283229" cy="1876451"/>
          </a:xfrm>
          <a:prstGeom prst="rect">
            <a:avLst/>
          </a:prstGeom>
        </p:spPr>
      </p:pic>
    </p:spTree>
    <p:extLst>
      <p:ext uri="{BB962C8B-B14F-4D97-AF65-F5344CB8AC3E}">
        <p14:creationId xmlns:p14="http://schemas.microsoft.com/office/powerpoint/2010/main" val="170053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BEBBB1-E33A-D64D-8213-DBF3251D773E}"/>
              </a:ext>
            </a:extLst>
          </p:cNvPr>
          <p:cNvSpPr>
            <a:spLocks noGrp="1"/>
          </p:cNvSpPr>
          <p:nvPr>
            <p:ph type="title"/>
          </p:nvPr>
        </p:nvSpPr>
        <p:spPr/>
        <p:txBody>
          <a:bodyPr/>
          <a:lstStyle/>
          <a:p>
            <a:pPr algn="l" rtl="0"/>
            <a:r>
              <a:rPr lang="en-gb" b="0" i="0" u="none" baseline="0" dirty="0"/>
              <a:t>CULTURE AND CULTURAL HERITAGE</a:t>
            </a:r>
          </a:p>
        </p:txBody>
      </p:sp>
      <p:sp>
        <p:nvSpPr>
          <p:cNvPr id="4" name="Platshållare för text 3">
            <a:extLst>
              <a:ext uri="{FF2B5EF4-FFF2-40B4-BE49-F238E27FC236}">
                <a16:creationId xmlns:a16="http://schemas.microsoft.com/office/drawing/2014/main" id="{DA7D7555-F613-314F-AD20-6C1AA988C8FB}"/>
              </a:ext>
            </a:extLst>
          </p:cNvPr>
          <p:cNvSpPr>
            <a:spLocks noGrp="1"/>
          </p:cNvSpPr>
          <p:nvPr>
            <p:ph type="body" sz="half" idx="2"/>
          </p:nvPr>
        </p:nvSpPr>
        <p:spPr>
          <a:xfrm>
            <a:off x="839788" y="1785938"/>
            <a:ext cx="4900612" cy="4686299"/>
          </a:xfrm>
        </p:spPr>
        <p:txBody>
          <a:bodyPr>
            <a:normAutofit lnSpcReduction="10000"/>
          </a:bodyPr>
          <a:lstStyle/>
          <a:p>
            <a:pPr algn="l" rtl="0"/>
            <a:r>
              <a:rPr lang="en-gb" b="0" i="0" u="none" baseline="0" dirty="0"/>
              <a:t>Museums, art, historical cultural sites, academic traditions, music, gardens... Uppsala University has unique cultural heritage collections and rich cultural offerings.</a:t>
            </a:r>
          </a:p>
          <a:p>
            <a:pPr algn="l" rtl="0">
              <a:lnSpc>
                <a:spcPct val="120000"/>
              </a:lnSpc>
            </a:pPr>
            <a:r>
              <a:rPr lang="en-gb" b="1" i="0" u="none" baseline="0" dirty="0"/>
              <a:t>Museums:</a:t>
            </a:r>
            <a:r>
              <a:rPr lang="en-gb" b="0" i="0" u="none" baseline="0" dirty="0"/>
              <a:t> Museum of Evolution, </a:t>
            </a:r>
            <a:r>
              <a:rPr lang="en-gb" b="0" i="0" u="none" baseline="0" dirty="0" err="1"/>
              <a:t>Gustavianum</a:t>
            </a:r>
            <a:r>
              <a:rPr lang="en-gb" b="0" i="0" u="none" baseline="0" dirty="0"/>
              <a:t>, Museum of Medical History, Uppsala University Library</a:t>
            </a:r>
            <a:endParaRPr lang="en-gb" b="1" dirty="0"/>
          </a:p>
          <a:p>
            <a:pPr algn="l" rtl="0">
              <a:lnSpc>
                <a:spcPct val="120000"/>
              </a:lnSpc>
            </a:pPr>
            <a:r>
              <a:rPr lang="en-gb" b="1" i="0" u="none" baseline="0" dirty="0"/>
              <a:t>Music:</a:t>
            </a:r>
            <a:r>
              <a:rPr lang="en-gb" b="0" i="0" u="none" baseline="0" dirty="0"/>
              <a:t> Royal Academic Orchestra, Uppsala University Jazz Orchestra, Uppsala Choir Centre, student nation choirs</a:t>
            </a:r>
          </a:p>
          <a:p>
            <a:pPr>
              <a:lnSpc>
                <a:spcPct val="120000"/>
              </a:lnSpc>
            </a:pPr>
            <a:r>
              <a:rPr lang="en-gb" b="1" i="0" u="none" baseline="0" dirty="0"/>
              <a:t>The Linnaean Gardens</a:t>
            </a:r>
            <a:br>
              <a:rPr lang="en-GB" b="1" i="0" u="none" baseline="0" dirty="0"/>
            </a:br>
            <a:r>
              <a:rPr lang="en-GB" dirty="0"/>
              <a:t>The Uppsala University Linnaean Garden and the Botanical Garden are the oldest botanical gardens in Sweden and house more than 9,000 plant species.</a:t>
            </a:r>
          </a:p>
          <a:p>
            <a:pPr algn="l" rtl="0">
              <a:lnSpc>
                <a:spcPct val="120000"/>
              </a:lnSpc>
            </a:pPr>
            <a:endParaRPr lang="en-gb" b="1" i="0" u="none" baseline="0" dirty="0"/>
          </a:p>
          <a:p>
            <a:endParaRPr lang="en-gb" sz="1800" dirty="0"/>
          </a:p>
          <a:p>
            <a:endParaRPr lang="en-gb" dirty="0"/>
          </a:p>
        </p:txBody>
      </p:sp>
      <p:pic>
        <p:nvPicPr>
          <p:cNvPr id="3" name="Bildobjekt 2">
            <a:extLst>
              <a:ext uri="{FF2B5EF4-FFF2-40B4-BE49-F238E27FC236}">
                <a16:creationId xmlns:a16="http://schemas.microsoft.com/office/drawing/2014/main" id="{EEC3F343-D3A3-E414-D5FE-1CA727C2ED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9695" y="1607163"/>
            <a:ext cx="1885950" cy="2829949"/>
          </a:xfrm>
          <a:prstGeom prst="rect">
            <a:avLst/>
          </a:prstGeom>
        </p:spPr>
      </p:pic>
      <p:pic>
        <p:nvPicPr>
          <p:cNvPr id="9" name="Bildobjekt 8">
            <a:extLst>
              <a:ext uri="{FF2B5EF4-FFF2-40B4-BE49-F238E27FC236}">
                <a16:creationId xmlns:a16="http://schemas.microsoft.com/office/drawing/2014/main" id="{47FDE0CD-CDFD-5FF0-759A-AC0B6E370F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92640" y="2541227"/>
            <a:ext cx="1460764" cy="1883680"/>
          </a:xfrm>
          <a:prstGeom prst="rect">
            <a:avLst/>
          </a:prstGeom>
        </p:spPr>
      </p:pic>
      <p:pic>
        <p:nvPicPr>
          <p:cNvPr id="11" name="Bildobjekt 10">
            <a:extLst>
              <a:ext uri="{FF2B5EF4-FFF2-40B4-BE49-F238E27FC236}">
                <a16:creationId xmlns:a16="http://schemas.microsoft.com/office/drawing/2014/main" id="{076B56AE-C946-201E-E1ED-B3D13F6922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35247" y="2230412"/>
            <a:ext cx="1237791" cy="2194495"/>
          </a:xfrm>
          <a:prstGeom prst="rect">
            <a:avLst/>
          </a:prstGeom>
        </p:spPr>
      </p:pic>
      <p:pic>
        <p:nvPicPr>
          <p:cNvPr id="12" name="Bildobjekt 11">
            <a:extLst>
              <a:ext uri="{FF2B5EF4-FFF2-40B4-BE49-F238E27FC236}">
                <a16:creationId xmlns:a16="http://schemas.microsoft.com/office/drawing/2014/main" id="{F310A10F-08FC-854A-183C-D6BA60D872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5998" y="4653136"/>
            <a:ext cx="2628901" cy="1752601"/>
          </a:xfrm>
          <a:prstGeom prst="rect">
            <a:avLst/>
          </a:prstGeom>
        </p:spPr>
      </p:pic>
      <p:pic>
        <p:nvPicPr>
          <p:cNvPr id="13" name="Bildobjekt 12">
            <a:extLst>
              <a:ext uri="{FF2B5EF4-FFF2-40B4-BE49-F238E27FC236}">
                <a16:creationId xmlns:a16="http://schemas.microsoft.com/office/drawing/2014/main" id="{B078FF5E-473A-E3B4-BF22-375D578A5F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3478" y="4653136"/>
            <a:ext cx="1877058" cy="1407194"/>
          </a:xfrm>
          <a:prstGeom prst="rect">
            <a:avLst/>
          </a:prstGeom>
        </p:spPr>
      </p:pic>
    </p:spTree>
    <p:extLst>
      <p:ext uri="{BB962C8B-B14F-4D97-AF65-F5344CB8AC3E}">
        <p14:creationId xmlns:p14="http://schemas.microsoft.com/office/powerpoint/2010/main" val="28634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3DC71ED7-91F6-414B-9061-84C72B25FE9A}"/>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6540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53D0BFA4-707F-4546-8C08-0492BD5354D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62763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AEC69EC2-2279-BD45-B822-AFED0FFD983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5764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2675EB65-4B06-EE48-BFAC-72E5D8508CD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334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4ACE3ED1-5551-8A45-9C65-B45025D9EB78}"/>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8089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4">
            <a:extLst>
              <a:ext uri="{FF2B5EF4-FFF2-40B4-BE49-F238E27FC236}">
                <a16:creationId xmlns:a16="http://schemas.microsoft.com/office/drawing/2014/main" id="{A36E136E-F329-1B0D-7C05-32EDE19699F8}"/>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Tree>
    <p:extLst>
      <p:ext uri="{BB962C8B-B14F-4D97-AF65-F5344CB8AC3E}">
        <p14:creationId xmlns:p14="http://schemas.microsoft.com/office/powerpoint/2010/main" val="2660641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F3F9420-B34B-F944-A1DC-FC5BAAF8F18D}"/>
              </a:ext>
            </a:extLst>
          </p:cNvPr>
          <p:cNvSpPr>
            <a:spLocks noGrp="1"/>
          </p:cNvSpPr>
          <p:nvPr>
            <p:ph type="ctrTitle"/>
          </p:nvPr>
        </p:nvSpPr>
        <p:spPr/>
        <p:txBody>
          <a:bodyPr>
            <a:normAutofit/>
          </a:bodyPr>
          <a:lstStyle/>
          <a:p>
            <a:pPr rtl="0"/>
            <a:r>
              <a:rPr lang="en-gb" sz="2400" b="0" i="0" u="none" baseline="0"/>
              <a:t>WELCOME TO UPPSALA UNIVERSITY</a:t>
            </a:r>
          </a:p>
        </p:txBody>
      </p:sp>
      <p:sp>
        <p:nvSpPr>
          <p:cNvPr id="4" name="Underrubrik 3">
            <a:extLst>
              <a:ext uri="{FF2B5EF4-FFF2-40B4-BE49-F238E27FC236}">
                <a16:creationId xmlns:a16="http://schemas.microsoft.com/office/drawing/2014/main" id="{5EF7C881-CFFE-AE43-A948-579F853C991D}"/>
              </a:ext>
            </a:extLst>
          </p:cNvPr>
          <p:cNvSpPr>
            <a:spLocks noGrp="1"/>
          </p:cNvSpPr>
          <p:nvPr>
            <p:ph type="subTitle" idx="1"/>
          </p:nvPr>
        </p:nvSpPr>
        <p:spPr>
          <a:xfrm>
            <a:off x="1523999" y="5760720"/>
            <a:ext cx="9144001" cy="768095"/>
          </a:xfrm>
        </p:spPr>
        <p:txBody>
          <a:bodyPr>
            <a:normAutofit/>
          </a:bodyPr>
          <a:lstStyle/>
          <a:p>
            <a:pPr rtl="0"/>
            <a:r>
              <a:rPr lang="en-gb" sz="1400" b="0" i="0" u="none" baseline="0" dirty="0"/>
              <a:t>ALWAYS MOVING FORWARD</a:t>
            </a:r>
            <a:r>
              <a:rPr lang="en-GB" sz="1400" b="0" i="0" u="none" baseline="0" dirty="0"/>
              <a:t> – SINCE 1477</a:t>
            </a:r>
          </a:p>
          <a:p>
            <a:pPr rtl="0"/>
            <a:r>
              <a:rPr lang="en-GB" sz="1400" b="0" i="0" u="none" baseline="0" dirty="0"/>
              <a:t>A MEETING PLACE FOR KNOWLEDGE, CULTURE AND CRITICAL DIALOGUE</a:t>
            </a:r>
            <a:endParaRPr lang="en-gb" sz="1400" b="0" i="0" u="none" baseline="0" dirty="0"/>
          </a:p>
          <a:p>
            <a:endParaRPr lang="en-gb" dirty="0"/>
          </a:p>
        </p:txBody>
      </p:sp>
      <p:pic>
        <p:nvPicPr>
          <p:cNvPr id="10" name="Platshållare för bild 9">
            <a:extLst>
              <a:ext uri="{FF2B5EF4-FFF2-40B4-BE49-F238E27FC236}">
                <a16:creationId xmlns:a16="http://schemas.microsoft.com/office/drawing/2014/main" id="{86F27EFE-EB01-0F43-97E1-F273E9D0185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2265681"/>
            <a:ext cx="9144000" cy="3108960"/>
          </a:xfrm>
        </p:spPr>
      </p:pic>
    </p:spTree>
    <p:extLst>
      <p:ext uri="{BB962C8B-B14F-4D97-AF65-F5344CB8AC3E}">
        <p14:creationId xmlns:p14="http://schemas.microsoft.com/office/powerpoint/2010/main" val="3430775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DE1CE7-6373-4A42-AC4D-364CE171EC92}"/>
              </a:ext>
            </a:extLst>
          </p:cNvPr>
          <p:cNvSpPr>
            <a:spLocks noGrp="1"/>
          </p:cNvSpPr>
          <p:nvPr>
            <p:ph type="title"/>
          </p:nvPr>
        </p:nvSpPr>
        <p:spPr/>
        <p:txBody>
          <a:bodyPr/>
          <a:lstStyle/>
          <a:p>
            <a:pPr algn="l" rtl="0"/>
            <a:r>
              <a:rPr lang="en-gb" b="0" i="0" u="none" baseline="0" dirty="0"/>
              <a:t>LIVING TRADITIONS</a:t>
            </a:r>
          </a:p>
        </p:txBody>
      </p:sp>
      <p:pic>
        <p:nvPicPr>
          <p:cNvPr id="6" name="Platshållare för bild 5">
            <a:extLst>
              <a:ext uri="{FF2B5EF4-FFF2-40B4-BE49-F238E27FC236}">
                <a16:creationId xmlns:a16="http://schemas.microsoft.com/office/drawing/2014/main" id="{B946D002-FEB6-0E40-A47D-BA42142C185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6096000" y="1860789"/>
            <a:ext cx="1660624" cy="1885207"/>
          </a:xfrm>
        </p:spPr>
      </p:pic>
      <p:pic>
        <p:nvPicPr>
          <p:cNvPr id="8" name="Bildobjekt 7">
            <a:extLst>
              <a:ext uri="{FF2B5EF4-FFF2-40B4-BE49-F238E27FC236}">
                <a16:creationId xmlns:a16="http://schemas.microsoft.com/office/drawing/2014/main" id="{5BF3F53C-B296-7843-AABE-698091222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150" y="4689906"/>
            <a:ext cx="2186204" cy="1279093"/>
          </a:xfrm>
          <a:prstGeom prst="rect">
            <a:avLst/>
          </a:prstGeom>
        </p:spPr>
      </p:pic>
      <p:pic>
        <p:nvPicPr>
          <p:cNvPr id="10" name="Bildobjekt 9">
            <a:extLst>
              <a:ext uri="{FF2B5EF4-FFF2-40B4-BE49-F238E27FC236}">
                <a16:creationId xmlns:a16="http://schemas.microsoft.com/office/drawing/2014/main" id="{C1AEEE5B-B78F-1D48-8A9A-29D45D079F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5150" y="1860789"/>
            <a:ext cx="1683671" cy="2526540"/>
          </a:xfrm>
          <a:prstGeom prst="rect">
            <a:avLst/>
          </a:prstGeom>
        </p:spPr>
      </p:pic>
      <p:pic>
        <p:nvPicPr>
          <p:cNvPr id="12" name="Bildobjekt 11">
            <a:extLst>
              <a:ext uri="{FF2B5EF4-FFF2-40B4-BE49-F238E27FC236}">
                <a16:creationId xmlns:a16="http://schemas.microsoft.com/office/drawing/2014/main" id="{F1A7DB6D-A9EA-B04D-B971-919EF8B03F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4091435"/>
            <a:ext cx="1758690" cy="2309365"/>
          </a:xfrm>
          <a:prstGeom prst="rect">
            <a:avLst/>
          </a:prstGeom>
        </p:spPr>
      </p:pic>
      <p:pic>
        <p:nvPicPr>
          <p:cNvPr id="5" name="Bildobjekt 4">
            <a:extLst>
              <a:ext uri="{FF2B5EF4-FFF2-40B4-BE49-F238E27FC236}">
                <a16:creationId xmlns:a16="http://schemas.microsoft.com/office/drawing/2014/main" id="{CCECC380-D174-9F45-B3F6-7E6E7291F1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538" y="1785939"/>
            <a:ext cx="2141271" cy="1327149"/>
          </a:xfrm>
          <a:prstGeom prst="rect">
            <a:avLst/>
          </a:prstGeom>
        </p:spPr>
      </p:pic>
      <p:pic>
        <p:nvPicPr>
          <p:cNvPr id="13" name="Bildobjekt 12">
            <a:extLst>
              <a:ext uri="{FF2B5EF4-FFF2-40B4-BE49-F238E27FC236}">
                <a16:creationId xmlns:a16="http://schemas.microsoft.com/office/drawing/2014/main" id="{2875CE8D-26F6-5340-8972-6DF7FC29B9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21724" y="5026833"/>
            <a:ext cx="1408085" cy="1373469"/>
          </a:xfrm>
          <a:prstGeom prst="rect">
            <a:avLst/>
          </a:prstGeom>
        </p:spPr>
      </p:pic>
      <p:pic>
        <p:nvPicPr>
          <p:cNvPr id="15" name="Bildobjekt 14">
            <a:extLst>
              <a:ext uri="{FF2B5EF4-FFF2-40B4-BE49-F238E27FC236}">
                <a16:creationId xmlns:a16="http://schemas.microsoft.com/office/drawing/2014/main" id="{64B0C305-5F9A-BF4E-AB33-03A8969CB1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049" y="3366281"/>
            <a:ext cx="2141271" cy="1424019"/>
          </a:xfrm>
          <a:prstGeom prst="rect">
            <a:avLst/>
          </a:prstGeom>
        </p:spPr>
      </p:pic>
      <p:pic>
        <p:nvPicPr>
          <p:cNvPr id="17" name="Bildobjekt 16">
            <a:extLst>
              <a:ext uri="{FF2B5EF4-FFF2-40B4-BE49-F238E27FC236}">
                <a16:creationId xmlns:a16="http://schemas.microsoft.com/office/drawing/2014/main" id="{2E23AE03-68B6-5A4B-BFD2-74ECAF61186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80121" y="4087055"/>
            <a:ext cx="2522180" cy="2313745"/>
          </a:xfrm>
          <a:prstGeom prst="rect">
            <a:avLst/>
          </a:prstGeom>
        </p:spPr>
      </p:pic>
      <p:pic>
        <p:nvPicPr>
          <p:cNvPr id="19" name="Bildobjekt 18">
            <a:extLst>
              <a:ext uri="{FF2B5EF4-FFF2-40B4-BE49-F238E27FC236}">
                <a16:creationId xmlns:a16="http://schemas.microsoft.com/office/drawing/2014/main" id="{860BDC0B-7D98-9C4B-9916-31B3ABF46A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80120" y="1860789"/>
            <a:ext cx="2522181" cy="1885206"/>
          </a:xfrm>
          <a:prstGeom prst="rect">
            <a:avLst/>
          </a:prstGeom>
        </p:spPr>
      </p:pic>
    </p:spTree>
    <p:extLst>
      <p:ext uri="{BB962C8B-B14F-4D97-AF65-F5344CB8AC3E}">
        <p14:creationId xmlns:p14="http://schemas.microsoft.com/office/powerpoint/2010/main" val="3636924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B7A3C1-E1C5-E640-8AF0-AA961DE85411}"/>
              </a:ext>
            </a:extLst>
          </p:cNvPr>
          <p:cNvSpPr>
            <a:spLocks noGrp="1"/>
          </p:cNvSpPr>
          <p:nvPr>
            <p:ph type="title"/>
          </p:nvPr>
        </p:nvSpPr>
        <p:spPr/>
        <p:txBody>
          <a:bodyPr/>
          <a:lstStyle/>
          <a:p>
            <a:pPr algn="l" rtl="0"/>
            <a:r>
              <a:rPr lang="en-gb" b="0" i="0" u="none" baseline="0" dirty="0"/>
              <a:t>NOBEL LAUREATES</a:t>
            </a:r>
          </a:p>
        </p:txBody>
      </p:sp>
      <p:sp>
        <p:nvSpPr>
          <p:cNvPr id="4" name="Platshållare för text 3">
            <a:extLst>
              <a:ext uri="{FF2B5EF4-FFF2-40B4-BE49-F238E27FC236}">
                <a16:creationId xmlns:a16="http://schemas.microsoft.com/office/drawing/2014/main" id="{CF1010DB-26C6-2045-A82D-EE6994E7CD51}"/>
              </a:ext>
            </a:extLst>
          </p:cNvPr>
          <p:cNvSpPr>
            <a:spLocks noGrp="1"/>
          </p:cNvSpPr>
          <p:nvPr>
            <p:ph type="body" sz="half" idx="2"/>
          </p:nvPr>
        </p:nvSpPr>
        <p:spPr>
          <a:xfrm>
            <a:off x="839788" y="1785939"/>
            <a:ext cx="5256212" cy="4083050"/>
          </a:xfrm>
        </p:spPr>
        <p:txBody>
          <a:bodyPr/>
          <a:lstStyle/>
          <a:p>
            <a:pPr marL="285750" indent="-285750" algn="l" rtl="0">
              <a:buFont typeface="Arial" panose="020B0604020202020204" pitchFamily="34" charset="0"/>
              <a:buChar char="•"/>
            </a:pPr>
            <a:r>
              <a:rPr lang="en-gb" b="0" i="0" u="none" baseline="0" dirty="0" err="1"/>
              <a:t>Allvar</a:t>
            </a:r>
            <a:r>
              <a:rPr lang="en-gb" b="0" i="0" u="none" baseline="0" dirty="0"/>
              <a:t> Gullstrand – Physiology </a:t>
            </a:r>
            <a:r>
              <a:rPr lang="en-GB" b="0" i="0" u="none" baseline="0" dirty="0"/>
              <a:t>or</a:t>
            </a:r>
            <a:r>
              <a:rPr lang="en-gb" b="0" i="0" u="none" baseline="0" dirty="0"/>
              <a:t> Medicine 1911</a:t>
            </a:r>
          </a:p>
          <a:p>
            <a:pPr marL="285750" indent="-285750" algn="l" rtl="0">
              <a:buFont typeface="Arial" panose="020B0604020202020204" pitchFamily="34" charset="0"/>
              <a:buChar char="•"/>
            </a:pPr>
            <a:r>
              <a:rPr lang="en-gb" b="0" i="0" u="none" baseline="0" dirty="0"/>
              <a:t>Robert </a:t>
            </a:r>
            <a:r>
              <a:rPr lang="en-gb" b="0" i="0" u="none" baseline="0" dirty="0" err="1"/>
              <a:t>Bárány</a:t>
            </a:r>
            <a:r>
              <a:rPr lang="en-gb" b="0" i="0" u="none" baseline="0" dirty="0"/>
              <a:t> – Physiology </a:t>
            </a:r>
            <a:r>
              <a:rPr lang="en-GB" b="0" i="0" u="none" baseline="0" dirty="0"/>
              <a:t>or</a:t>
            </a:r>
            <a:r>
              <a:rPr lang="en-gb" b="0" i="0" u="none" baseline="0" dirty="0"/>
              <a:t> Medicine 1914</a:t>
            </a:r>
          </a:p>
          <a:p>
            <a:pPr marL="285750" indent="-285750" algn="l" rtl="0">
              <a:buFont typeface="Arial" panose="020B0604020202020204" pitchFamily="34" charset="0"/>
              <a:buChar char="•"/>
            </a:pPr>
            <a:r>
              <a:rPr lang="en-gb" b="0" i="0" u="none" baseline="0" dirty="0"/>
              <a:t>Manne Siegbahn – Physics 1924</a:t>
            </a:r>
          </a:p>
          <a:p>
            <a:pPr marL="285750" indent="-285750" algn="l" rtl="0">
              <a:buFont typeface="Arial" panose="020B0604020202020204" pitchFamily="34" charset="0"/>
              <a:buChar char="•"/>
            </a:pPr>
            <a:r>
              <a:rPr lang="en-gb" b="0" i="0" u="none" baseline="0" dirty="0"/>
              <a:t>The Svedberg – Chemistry 1926</a:t>
            </a:r>
          </a:p>
          <a:p>
            <a:pPr marL="285750" indent="-285750" algn="l" rtl="0">
              <a:buFont typeface="Arial" panose="020B0604020202020204" pitchFamily="34" charset="0"/>
              <a:buChar char="•"/>
            </a:pPr>
            <a:r>
              <a:rPr lang="en-gb" b="0" i="0" u="none" baseline="0" dirty="0"/>
              <a:t>Nathan </a:t>
            </a:r>
            <a:r>
              <a:rPr lang="en-gb" b="0" i="0" u="none" baseline="0" dirty="0" err="1"/>
              <a:t>Söderblom</a:t>
            </a:r>
            <a:r>
              <a:rPr lang="en-gb" b="0" i="0" u="none" baseline="0" dirty="0"/>
              <a:t> – Peace 1930</a:t>
            </a:r>
          </a:p>
          <a:p>
            <a:pPr marL="285750" indent="-285750" algn="l" rtl="0">
              <a:buFont typeface="Arial" panose="020B0604020202020204" pitchFamily="34" charset="0"/>
              <a:buChar char="•"/>
            </a:pPr>
            <a:r>
              <a:rPr lang="en-gb" b="0" i="0" u="none" baseline="0" dirty="0"/>
              <a:t>Arne Tiselius – Chemistry 1948</a:t>
            </a:r>
          </a:p>
          <a:p>
            <a:pPr marL="285750" indent="-285750" algn="l" rtl="0">
              <a:buFont typeface="Arial" panose="020B0604020202020204" pitchFamily="34" charset="0"/>
              <a:buChar char="•"/>
            </a:pPr>
            <a:r>
              <a:rPr lang="en-gb" b="0" i="0" u="none" baseline="0" dirty="0"/>
              <a:t>Dag Hammarskjöld – Peace 1961</a:t>
            </a:r>
          </a:p>
          <a:p>
            <a:pPr marL="285750" indent="-285750" algn="l" rtl="0">
              <a:buFont typeface="Arial" panose="020B0604020202020204" pitchFamily="34" charset="0"/>
              <a:buChar char="•"/>
            </a:pPr>
            <a:r>
              <a:rPr lang="en-gb" b="0" i="0" u="none" baseline="0" dirty="0"/>
              <a:t>Kai Siegbahn – Physics 1981</a:t>
            </a:r>
            <a:endParaRPr lang="en-GB" b="0" i="0" u="none" baseline="0" dirty="0"/>
          </a:p>
          <a:p>
            <a:pPr marL="285750" indent="-285750" algn="l" rtl="0">
              <a:buFont typeface="Arial" panose="020B0604020202020204" pitchFamily="34" charset="0"/>
              <a:buChar char="•"/>
            </a:pPr>
            <a:r>
              <a:rPr lang="en-GB" dirty="0"/>
              <a:t>Svante </a:t>
            </a:r>
            <a:r>
              <a:rPr lang="en-GB" dirty="0" err="1"/>
              <a:t>Pääbo</a:t>
            </a:r>
            <a:r>
              <a:rPr lang="en-GB" dirty="0"/>
              <a:t> –  </a:t>
            </a:r>
            <a:r>
              <a:rPr lang="en-gb" b="0" i="0" u="none" baseline="0" dirty="0"/>
              <a:t>Physiology </a:t>
            </a:r>
            <a:r>
              <a:rPr lang="en-GB" b="0" i="0" u="none" baseline="0" dirty="0"/>
              <a:t>or</a:t>
            </a:r>
            <a:r>
              <a:rPr lang="en-gb" b="0" i="0" u="none" baseline="0" dirty="0"/>
              <a:t> Medicine </a:t>
            </a:r>
            <a:r>
              <a:rPr lang="en-GB" b="0" i="0" u="none" baseline="0" dirty="0"/>
              <a:t>2022</a:t>
            </a:r>
            <a:endParaRPr lang="en-gb" b="0" i="0" u="none" baseline="0" dirty="0"/>
          </a:p>
          <a:p>
            <a:endParaRPr lang="en-gb" dirty="0"/>
          </a:p>
        </p:txBody>
      </p:sp>
      <p:pic>
        <p:nvPicPr>
          <p:cNvPr id="5" name="Bildobjekt 4" descr="nobelsvart-ppt.jpg">
            <a:extLst>
              <a:ext uri="{FF2B5EF4-FFF2-40B4-BE49-F238E27FC236}">
                <a16:creationId xmlns:a16="http://schemas.microsoft.com/office/drawing/2014/main" id="{E28C181F-8AE8-3347-A339-A288B45389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8"/>
          <a:stretch/>
        </p:blipFill>
        <p:spPr>
          <a:xfrm>
            <a:off x="6096000" y="1778001"/>
            <a:ext cx="3643775" cy="2990121"/>
          </a:xfrm>
          <a:prstGeom prst="rect">
            <a:avLst/>
          </a:prstGeom>
        </p:spPr>
      </p:pic>
    </p:spTree>
    <p:extLst>
      <p:ext uri="{BB962C8B-B14F-4D97-AF65-F5344CB8AC3E}">
        <p14:creationId xmlns:p14="http://schemas.microsoft.com/office/powerpoint/2010/main" val="3181154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B8B446-23C7-204A-8304-5F1E20691C89}"/>
              </a:ext>
            </a:extLst>
          </p:cNvPr>
          <p:cNvSpPr>
            <a:spLocks noGrp="1"/>
          </p:cNvSpPr>
          <p:nvPr>
            <p:ph type="title"/>
          </p:nvPr>
        </p:nvSpPr>
        <p:spPr/>
        <p:txBody>
          <a:bodyPr>
            <a:noAutofit/>
          </a:bodyPr>
          <a:lstStyle/>
          <a:p>
            <a:pPr algn="l" rtl="0"/>
            <a:r>
              <a:rPr lang="en-gb" b="0" i="0" u="none" baseline="0" dirty="0"/>
              <a:t>SOME FAMOUS FIGURES IN </a:t>
            </a:r>
            <a:br>
              <a:rPr lang="en-GB" b="0" i="0" u="none" baseline="0" dirty="0"/>
            </a:br>
            <a:r>
              <a:rPr lang="en-gb" b="0" i="0" u="none" baseline="0" dirty="0"/>
              <a:t>UPPSALA’S HISTORY</a:t>
            </a:r>
          </a:p>
        </p:txBody>
      </p:sp>
      <p:pic>
        <p:nvPicPr>
          <p:cNvPr id="5" name="Bildobjekt 4" descr="BA_Gustavi rudbäck.jpg">
            <a:extLst>
              <a:ext uri="{FF2B5EF4-FFF2-40B4-BE49-F238E27FC236}">
                <a16:creationId xmlns:a16="http://schemas.microsoft.com/office/drawing/2014/main" id="{8D252F1F-2EEE-2444-B767-39FECEC24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30" y="2518300"/>
            <a:ext cx="1587929" cy="1939546"/>
          </a:xfrm>
          <a:prstGeom prst="rect">
            <a:avLst/>
          </a:prstGeom>
          <a:ln>
            <a:noFill/>
          </a:ln>
          <a:effectLst>
            <a:softEdge rad="112500"/>
          </a:effectLst>
        </p:spPr>
      </p:pic>
      <p:sp>
        <p:nvSpPr>
          <p:cNvPr id="6" name="textruta 5">
            <a:extLst>
              <a:ext uri="{FF2B5EF4-FFF2-40B4-BE49-F238E27FC236}">
                <a16:creationId xmlns:a16="http://schemas.microsoft.com/office/drawing/2014/main" id="{42442035-68B2-9F41-BB90-EDCD12007FBB}"/>
              </a:ext>
            </a:extLst>
          </p:cNvPr>
          <p:cNvSpPr txBox="1"/>
          <p:nvPr/>
        </p:nvSpPr>
        <p:spPr>
          <a:xfrm>
            <a:off x="839788" y="4595056"/>
            <a:ext cx="1359343" cy="1323439"/>
          </a:xfrm>
          <a:prstGeom prst="rect">
            <a:avLst/>
          </a:prstGeom>
          <a:noFill/>
        </p:spPr>
        <p:txBody>
          <a:bodyPr wrap="square" rtlCol="0">
            <a:spAutoFit/>
          </a:bodyPr>
          <a:lstStyle/>
          <a:p>
            <a:pPr algn="l" rtl="0"/>
            <a:r>
              <a:rPr lang="en-gb" sz="1200" b="0" i="0" u="none" baseline="0">
                <a:latin typeface="Arial" panose="020B0604020202020204" pitchFamily="34" charset="0"/>
                <a:cs typeface="Arial" panose="020B0604020202020204" pitchFamily="34" charset="0"/>
              </a:rPr>
              <a:t>Olof Rudbeck</a:t>
            </a:r>
          </a:p>
          <a:p>
            <a:pPr algn="l" rtl="0"/>
            <a:r>
              <a:rPr lang="en-gb" sz="1200" b="0" i="0" u="none" baseline="0">
                <a:latin typeface="Arial" panose="020B0604020202020204" pitchFamily="34" charset="0"/>
                <a:cs typeface="Arial" panose="020B0604020202020204" pitchFamily="34" charset="0"/>
              </a:rPr>
              <a:t>1630-1702</a:t>
            </a:r>
          </a:p>
        </p:txBody>
      </p:sp>
      <p:sp>
        <p:nvSpPr>
          <p:cNvPr id="8" name="Rektangel 7">
            <a:extLst>
              <a:ext uri="{FF2B5EF4-FFF2-40B4-BE49-F238E27FC236}">
                <a16:creationId xmlns:a16="http://schemas.microsoft.com/office/drawing/2014/main" id="{DF5F0DA8-3DCC-984D-B537-4EB43E1557A1}"/>
              </a:ext>
            </a:extLst>
          </p:cNvPr>
          <p:cNvSpPr/>
          <p:nvPr/>
        </p:nvSpPr>
        <p:spPr>
          <a:xfrm>
            <a:off x="7282728" y="4618832"/>
            <a:ext cx="1375654" cy="1631216"/>
          </a:xfrm>
          <a:prstGeom prst="rect">
            <a:avLst/>
          </a:prstGeom>
        </p:spPr>
        <p:txBody>
          <a:bodyPr wrap="square">
            <a:spAutoFit/>
          </a:bodyPr>
          <a:lstStyle/>
          <a:p>
            <a:pPr algn="l" rtl="0"/>
            <a:r>
              <a:rPr lang="en-gb" sz="1200" b="0" i="0" u="none" baseline="0">
                <a:latin typeface="Arial" panose="020B0604020202020204" pitchFamily="34" charset="0"/>
                <a:ea typeface="Verdana"/>
                <a:cs typeface="Arial" panose="020B0604020202020204" pitchFamily="34" charset="0"/>
              </a:rPr>
              <a:t>Betty Pettersson</a:t>
            </a:r>
          </a:p>
          <a:p>
            <a:pPr algn="l" rtl="0"/>
            <a:r>
              <a:rPr lang="en-gb" sz="1200" b="0" i="0" u="none" baseline="0">
                <a:latin typeface="Arial" panose="020B0604020202020204" pitchFamily="34" charset="0"/>
                <a:ea typeface="Verdana"/>
                <a:cs typeface="Arial" panose="020B0604020202020204" pitchFamily="34" charset="0"/>
              </a:rPr>
              <a:t>1838-1885</a:t>
            </a:r>
            <a:endParaRPr lang="en-gb" sz="1200" dirty="0">
              <a:latin typeface="Arial" panose="020B0604020202020204" pitchFamily="34" charset="0"/>
              <a:cs typeface="Arial" panose="020B0604020202020204" pitchFamily="34" charset="0"/>
            </a:endParaRPr>
          </a:p>
        </p:txBody>
      </p:sp>
      <p:pic>
        <p:nvPicPr>
          <p:cNvPr id="9" name="Bildobjekt 8" descr="Celsius Anders.tif">
            <a:extLst>
              <a:ext uri="{FF2B5EF4-FFF2-40B4-BE49-F238E27FC236}">
                <a16:creationId xmlns:a16="http://schemas.microsoft.com/office/drawing/2014/main" id="{8F3B3E04-0957-0D43-BCBB-3B39123E3A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30054" y="2593803"/>
            <a:ext cx="1653525" cy="1872535"/>
          </a:xfrm>
          <a:prstGeom prst="rect">
            <a:avLst/>
          </a:prstGeom>
        </p:spPr>
      </p:pic>
      <p:sp>
        <p:nvSpPr>
          <p:cNvPr id="10" name="Rektangel 9">
            <a:extLst>
              <a:ext uri="{FF2B5EF4-FFF2-40B4-BE49-F238E27FC236}">
                <a16:creationId xmlns:a16="http://schemas.microsoft.com/office/drawing/2014/main" id="{C4094F85-6458-054A-9B5B-FF8BEA899258}"/>
              </a:ext>
            </a:extLst>
          </p:cNvPr>
          <p:cNvSpPr/>
          <p:nvPr/>
        </p:nvSpPr>
        <p:spPr>
          <a:xfrm>
            <a:off x="2863839" y="4595056"/>
            <a:ext cx="1472827" cy="1015663"/>
          </a:xfrm>
          <a:prstGeom prst="rect">
            <a:avLst/>
          </a:prstGeom>
        </p:spPr>
        <p:txBody>
          <a:bodyPr wrap="square">
            <a:spAutoFit/>
          </a:bodyPr>
          <a:lstStyle/>
          <a:p>
            <a:pPr algn="l" rtl="0"/>
            <a:r>
              <a:rPr lang="en-gb" sz="1200" b="0" i="0" u="none" baseline="0">
                <a:latin typeface="Arial" panose="020B0604020202020204" pitchFamily="34" charset="0"/>
                <a:ea typeface="Verdana"/>
                <a:cs typeface="Arial" panose="020B0604020202020204" pitchFamily="34" charset="0"/>
              </a:rPr>
              <a:t>Anders Celsius</a:t>
            </a:r>
          </a:p>
          <a:p>
            <a:pPr algn="l" rtl="0"/>
            <a:r>
              <a:rPr lang="en-gb" sz="1200" b="0" i="0" u="none" baseline="0">
                <a:latin typeface="Arial" panose="020B0604020202020204" pitchFamily="34" charset="0"/>
                <a:ea typeface="Verdana"/>
                <a:cs typeface="Arial" panose="020B0604020202020204" pitchFamily="34" charset="0"/>
              </a:rPr>
              <a:t>1701-1744</a:t>
            </a:r>
            <a:endParaRPr lang="en-gb" sz="1200" dirty="0">
              <a:latin typeface="Arial" panose="020B0604020202020204" pitchFamily="34" charset="0"/>
              <a:cs typeface="Arial" panose="020B0604020202020204" pitchFamily="34" charset="0"/>
            </a:endParaRPr>
          </a:p>
        </p:txBody>
      </p:sp>
      <p:pic>
        <p:nvPicPr>
          <p:cNvPr id="11" name="Bildobjekt 10">
            <a:extLst>
              <a:ext uri="{FF2B5EF4-FFF2-40B4-BE49-F238E27FC236}">
                <a16:creationId xmlns:a16="http://schemas.microsoft.com/office/drawing/2014/main" id="{956A2406-EF87-3545-B0D8-B0BAC4D494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3970" y="2606525"/>
            <a:ext cx="1703549" cy="1918203"/>
          </a:xfrm>
          <a:prstGeom prst="rect">
            <a:avLst/>
          </a:prstGeom>
          <a:effectLst>
            <a:softEdge rad="101600"/>
          </a:effectLst>
        </p:spPr>
      </p:pic>
      <p:pic>
        <p:nvPicPr>
          <p:cNvPr id="12" name="Bildobjekt 11">
            <a:extLst>
              <a:ext uri="{FF2B5EF4-FFF2-40B4-BE49-F238E27FC236}">
                <a16:creationId xmlns:a16="http://schemas.microsoft.com/office/drawing/2014/main" id="{6DE8209D-A03F-1F45-A8EA-A23BDF2729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9670814" y="2606719"/>
            <a:ext cx="1806040" cy="1918903"/>
          </a:xfrm>
          <a:prstGeom prst="rect">
            <a:avLst/>
          </a:prstGeom>
          <a:effectLst>
            <a:softEdge rad="101600"/>
          </a:effectLst>
        </p:spPr>
      </p:pic>
      <p:sp>
        <p:nvSpPr>
          <p:cNvPr id="13" name="Rektangel 12">
            <a:extLst>
              <a:ext uri="{FF2B5EF4-FFF2-40B4-BE49-F238E27FC236}">
                <a16:creationId xmlns:a16="http://schemas.microsoft.com/office/drawing/2014/main" id="{2549F70E-1F4D-2846-B487-81A8125F0837}"/>
              </a:ext>
            </a:extLst>
          </p:cNvPr>
          <p:cNvSpPr/>
          <p:nvPr/>
        </p:nvSpPr>
        <p:spPr>
          <a:xfrm>
            <a:off x="4990672" y="4620573"/>
            <a:ext cx="1375654" cy="1323439"/>
          </a:xfrm>
          <a:prstGeom prst="rect">
            <a:avLst/>
          </a:prstGeom>
        </p:spPr>
        <p:txBody>
          <a:bodyPr wrap="square">
            <a:spAutoFit/>
          </a:bodyPr>
          <a:lstStyle/>
          <a:p>
            <a:pPr algn="l" rtl="0"/>
            <a:r>
              <a:rPr lang="en-gb" sz="1200" b="0" i="0" u="none" baseline="0">
                <a:latin typeface="Arial" panose="020B0604020202020204" pitchFamily="34" charset="0"/>
                <a:ea typeface="Verdana"/>
                <a:cs typeface="Arial" panose="020B0604020202020204" pitchFamily="34" charset="0"/>
              </a:rPr>
              <a:t>Carl Linnaeus</a:t>
            </a:r>
          </a:p>
          <a:p>
            <a:pPr algn="l" rtl="0"/>
            <a:r>
              <a:rPr lang="en-gb" sz="1200" b="0" i="0" u="none" baseline="0">
                <a:latin typeface="Arial" panose="020B0604020202020204" pitchFamily="34" charset="0"/>
                <a:ea typeface="Verdana"/>
                <a:cs typeface="Arial" panose="020B0604020202020204" pitchFamily="34" charset="0"/>
              </a:rPr>
              <a:t>1707-1778</a:t>
            </a:r>
            <a:endParaRPr lang="en-gb" sz="1200" dirty="0">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A3D1B17-593C-1048-A6D5-6B53B6289373}"/>
              </a:ext>
            </a:extLst>
          </p:cNvPr>
          <p:cNvSpPr/>
          <p:nvPr/>
        </p:nvSpPr>
        <p:spPr>
          <a:xfrm>
            <a:off x="9692640" y="4620573"/>
            <a:ext cx="1375655" cy="1323439"/>
          </a:xfrm>
          <a:prstGeom prst="rect">
            <a:avLst/>
          </a:prstGeom>
        </p:spPr>
        <p:txBody>
          <a:bodyPr wrap="square">
            <a:spAutoFit/>
          </a:bodyPr>
          <a:lstStyle/>
          <a:p>
            <a:pPr algn="l" rtl="0"/>
            <a:r>
              <a:rPr lang="en-gb" sz="1200" b="0" i="0" u="none" baseline="0">
                <a:latin typeface="Arial" panose="020B0604020202020204" pitchFamily="34" charset="0"/>
                <a:ea typeface="Verdana"/>
                <a:cs typeface="Arial" panose="020B0604020202020204" pitchFamily="34" charset="0"/>
              </a:rPr>
              <a:t>Ellen Fries</a:t>
            </a:r>
          </a:p>
          <a:p>
            <a:pPr algn="l" rtl="0"/>
            <a:r>
              <a:rPr lang="en-gb" sz="1200" b="0" i="0" u="none" baseline="0">
                <a:latin typeface="Arial" panose="020B0604020202020204" pitchFamily="34" charset="0"/>
                <a:ea typeface="Verdana"/>
                <a:cs typeface="Arial" panose="020B0604020202020204" pitchFamily="34" charset="0"/>
              </a:rPr>
              <a:t>1855-1900</a:t>
            </a:r>
            <a:endParaRPr lang="en-gb" sz="12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0C9C7C74-634D-DA42-B8FD-3F062A01FD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9467" y="2603186"/>
            <a:ext cx="1501208" cy="1857362"/>
          </a:xfrm>
          <a:prstGeom prst="rect">
            <a:avLst/>
          </a:prstGeom>
        </p:spPr>
      </p:pic>
    </p:spTree>
    <p:extLst>
      <p:ext uri="{BB962C8B-B14F-4D97-AF65-F5344CB8AC3E}">
        <p14:creationId xmlns:p14="http://schemas.microsoft.com/office/powerpoint/2010/main" val="4049465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4DDB29-22A3-BE48-9146-E6F866CC78FB}"/>
              </a:ext>
            </a:extLst>
          </p:cNvPr>
          <p:cNvSpPr>
            <a:spLocks noGrp="1"/>
          </p:cNvSpPr>
          <p:nvPr>
            <p:ph type="title"/>
          </p:nvPr>
        </p:nvSpPr>
        <p:spPr/>
        <p:txBody>
          <a:bodyPr/>
          <a:lstStyle/>
          <a:p>
            <a:pPr algn="l" rtl="0"/>
            <a:r>
              <a:rPr lang="en-gb" b="0" i="0" u="none" baseline="0"/>
              <a:t>ORGANISATION</a:t>
            </a:r>
          </a:p>
        </p:txBody>
      </p:sp>
      <p:pic>
        <p:nvPicPr>
          <p:cNvPr id="5" name="Bildobjekt 4">
            <a:extLst>
              <a:ext uri="{FF2B5EF4-FFF2-40B4-BE49-F238E27FC236}">
                <a16:creationId xmlns:a16="http://schemas.microsoft.com/office/drawing/2014/main" id="{C83AFBB1-FF88-AA99-C8E1-202F9A073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7450" y="1543052"/>
            <a:ext cx="4737100" cy="4686300"/>
          </a:xfrm>
          <a:prstGeom prst="rect">
            <a:avLst/>
          </a:prstGeom>
        </p:spPr>
      </p:pic>
    </p:spTree>
    <p:extLst>
      <p:ext uri="{BB962C8B-B14F-4D97-AF65-F5344CB8AC3E}">
        <p14:creationId xmlns:p14="http://schemas.microsoft.com/office/powerpoint/2010/main" val="115962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9B092B13-276A-A745-9254-778546B85BA2}"/>
              </a:ext>
            </a:extLst>
          </p:cNvPr>
          <p:cNvPicPr>
            <a:picLocks noGrp="1" noChangeAspect="1"/>
          </p:cNvPicPr>
          <p:nvPr>
            <p:ph type="pic" idx="1"/>
          </p:nvPr>
        </p:nvPicPr>
        <p:blipFill>
          <a:blip r:embed="rId3"/>
          <a:srcRect/>
          <a:stretch>
            <a:fillRect/>
          </a:stretch>
        </p:blipFill>
        <p:spPr/>
      </p:pic>
    </p:spTree>
    <p:extLst>
      <p:ext uri="{BB962C8B-B14F-4D97-AF65-F5344CB8AC3E}">
        <p14:creationId xmlns:p14="http://schemas.microsoft.com/office/powerpoint/2010/main" val="246407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0D14A0-86AB-B040-876C-25572DBC8E47}"/>
              </a:ext>
            </a:extLst>
          </p:cNvPr>
          <p:cNvSpPr>
            <a:spLocks noGrp="1"/>
          </p:cNvSpPr>
          <p:nvPr>
            <p:ph type="title"/>
          </p:nvPr>
        </p:nvSpPr>
        <p:spPr/>
        <p:txBody>
          <a:bodyPr/>
          <a:lstStyle/>
          <a:p>
            <a:endParaRPr lang="en-gb"/>
          </a:p>
        </p:txBody>
      </p:sp>
      <p:sp>
        <p:nvSpPr>
          <p:cNvPr id="3" name="Platshållare för bild 2">
            <a:extLst>
              <a:ext uri="{FF2B5EF4-FFF2-40B4-BE49-F238E27FC236}">
                <a16:creationId xmlns:a16="http://schemas.microsoft.com/office/drawing/2014/main" id="{D61DE9C3-FB19-5842-893E-65C219594384}"/>
              </a:ext>
            </a:extLst>
          </p:cNvPr>
          <p:cNvSpPr>
            <a:spLocks noGrp="1"/>
          </p:cNvSpPr>
          <p:nvPr>
            <p:ph type="pic" idx="1"/>
          </p:nvPr>
        </p:nvSpPr>
        <p:spPr/>
      </p:sp>
      <p:sp>
        <p:nvSpPr>
          <p:cNvPr id="4" name="Platshållare för text 3">
            <a:extLst>
              <a:ext uri="{FF2B5EF4-FFF2-40B4-BE49-F238E27FC236}">
                <a16:creationId xmlns:a16="http://schemas.microsoft.com/office/drawing/2014/main" id="{7A2D101C-265F-A041-9014-250FB47BF0CC}"/>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4087205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F8D381EE-2C75-994B-A57F-907BF3665A1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19189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44F2E4-D5C1-1340-B03C-B6288AF8A64B}"/>
              </a:ext>
            </a:extLst>
          </p:cNvPr>
          <p:cNvSpPr>
            <a:spLocks noGrp="1"/>
          </p:cNvSpPr>
          <p:nvPr>
            <p:ph type="title"/>
          </p:nvPr>
        </p:nvSpPr>
        <p:spPr/>
        <p:txBody>
          <a:bodyPr/>
          <a:lstStyle/>
          <a:p>
            <a:endParaRPr lang="en-gb"/>
          </a:p>
        </p:txBody>
      </p:sp>
      <p:sp>
        <p:nvSpPr>
          <p:cNvPr id="3" name="Platshållare för bild 2">
            <a:extLst>
              <a:ext uri="{FF2B5EF4-FFF2-40B4-BE49-F238E27FC236}">
                <a16:creationId xmlns:a16="http://schemas.microsoft.com/office/drawing/2014/main" id="{BDF87C7C-AFF0-664E-99CA-F8D9E2A7CE61}"/>
              </a:ext>
            </a:extLst>
          </p:cNvPr>
          <p:cNvSpPr>
            <a:spLocks noGrp="1"/>
          </p:cNvSpPr>
          <p:nvPr>
            <p:ph type="pic" idx="1"/>
          </p:nvPr>
        </p:nvSpPr>
        <p:spPr/>
      </p:sp>
      <p:sp>
        <p:nvSpPr>
          <p:cNvPr id="4" name="Platshållare för text 3">
            <a:extLst>
              <a:ext uri="{FF2B5EF4-FFF2-40B4-BE49-F238E27FC236}">
                <a16:creationId xmlns:a16="http://schemas.microsoft.com/office/drawing/2014/main" id="{B386265F-57C3-1543-A1AA-A79842503AC5}"/>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34006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C242C5F5-2A60-C04E-9D5C-D2DB6C8FA4D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0878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154044-2345-E04F-AADF-F880EB767463}"/>
              </a:ext>
            </a:extLst>
          </p:cNvPr>
          <p:cNvSpPr>
            <a:spLocks noGrp="1"/>
          </p:cNvSpPr>
          <p:nvPr>
            <p:ph type="title"/>
          </p:nvPr>
        </p:nvSpPr>
        <p:spPr/>
        <p:txBody>
          <a:bodyPr/>
          <a:lstStyle/>
          <a:p>
            <a:endParaRPr lang="en-gb"/>
          </a:p>
        </p:txBody>
      </p:sp>
      <p:sp>
        <p:nvSpPr>
          <p:cNvPr id="3" name="Platshållare för bild 2">
            <a:extLst>
              <a:ext uri="{FF2B5EF4-FFF2-40B4-BE49-F238E27FC236}">
                <a16:creationId xmlns:a16="http://schemas.microsoft.com/office/drawing/2014/main" id="{DB99F192-CD75-8E44-BC4B-DD79FAE1C8A0}"/>
              </a:ext>
            </a:extLst>
          </p:cNvPr>
          <p:cNvSpPr>
            <a:spLocks noGrp="1"/>
          </p:cNvSpPr>
          <p:nvPr>
            <p:ph type="pic" idx="1"/>
          </p:nvPr>
        </p:nvSpPr>
        <p:spPr/>
      </p:sp>
      <p:sp>
        <p:nvSpPr>
          <p:cNvPr id="4" name="Platshållare för text 3">
            <a:extLst>
              <a:ext uri="{FF2B5EF4-FFF2-40B4-BE49-F238E27FC236}">
                <a16:creationId xmlns:a16="http://schemas.microsoft.com/office/drawing/2014/main" id="{9F86FAEC-5751-DE45-8992-0C5ED7924BD1}"/>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64635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20E4E30-567A-A145-8805-3F5B0126D42C}"/>
              </a:ext>
            </a:extLst>
          </p:cNvPr>
          <p:cNvSpPr>
            <a:spLocks noGrp="1"/>
          </p:cNvSpPr>
          <p:nvPr>
            <p:ph type="ctrTitle"/>
          </p:nvPr>
        </p:nvSpPr>
        <p:spPr/>
        <p:txBody>
          <a:bodyPr>
            <a:normAutofit/>
          </a:bodyPr>
          <a:lstStyle/>
          <a:p>
            <a:pPr rtl="0"/>
            <a:r>
              <a:rPr lang="en-gb" sz="2400" b="0" i="0" u="none" baseline="0" dirty="0"/>
              <a:t>OUR MISSION</a:t>
            </a:r>
          </a:p>
        </p:txBody>
      </p:sp>
      <p:sp>
        <p:nvSpPr>
          <p:cNvPr id="4" name="Underrubrik 3">
            <a:extLst>
              <a:ext uri="{FF2B5EF4-FFF2-40B4-BE49-F238E27FC236}">
                <a16:creationId xmlns:a16="http://schemas.microsoft.com/office/drawing/2014/main" id="{4FF06583-27EC-BA49-91B3-B3B4C8C56DC5}"/>
              </a:ext>
            </a:extLst>
          </p:cNvPr>
          <p:cNvSpPr>
            <a:spLocks noGrp="1"/>
          </p:cNvSpPr>
          <p:nvPr>
            <p:ph type="subTitle" idx="1"/>
          </p:nvPr>
        </p:nvSpPr>
        <p:spPr/>
        <p:txBody>
          <a:bodyPr>
            <a:noAutofit/>
          </a:bodyPr>
          <a:lstStyle/>
          <a:p>
            <a:pPr rtl="0"/>
            <a:r>
              <a:rPr lang="en-gb" sz="1500" b="0" i="0" u="none" baseline="0" dirty="0"/>
              <a:t>TO GAIN AND SHARE KNOWLEDGE </a:t>
            </a:r>
          </a:p>
          <a:p>
            <a:pPr rtl="0"/>
            <a:r>
              <a:rPr lang="en-gb" sz="1500" b="0" i="0" u="none" baseline="0" dirty="0"/>
              <a:t>FOR THE BENEFIT OF HUMANKIND AND FOR A BETTER WORLD</a:t>
            </a:r>
          </a:p>
        </p:txBody>
      </p:sp>
      <p:pic>
        <p:nvPicPr>
          <p:cNvPr id="7" name="Platshållare för bild 6">
            <a:extLst>
              <a:ext uri="{FF2B5EF4-FFF2-40B4-BE49-F238E27FC236}">
                <a16:creationId xmlns:a16="http://schemas.microsoft.com/office/drawing/2014/main" id="{39CA74D1-2D59-2544-A1AA-44000C3BB79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5049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335AC1-480C-FF48-9F33-8244987F0F3B}"/>
              </a:ext>
            </a:extLst>
          </p:cNvPr>
          <p:cNvSpPr>
            <a:spLocks noGrp="1"/>
          </p:cNvSpPr>
          <p:nvPr>
            <p:ph type="ctrTitle"/>
          </p:nvPr>
        </p:nvSpPr>
        <p:spPr/>
        <p:txBody>
          <a:bodyPr/>
          <a:lstStyle/>
          <a:p>
            <a:endParaRPr lang="en-gb" dirty="0"/>
          </a:p>
        </p:txBody>
      </p:sp>
      <p:sp>
        <p:nvSpPr>
          <p:cNvPr id="10" name="Subtitle 9">
            <a:extLst>
              <a:ext uri="{FF2B5EF4-FFF2-40B4-BE49-F238E27FC236}">
                <a16:creationId xmlns:a16="http://schemas.microsoft.com/office/drawing/2014/main" id="{821D00AD-36C6-8445-A954-264D9BC025C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70505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56FED425-A230-1140-B5DD-C984F0FB860C}"/>
              </a:ext>
            </a:extLst>
          </p:cNvPr>
          <p:cNvSpPr>
            <a:spLocks noGrp="1"/>
          </p:cNvSpPr>
          <p:nvPr>
            <p:ph type="pic" sz="quarter" idx="10"/>
          </p:nvPr>
        </p:nvSpPr>
        <p:spPr/>
      </p:sp>
      <p:sp>
        <p:nvSpPr>
          <p:cNvPr id="3" name="Rubrik 2">
            <a:extLst>
              <a:ext uri="{FF2B5EF4-FFF2-40B4-BE49-F238E27FC236}">
                <a16:creationId xmlns:a16="http://schemas.microsoft.com/office/drawing/2014/main" id="{4DC719D2-6D28-E14B-A130-8443FF62F580}"/>
              </a:ext>
            </a:extLst>
          </p:cNvPr>
          <p:cNvSpPr>
            <a:spLocks noGrp="1"/>
          </p:cNvSpPr>
          <p:nvPr>
            <p:ph type="ctrTitle"/>
          </p:nvPr>
        </p:nvSpPr>
        <p:spPr/>
        <p:txBody>
          <a:bodyPr/>
          <a:lstStyle/>
          <a:p>
            <a:endParaRPr lang="en-gb"/>
          </a:p>
        </p:txBody>
      </p:sp>
      <p:sp>
        <p:nvSpPr>
          <p:cNvPr id="4" name="Underrubrik 3">
            <a:extLst>
              <a:ext uri="{FF2B5EF4-FFF2-40B4-BE49-F238E27FC236}">
                <a16:creationId xmlns:a16="http://schemas.microsoft.com/office/drawing/2014/main" id="{C54D94D5-F4E5-5247-B479-17EDA9B76C40}"/>
              </a:ext>
            </a:extLst>
          </p:cNvPr>
          <p:cNvSpPr>
            <a:spLocks noGrp="1"/>
          </p:cNvSpPr>
          <p:nvPr>
            <p:ph type="subTitle" idx="1"/>
          </p:nvPr>
        </p:nvSpPr>
        <p:spPr/>
        <p:txBody>
          <a:bodyPr>
            <a:normAutofit fontScale="92500" lnSpcReduction="20000"/>
          </a:bodyPr>
          <a:lstStyle/>
          <a:p>
            <a:endParaRPr lang="en-gb"/>
          </a:p>
        </p:txBody>
      </p:sp>
    </p:spTree>
    <p:extLst>
      <p:ext uri="{BB962C8B-B14F-4D97-AF65-F5344CB8AC3E}">
        <p14:creationId xmlns:p14="http://schemas.microsoft.com/office/powerpoint/2010/main" val="1468842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9DCDC5-D729-D34D-89A4-418C598B42C8}"/>
              </a:ext>
            </a:extLst>
          </p:cNvPr>
          <p:cNvSpPr>
            <a:spLocks noGrp="1"/>
          </p:cNvSpPr>
          <p:nvPr>
            <p:ph type="title"/>
          </p:nvPr>
        </p:nvSpPr>
        <p:spPr/>
        <p:txBody>
          <a:bodyPr/>
          <a:lstStyle/>
          <a:p>
            <a:endParaRPr lang="en-gb"/>
          </a:p>
        </p:txBody>
      </p:sp>
      <p:sp>
        <p:nvSpPr>
          <p:cNvPr id="3" name="Platshållare för bild 2">
            <a:extLst>
              <a:ext uri="{FF2B5EF4-FFF2-40B4-BE49-F238E27FC236}">
                <a16:creationId xmlns:a16="http://schemas.microsoft.com/office/drawing/2014/main" id="{3101084C-A19C-4A40-9A76-E1F9127C3800}"/>
              </a:ext>
            </a:extLst>
          </p:cNvPr>
          <p:cNvSpPr>
            <a:spLocks noGrp="1"/>
          </p:cNvSpPr>
          <p:nvPr>
            <p:ph type="pic" idx="1"/>
          </p:nvPr>
        </p:nvSpPr>
        <p:spPr/>
      </p:sp>
      <p:sp>
        <p:nvSpPr>
          <p:cNvPr id="4" name="Platshållare för text 3">
            <a:extLst>
              <a:ext uri="{FF2B5EF4-FFF2-40B4-BE49-F238E27FC236}">
                <a16:creationId xmlns:a16="http://schemas.microsoft.com/office/drawing/2014/main" id="{D30C6763-D8D9-D74D-B3BC-CB47CCFB5ADE}"/>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07503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745F3E4A-F354-294C-AA85-DB44DC7CAC9C}"/>
              </a:ext>
            </a:extLst>
          </p:cNvPr>
          <p:cNvSpPr>
            <a:spLocks noGrp="1"/>
          </p:cNvSpPr>
          <p:nvPr>
            <p:ph type="pic" idx="1"/>
          </p:nvPr>
        </p:nvSpPr>
        <p:spPr/>
      </p:sp>
    </p:spTree>
    <p:extLst>
      <p:ext uri="{BB962C8B-B14F-4D97-AF65-F5344CB8AC3E}">
        <p14:creationId xmlns:p14="http://schemas.microsoft.com/office/powerpoint/2010/main" val="3613826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1B69BB-6431-8B4A-8BA3-EE093866B92F}"/>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9563D01-6758-F040-B384-AB084E8F164F}"/>
              </a:ext>
            </a:extLst>
          </p:cNvPr>
          <p:cNvSpPr>
            <a:spLocks noGrp="1"/>
          </p:cNvSpPr>
          <p:nvPr>
            <p:ph sz="quarter" idx="10"/>
          </p:nvPr>
        </p:nvSpPr>
        <p:spPr/>
        <p:txBody>
          <a:bodyPr/>
          <a:lstStyle/>
          <a:p>
            <a:endParaRPr lang="sv-SE"/>
          </a:p>
        </p:txBody>
      </p:sp>
    </p:spTree>
    <p:extLst>
      <p:ext uri="{BB962C8B-B14F-4D97-AF65-F5344CB8AC3E}">
        <p14:creationId xmlns:p14="http://schemas.microsoft.com/office/powerpoint/2010/main" val="2181121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AAA3CA-5879-A341-96FB-6033B80DD5B4}"/>
              </a:ext>
            </a:extLst>
          </p:cNvPr>
          <p:cNvSpPr>
            <a:spLocks noGrp="1"/>
          </p:cNvSpPr>
          <p:nvPr>
            <p:ph type="title"/>
          </p:nvPr>
        </p:nvSpPr>
        <p:spPr/>
        <p:txBody>
          <a:bodyPr>
            <a:noAutofit/>
          </a:bodyPr>
          <a:lstStyle/>
          <a:p>
            <a:pPr algn="l" rtl="0"/>
            <a:r>
              <a:rPr lang="en-gb" b="0" i="0" u="none" baseline="0" dirty="0"/>
              <a:t>OUR GOAL: RESEARCH AND EDUCATION OF THE HIGHEST QUALITY AND RELEVANCE</a:t>
            </a:r>
          </a:p>
        </p:txBody>
      </p:sp>
      <p:sp>
        <p:nvSpPr>
          <p:cNvPr id="10" name="Text Placeholder 9">
            <a:extLst>
              <a:ext uri="{FF2B5EF4-FFF2-40B4-BE49-F238E27FC236}">
                <a16:creationId xmlns:a16="http://schemas.microsoft.com/office/drawing/2014/main" id="{CA81BE01-D9E7-7045-A326-0E72A6DC8F51}"/>
              </a:ext>
            </a:extLst>
          </p:cNvPr>
          <p:cNvSpPr>
            <a:spLocks noGrp="1"/>
          </p:cNvSpPr>
          <p:nvPr>
            <p:ph type="body" sz="half" idx="2"/>
          </p:nvPr>
        </p:nvSpPr>
        <p:spPr>
          <a:xfrm>
            <a:off x="839788" y="1785939"/>
            <a:ext cx="4900612" cy="4901464"/>
          </a:xfrm>
        </p:spPr>
        <p:txBody>
          <a:bodyPr>
            <a:normAutofit/>
          </a:bodyPr>
          <a:lstStyle/>
          <a:p>
            <a:pPr marL="285750" indent="-285750" algn="l" rtl="0">
              <a:buFont typeface="Arial" panose="020B0604020202020204" pitchFamily="34" charset="0"/>
              <a:buChar char="•"/>
            </a:pPr>
            <a:r>
              <a:rPr lang="en-gb" b="0" i="0" u="none" baseline="0" dirty="0"/>
              <a:t>Uppsala University rests on the idea and conviction that investing in education and research leads to a better future. </a:t>
            </a:r>
          </a:p>
          <a:p>
            <a:pPr marL="285750" lvl="0" indent="-285750" algn="l" rtl="0">
              <a:buFont typeface="Arial" panose="020B0604020202020204" pitchFamily="34" charset="0"/>
              <a:buChar char="•"/>
            </a:pPr>
            <a:r>
              <a:rPr lang="en-gb" b="0" i="0" u="none" baseline="0" dirty="0"/>
              <a:t>The University will put all its breadth and strength into supporting sustainable development and promoting openness and respect.</a:t>
            </a:r>
          </a:p>
          <a:p>
            <a:pPr marL="285750" lvl="0" indent="-285750" algn="l" rtl="0">
              <a:buFont typeface="Arial" panose="020B0604020202020204" pitchFamily="34" charset="0"/>
              <a:buChar char="•"/>
            </a:pPr>
            <a:r>
              <a:rPr lang="en-gb" b="0" i="0" u="none" baseline="0" dirty="0"/>
              <a:t>The University operates at the heart of the society to which it belongs. Collaboration enables the academic knowledge base to make an impact and be of use in society.</a:t>
            </a:r>
          </a:p>
          <a:p>
            <a:pPr marL="285750" lvl="0" indent="-285750" algn="l" rtl="0">
              <a:buFont typeface="Arial" panose="020B0604020202020204" pitchFamily="34" charset="0"/>
              <a:buChar char="•"/>
            </a:pPr>
            <a:r>
              <a:rPr lang="en-gb" b="0" i="0" u="none" baseline="0" dirty="0"/>
              <a:t>Uppsala University upholds the free pursuit of knowledge in education and research and stands up for academic integrity, diversity and quality. </a:t>
            </a:r>
          </a:p>
          <a:p>
            <a:endParaRPr lang="en-gb" dirty="0"/>
          </a:p>
        </p:txBody>
      </p:sp>
      <p:pic>
        <p:nvPicPr>
          <p:cNvPr id="14" name="Bildobjekt 13">
            <a:extLst>
              <a:ext uri="{FF2B5EF4-FFF2-40B4-BE49-F238E27FC236}">
                <a16:creationId xmlns:a16="http://schemas.microsoft.com/office/drawing/2014/main" id="{99936826-CE96-E34C-AA7D-F17EB8A431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1410" y="4162946"/>
            <a:ext cx="3060243" cy="2023629"/>
          </a:xfrm>
          <a:prstGeom prst="rect">
            <a:avLst/>
          </a:prstGeom>
        </p:spPr>
      </p:pic>
      <p:pic>
        <p:nvPicPr>
          <p:cNvPr id="16" name="Bildobjekt 15">
            <a:extLst>
              <a:ext uri="{FF2B5EF4-FFF2-40B4-BE49-F238E27FC236}">
                <a16:creationId xmlns:a16="http://schemas.microsoft.com/office/drawing/2014/main" id="{BE118CC8-1766-FC4E-A088-4B10ADAC07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5513" y="1785939"/>
            <a:ext cx="3060243" cy="2023629"/>
          </a:xfrm>
          <a:prstGeom prst="rect">
            <a:avLst/>
          </a:prstGeom>
        </p:spPr>
      </p:pic>
    </p:spTree>
    <p:extLst>
      <p:ext uri="{BB962C8B-B14F-4D97-AF65-F5344CB8AC3E}">
        <p14:creationId xmlns:p14="http://schemas.microsoft.com/office/powerpoint/2010/main" val="134682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5CA895-59CF-C74D-8908-9AEDF95A2AD4}"/>
              </a:ext>
            </a:extLst>
          </p:cNvPr>
          <p:cNvSpPr>
            <a:spLocks noGrp="1"/>
          </p:cNvSpPr>
          <p:nvPr>
            <p:ph type="title"/>
          </p:nvPr>
        </p:nvSpPr>
        <p:spPr/>
        <p:txBody>
          <a:bodyPr>
            <a:noAutofit/>
          </a:bodyPr>
          <a:lstStyle/>
          <a:p>
            <a:pPr algn="l" rtl="0"/>
            <a:r>
              <a:rPr lang="en-gb" b="0" i="0" u="none" baseline="0" dirty="0"/>
              <a:t>DEVELOPMENT GOALS TO CONSTANTLY </a:t>
            </a:r>
            <a:br>
              <a:rPr lang="en-GB" b="0" i="0" u="none" baseline="0" dirty="0"/>
            </a:br>
            <a:r>
              <a:rPr lang="en-gb" b="0" i="0" u="none" baseline="0" dirty="0"/>
              <a:t>RENEW EDUCATION AND RESEARCH</a:t>
            </a:r>
          </a:p>
        </p:txBody>
      </p:sp>
      <p:pic>
        <p:nvPicPr>
          <p:cNvPr id="6" name="Platshållare för bild 5">
            <a:extLst>
              <a:ext uri="{FF2B5EF4-FFF2-40B4-BE49-F238E27FC236}">
                <a16:creationId xmlns:a16="http://schemas.microsoft.com/office/drawing/2014/main" id="{7DAD79AE-9055-054B-BC15-B4DAFC9F981A}"/>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6096000" y="2448280"/>
            <a:ext cx="4640128" cy="1961439"/>
          </a:xfrm>
        </p:spPr>
      </p:pic>
      <p:sp>
        <p:nvSpPr>
          <p:cNvPr id="4" name="Platshållare för text 3">
            <a:extLst>
              <a:ext uri="{FF2B5EF4-FFF2-40B4-BE49-F238E27FC236}">
                <a16:creationId xmlns:a16="http://schemas.microsoft.com/office/drawing/2014/main" id="{FB8529B2-D91A-054B-A467-DCEF917C053C}"/>
              </a:ext>
            </a:extLst>
          </p:cNvPr>
          <p:cNvSpPr>
            <a:spLocks noGrp="1"/>
          </p:cNvSpPr>
          <p:nvPr>
            <p:ph type="body" sz="half" idx="2"/>
          </p:nvPr>
        </p:nvSpPr>
        <p:spPr/>
        <p:txBody>
          <a:bodyPr/>
          <a:lstStyle/>
          <a:p>
            <a:pPr marL="285750" lvl="0" indent="-285750" algn="l" rtl="0">
              <a:buFont typeface="Arial" panose="020B0604020202020204" pitchFamily="34" charset="0"/>
              <a:buChar char="•"/>
            </a:pPr>
            <a:r>
              <a:rPr lang="en-gb" b="0" i="0" u="none" baseline="0" dirty="0"/>
              <a:t>Expand education and strengthen the connection between education and research.</a:t>
            </a:r>
          </a:p>
          <a:p>
            <a:pPr marL="285750" lvl="0" indent="-285750" algn="l" rtl="0">
              <a:buFont typeface="Arial" panose="020B0604020202020204" pitchFamily="34" charset="0"/>
              <a:buChar char="•"/>
            </a:pPr>
            <a:r>
              <a:rPr lang="en-gb" b="0" i="0" u="none" baseline="0" dirty="0"/>
              <a:t>Develop research excellence.</a:t>
            </a:r>
          </a:p>
          <a:p>
            <a:pPr marL="285750" lvl="0" indent="-285750" algn="l" rtl="0">
              <a:buFont typeface="Arial" panose="020B0604020202020204" pitchFamily="34" charset="0"/>
              <a:buChar char="•"/>
            </a:pPr>
            <a:r>
              <a:rPr lang="en-gb" b="0" i="0" u="none" baseline="0" dirty="0"/>
              <a:t>Strengthen transdisciplinary and challenge-driven research.</a:t>
            </a:r>
          </a:p>
          <a:p>
            <a:pPr marL="285750" lvl="0" indent="-285750" algn="l" rtl="0">
              <a:buFont typeface="Arial" panose="020B0604020202020204" pitchFamily="34" charset="0"/>
              <a:buChar char="•"/>
            </a:pPr>
            <a:r>
              <a:rPr lang="en-gb" b="0" i="0" u="none" baseline="0" dirty="0"/>
              <a:t>Coordinate and concentrate the University’s resources.</a:t>
            </a:r>
          </a:p>
          <a:p>
            <a:pPr marL="285750" lvl="0" indent="-285750" algn="l" rtl="0">
              <a:buFont typeface="Arial" panose="020B0604020202020204" pitchFamily="34" charset="0"/>
              <a:buChar char="•"/>
            </a:pPr>
            <a:r>
              <a:rPr lang="en-gb" b="0" i="0" u="none" baseline="0" dirty="0"/>
              <a:t>Exploit the potential of Campus Gotland.</a:t>
            </a:r>
          </a:p>
          <a:p>
            <a:pPr marL="285750" lvl="0" indent="-285750" algn="l" rtl="0">
              <a:buFont typeface="Arial" panose="020B0604020202020204" pitchFamily="34" charset="0"/>
              <a:buChar char="•"/>
            </a:pPr>
            <a:r>
              <a:rPr lang="en-gb" b="0" i="0" u="none" baseline="0" dirty="0"/>
              <a:t>Develop collaboration as an integral part of education and research.</a:t>
            </a:r>
          </a:p>
          <a:p>
            <a:endParaRPr lang="en-gb" dirty="0"/>
          </a:p>
        </p:txBody>
      </p:sp>
    </p:spTree>
    <p:extLst>
      <p:ext uri="{BB962C8B-B14F-4D97-AF65-F5344CB8AC3E}">
        <p14:creationId xmlns:p14="http://schemas.microsoft.com/office/powerpoint/2010/main" val="289710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C96E2-77EE-A047-871F-779DD159E012}"/>
              </a:ext>
            </a:extLst>
          </p:cNvPr>
          <p:cNvSpPr>
            <a:spLocks noGrp="1"/>
          </p:cNvSpPr>
          <p:nvPr>
            <p:ph type="title"/>
          </p:nvPr>
        </p:nvSpPr>
        <p:spPr>
          <a:xfrm>
            <a:off x="839788" y="987425"/>
            <a:ext cx="8852852" cy="445136"/>
          </a:xfrm>
        </p:spPr>
        <p:txBody>
          <a:bodyPr>
            <a:noAutofit/>
          </a:bodyPr>
          <a:lstStyle/>
          <a:p>
            <a:pPr algn="l" rtl="0"/>
            <a:r>
              <a:rPr lang="en-gb" b="0" i="0" u="none" baseline="0" dirty="0"/>
              <a:t>STRATEGIC PRIORITIES TO ENHANCE </a:t>
            </a:r>
            <a:br>
              <a:rPr lang="en-GB" b="0" i="0" u="none" baseline="0" dirty="0"/>
            </a:br>
            <a:r>
              <a:rPr lang="en-gb" b="0" i="0" u="none" baseline="0" dirty="0"/>
              <a:t>QUALITY AND RELEVANCE</a:t>
            </a:r>
          </a:p>
        </p:txBody>
      </p:sp>
      <p:sp>
        <p:nvSpPr>
          <p:cNvPr id="4" name="Platshållare för text 3">
            <a:extLst>
              <a:ext uri="{FF2B5EF4-FFF2-40B4-BE49-F238E27FC236}">
                <a16:creationId xmlns:a16="http://schemas.microsoft.com/office/drawing/2014/main" id="{F72F984B-25F8-EA42-B40D-2D0B1F443E7C}"/>
              </a:ext>
            </a:extLst>
          </p:cNvPr>
          <p:cNvSpPr>
            <a:spLocks noGrp="1"/>
          </p:cNvSpPr>
          <p:nvPr>
            <p:ph type="body" sz="half" idx="2"/>
          </p:nvPr>
        </p:nvSpPr>
        <p:spPr/>
        <p:txBody>
          <a:bodyPr>
            <a:normAutofit/>
          </a:bodyPr>
          <a:lstStyle/>
          <a:p>
            <a:pPr marL="285750" indent="-285750" algn="l" rtl="0">
              <a:buFont typeface="Arial" panose="020B0604020202020204" pitchFamily="34" charset="0"/>
              <a:buChar char="•"/>
            </a:pPr>
            <a:r>
              <a:rPr lang="en-gb" b="0" i="0" u="none" baseline="0" dirty="0"/>
              <a:t>Quality assurance and enhancement</a:t>
            </a:r>
          </a:p>
          <a:p>
            <a:pPr marL="285750" lvl="0" indent="-285750" algn="l" rtl="0">
              <a:buFont typeface="Arial" panose="020B0604020202020204" pitchFamily="34" charset="0"/>
              <a:buChar char="•"/>
            </a:pPr>
            <a:r>
              <a:rPr lang="en-gb" b="0" i="0" u="none" baseline="0" dirty="0"/>
              <a:t>Internationalisation</a:t>
            </a:r>
          </a:p>
          <a:p>
            <a:pPr marL="285750" lvl="0" indent="-285750" algn="l" rtl="0">
              <a:buFont typeface="Arial" panose="020B0604020202020204" pitchFamily="34" charset="0"/>
              <a:buChar char="•"/>
            </a:pPr>
            <a:r>
              <a:rPr lang="en-gb" b="0" i="0" u="none" baseline="0" dirty="0"/>
              <a:t>Infrastructure </a:t>
            </a:r>
          </a:p>
          <a:p>
            <a:pPr marL="285750" lvl="0" indent="-285750" algn="l" rtl="0">
              <a:buFont typeface="Arial" panose="020B0604020202020204" pitchFamily="34" charset="0"/>
              <a:buChar char="•"/>
            </a:pPr>
            <a:r>
              <a:rPr lang="en-gb" b="0" i="0" u="none" baseline="0" dirty="0"/>
              <a:t>Talent attraction and career systems </a:t>
            </a:r>
          </a:p>
          <a:p>
            <a:pPr marL="285750" lvl="0" indent="-285750" algn="l" rtl="0">
              <a:buFont typeface="Arial" panose="020B0604020202020204" pitchFamily="34" charset="0"/>
              <a:buChar char="•"/>
            </a:pPr>
            <a:r>
              <a:rPr lang="en-gb" b="0" i="0" u="none" baseline="0" dirty="0"/>
              <a:t>Support and wider environment </a:t>
            </a:r>
          </a:p>
          <a:p>
            <a:endParaRPr lang="en-gb" dirty="0"/>
          </a:p>
        </p:txBody>
      </p:sp>
      <p:pic>
        <p:nvPicPr>
          <p:cNvPr id="10" name="Platshållare för bild 9">
            <a:extLst>
              <a:ext uri="{FF2B5EF4-FFF2-40B4-BE49-F238E27FC236}">
                <a16:creationId xmlns:a16="http://schemas.microsoft.com/office/drawing/2014/main" id="{86329A1C-A5D2-8F4E-9730-F1B9284F030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194"/>
          <a:stretch/>
        </p:blipFill>
        <p:spPr>
          <a:xfrm>
            <a:off x="6096000" y="1778001"/>
            <a:ext cx="3596640" cy="4083050"/>
          </a:xfrm>
        </p:spPr>
      </p:pic>
    </p:spTree>
    <p:extLst>
      <p:ext uri="{BB962C8B-B14F-4D97-AF65-F5344CB8AC3E}">
        <p14:creationId xmlns:p14="http://schemas.microsoft.com/office/powerpoint/2010/main" val="64476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4B81589-A866-C74C-8272-8B5A6EC9FAC3}"/>
              </a:ext>
            </a:extLst>
          </p:cNvPr>
          <p:cNvSpPr>
            <a:spLocks noGrp="1"/>
          </p:cNvSpPr>
          <p:nvPr>
            <p:ph type="ctrTitle"/>
          </p:nvPr>
        </p:nvSpPr>
        <p:spPr/>
        <p:txBody>
          <a:bodyPr>
            <a:normAutofit/>
          </a:bodyPr>
          <a:lstStyle/>
          <a:p>
            <a:pPr rtl="0"/>
            <a:r>
              <a:rPr lang="en-gb" sz="2400" b="0" i="0" u="none" baseline="0" dirty="0"/>
              <a:t>IN BRIEF ...</a:t>
            </a:r>
          </a:p>
        </p:txBody>
      </p:sp>
      <p:sp>
        <p:nvSpPr>
          <p:cNvPr id="5" name="Platshållare för text 3">
            <a:extLst>
              <a:ext uri="{FF2B5EF4-FFF2-40B4-BE49-F238E27FC236}">
                <a16:creationId xmlns:a16="http://schemas.microsoft.com/office/drawing/2014/main" id="{00A10600-E766-0544-9B08-2DF803B622EB}"/>
              </a:ext>
            </a:extLst>
          </p:cNvPr>
          <p:cNvSpPr>
            <a:spLocks noGrp="1"/>
          </p:cNvSpPr>
          <p:nvPr>
            <p:ph type="subTitle" idx="1"/>
          </p:nvPr>
        </p:nvSpPr>
        <p:spPr>
          <a:xfrm>
            <a:off x="1551302" y="2292821"/>
            <a:ext cx="9144000" cy="4103215"/>
          </a:xfrm>
        </p:spPr>
        <p:txBody>
          <a:bodyPr>
            <a:normAutofit/>
          </a:bodyPr>
          <a:lstStyle/>
          <a:p>
            <a:pPr rtl="0"/>
            <a:r>
              <a:rPr lang="en-gb" sz="1700" b="0" i="0" u="none" baseline="0" dirty="0"/>
              <a:t>Over 50,000 students</a:t>
            </a:r>
            <a:r>
              <a:rPr lang="en-GB" sz="1700" b="0" i="0" u="none" baseline="0" dirty="0"/>
              <a:t> and </a:t>
            </a:r>
            <a:r>
              <a:rPr lang="en-gb" sz="1700" b="0" i="0" u="none" baseline="0" dirty="0"/>
              <a:t>7,</a:t>
            </a:r>
            <a:r>
              <a:rPr lang="en-GB" sz="1700" b="0" i="0" u="none" baseline="0" dirty="0"/>
              <a:t>7</a:t>
            </a:r>
            <a:r>
              <a:rPr lang="en-gb" sz="1700" b="0" i="0" u="none" baseline="0" dirty="0"/>
              <a:t>00 employees</a:t>
            </a:r>
          </a:p>
          <a:p>
            <a:endParaRPr lang="en-gb" sz="1700" dirty="0"/>
          </a:p>
          <a:p>
            <a:pPr rtl="0"/>
            <a:r>
              <a:rPr lang="en-gb" sz="1700" b="0" i="0" u="none" baseline="0" dirty="0"/>
              <a:t>60 departments – in 9 faculties – in 3 disciplinary domains</a:t>
            </a:r>
            <a:endParaRPr lang="en-GB" sz="1700" b="0" i="0" u="none" baseline="0" dirty="0"/>
          </a:p>
          <a:p>
            <a:pPr rtl="0"/>
            <a:endParaRPr lang="en-GB" sz="1700" dirty="0"/>
          </a:p>
          <a:p>
            <a:pPr rtl="0"/>
            <a:r>
              <a:rPr lang="en-GB" sz="1700" dirty="0"/>
              <a:t>Creative interdisciplinary settings in distinct campus areas </a:t>
            </a:r>
            <a:endParaRPr lang="en-GB" sz="1700" b="0" i="0" u="none" baseline="0" dirty="0"/>
          </a:p>
          <a:p>
            <a:pPr rtl="0"/>
            <a:endParaRPr lang="en-GB" sz="1700" dirty="0"/>
          </a:p>
          <a:p>
            <a:r>
              <a:rPr lang="en-gb" sz="1700" dirty="0"/>
              <a:t>4</a:t>
            </a:r>
            <a:r>
              <a:rPr lang="en-GB" sz="1700" dirty="0"/>
              <a:t>0</a:t>
            </a:r>
            <a:r>
              <a:rPr lang="en-gb" sz="1700" dirty="0"/>
              <a:t>0,000 square metres of facilities</a:t>
            </a:r>
            <a:endParaRPr lang="en-gb" sz="1700" b="0" i="0" u="none" baseline="0" dirty="0"/>
          </a:p>
          <a:p>
            <a:endParaRPr lang="en-gb" sz="1700" dirty="0"/>
          </a:p>
          <a:p>
            <a:pPr rtl="0"/>
            <a:r>
              <a:rPr lang="en-gb" sz="1700" b="0" i="0" u="none" baseline="0" dirty="0"/>
              <a:t>Turnover SEK </a:t>
            </a:r>
            <a:r>
              <a:rPr lang="en-GB" sz="1700" b="0" i="0" u="none" baseline="0" dirty="0"/>
              <a:t>8</a:t>
            </a:r>
            <a:r>
              <a:rPr lang="en-gb" sz="1700" b="0" i="0" u="none" baseline="0" dirty="0"/>
              <a:t> billion – 70% in research</a:t>
            </a:r>
          </a:p>
          <a:p>
            <a:endParaRPr lang="en-gb" sz="1700" dirty="0"/>
          </a:p>
          <a:p>
            <a:pPr rtl="0"/>
            <a:r>
              <a:rPr lang="en-gb" sz="1700" b="0" i="0" u="none" baseline="0" dirty="0"/>
              <a:t>Ranked among the world’s top universities</a:t>
            </a:r>
          </a:p>
          <a:p>
            <a:endParaRPr lang="en-gb" dirty="0"/>
          </a:p>
        </p:txBody>
      </p:sp>
    </p:spTree>
    <p:extLst>
      <p:ext uri="{BB962C8B-B14F-4D97-AF65-F5344CB8AC3E}">
        <p14:creationId xmlns:p14="http://schemas.microsoft.com/office/powerpoint/2010/main" val="410974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DABC49-9E7F-5D44-BC91-CC3676BC6A99}"/>
              </a:ext>
            </a:extLst>
          </p:cNvPr>
          <p:cNvSpPr>
            <a:spLocks noGrp="1"/>
          </p:cNvSpPr>
          <p:nvPr>
            <p:ph type="title"/>
          </p:nvPr>
        </p:nvSpPr>
        <p:spPr/>
        <p:txBody>
          <a:bodyPr/>
          <a:lstStyle/>
          <a:p>
            <a:pPr algn="l" rtl="0"/>
            <a:r>
              <a:rPr lang="en-gb" b="0" i="0" u="none" baseline="0" dirty="0"/>
              <a:t>RANKING</a:t>
            </a:r>
          </a:p>
        </p:txBody>
      </p:sp>
      <p:sp>
        <p:nvSpPr>
          <p:cNvPr id="6" name="Platshållare för text 3">
            <a:extLst>
              <a:ext uri="{FF2B5EF4-FFF2-40B4-BE49-F238E27FC236}">
                <a16:creationId xmlns:a16="http://schemas.microsoft.com/office/drawing/2014/main" id="{A92155ED-1A46-4E41-B989-F2B31F5625A3}"/>
              </a:ext>
            </a:extLst>
          </p:cNvPr>
          <p:cNvSpPr txBox="1">
            <a:spLocks/>
          </p:cNvSpPr>
          <p:nvPr/>
        </p:nvSpPr>
        <p:spPr>
          <a:xfrm>
            <a:off x="10825434" y="4193276"/>
            <a:ext cx="1366566" cy="10266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a:r>
              <a:rPr lang="en-gb" sz="1600" b="0" i="0" u="none" baseline="0" dirty="0"/>
              <a:t>Uppsala University among the leaders</a:t>
            </a:r>
          </a:p>
        </p:txBody>
      </p:sp>
      <p:sp>
        <p:nvSpPr>
          <p:cNvPr id="7" name="Platshållare för text 6">
            <a:extLst>
              <a:ext uri="{FF2B5EF4-FFF2-40B4-BE49-F238E27FC236}">
                <a16:creationId xmlns:a16="http://schemas.microsoft.com/office/drawing/2014/main" id="{634F455B-5644-004F-8BD1-A33F8CE84080}"/>
              </a:ext>
            </a:extLst>
          </p:cNvPr>
          <p:cNvSpPr>
            <a:spLocks noGrp="1"/>
          </p:cNvSpPr>
          <p:nvPr>
            <p:ph type="body" sz="half" idx="2"/>
          </p:nvPr>
        </p:nvSpPr>
        <p:spPr>
          <a:xfrm>
            <a:off x="839788" y="1785939"/>
            <a:ext cx="4900612" cy="3433959"/>
          </a:xfrm>
        </p:spPr>
        <p:txBody>
          <a:bodyPr/>
          <a:lstStyle/>
          <a:p>
            <a:pPr algn="l" rtl="0"/>
            <a:r>
              <a:rPr lang="en-gb" b="0" i="0" u="none" baseline="0" dirty="0"/>
              <a:t>Uppsala University claims a place among the best in the three largest world rankings:</a:t>
            </a:r>
          </a:p>
          <a:p>
            <a:pPr marL="285750" indent="-285750" algn="l" rtl="0">
              <a:buFont typeface="Arial" panose="020B0604020202020204" pitchFamily="34" charset="0"/>
              <a:buChar char="•"/>
            </a:pPr>
            <a:r>
              <a:rPr lang="en-gb" b="0" i="0" u="none" baseline="0" dirty="0"/>
              <a:t>ARWU </a:t>
            </a:r>
            <a:r>
              <a:rPr lang="en-gb" b="0" i="0" u="none" baseline="0" dirty="0">
                <a:sym typeface="Wingdings" pitchFamily="2" charset="2"/>
              </a:rPr>
              <a:t>(Shanghai Ranking)</a:t>
            </a:r>
          </a:p>
          <a:p>
            <a:pPr marL="285750" indent="-285750" algn="l" rtl="0">
              <a:buFont typeface="Arial" panose="020B0604020202020204" pitchFamily="34" charset="0"/>
              <a:buChar char="•"/>
            </a:pPr>
            <a:r>
              <a:rPr lang="en-gb" b="0" i="0" u="none" baseline="0" dirty="0"/>
              <a:t>THE (Times Higher Education) </a:t>
            </a:r>
          </a:p>
          <a:p>
            <a:pPr marL="285750" indent="-285750" algn="l" rtl="0">
              <a:buFont typeface="Arial" panose="020B0604020202020204" pitchFamily="34" charset="0"/>
              <a:buChar char="•"/>
            </a:pPr>
            <a:r>
              <a:rPr lang="en-gb" b="0" i="0" u="none" baseline="0" dirty="0"/>
              <a:t>QS Ranking</a:t>
            </a:r>
          </a:p>
        </p:txBody>
      </p:sp>
      <p:sp>
        <p:nvSpPr>
          <p:cNvPr id="3" name="Rektangel 2">
            <a:extLst>
              <a:ext uri="{FF2B5EF4-FFF2-40B4-BE49-F238E27FC236}">
                <a16:creationId xmlns:a16="http://schemas.microsoft.com/office/drawing/2014/main" id="{92C94B2F-17D9-FD47-A6B1-C92D22D2F2FE}"/>
              </a:ext>
            </a:extLst>
          </p:cNvPr>
          <p:cNvSpPr/>
          <p:nvPr/>
        </p:nvSpPr>
        <p:spPr>
          <a:xfrm>
            <a:off x="4429122" y="4737039"/>
            <a:ext cx="3376732" cy="37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636518A7-71F9-A497-557B-615FC08CE699}"/>
              </a:ext>
            </a:extLst>
          </p:cNvPr>
          <p:cNvSpPr txBox="1"/>
          <p:nvPr/>
        </p:nvSpPr>
        <p:spPr>
          <a:xfrm>
            <a:off x="942108" y="5250866"/>
            <a:ext cx="7079674" cy="1323439"/>
          </a:xfrm>
          <a:prstGeom prst="rect">
            <a:avLst/>
          </a:prstGeom>
          <a:noFill/>
        </p:spPr>
        <p:txBody>
          <a:bodyPr wrap="square" rtlCol="0">
            <a:spAutoFit/>
          </a:bodyPr>
          <a:lstStyle/>
          <a:p>
            <a:r>
              <a:rPr lang="en-GB" sz="1600" dirty="0"/>
              <a:t>New ranking: QS World University Ranking: Sustainability. </a:t>
            </a:r>
          </a:p>
          <a:p>
            <a:r>
              <a:rPr lang="en-GB" sz="1600" dirty="0"/>
              <a:t>Measures universities’ efforts to move forward on sustainable development and has two components: environmental impact and social impact. </a:t>
            </a:r>
          </a:p>
          <a:p>
            <a:r>
              <a:rPr lang="en-GB" sz="1600" dirty="0"/>
              <a:t>Uppsala University takes 11th place out of 700 higher education institutions worldwide – the top institution in the EU.</a:t>
            </a:r>
          </a:p>
        </p:txBody>
      </p:sp>
      <p:pic>
        <p:nvPicPr>
          <p:cNvPr id="10" name="Bildobjekt 9" descr="150-Träpenna illustration[1].png">
            <a:extLst>
              <a:ext uri="{FF2B5EF4-FFF2-40B4-BE49-F238E27FC236}">
                <a16:creationId xmlns:a16="http://schemas.microsoft.com/office/drawing/2014/main" id="{2FA0A6FB-F5D7-EF18-B51D-1709650C9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457" r="10521"/>
          <a:stretch/>
        </p:blipFill>
        <p:spPr>
          <a:xfrm>
            <a:off x="386344" y="3589361"/>
            <a:ext cx="10343554" cy="1663140"/>
          </a:xfrm>
          <a:prstGeom prst="rect">
            <a:avLst/>
          </a:prstGeom>
        </p:spPr>
      </p:pic>
      <p:sp>
        <p:nvSpPr>
          <p:cNvPr id="11" name="Rektangel 10">
            <a:extLst>
              <a:ext uri="{FF2B5EF4-FFF2-40B4-BE49-F238E27FC236}">
                <a16:creationId xmlns:a16="http://schemas.microsoft.com/office/drawing/2014/main" id="{5CA3229F-8047-57B2-6A9A-7B07AA0EC77B}"/>
              </a:ext>
            </a:extLst>
          </p:cNvPr>
          <p:cNvSpPr/>
          <p:nvPr/>
        </p:nvSpPr>
        <p:spPr>
          <a:xfrm>
            <a:off x="4429122" y="4544704"/>
            <a:ext cx="2531236" cy="409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3">
            <a:extLst>
              <a:ext uri="{FF2B5EF4-FFF2-40B4-BE49-F238E27FC236}">
                <a16:creationId xmlns:a16="http://schemas.microsoft.com/office/drawing/2014/main" id="{A840819F-82D5-6BC9-6915-365FC5837162}"/>
              </a:ext>
            </a:extLst>
          </p:cNvPr>
          <p:cNvSpPr txBox="1">
            <a:spLocks/>
          </p:cNvSpPr>
          <p:nvPr/>
        </p:nvSpPr>
        <p:spPr>
          <a:xfrm>
            <a:off x="4396819" y="4607155"/>
            <a:ext cx="2531237" cy="391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rtl="0"/>
            <a:r>
              <a:rPr lang="en-GB" sz="1600" b="0" i="0" u="none" baseline="0" dirty="0"/>
              <a:t>All world universities</a:t>
            </a:r>
            <a:endParaRPr lang="en-gb" sz="1600" b="0" i="0" u="none" baseline="0" dirty="0"/>
          </a:p>
        </p:txBody>
      </p:sp>
    </p:spTree>
    <p:extLst>
      <p:ext uri="{BB962C8B-B14F-4D97-AF65-F5344CB8AC3E}">
        <p14:creationId xmlns:p14="http://schemas.microsoft.com/office/powerpoint/2010/main" val="3565736505"/>
      </p:ext>
    </p:extLst>
  </p:cSld>
  <p:clrMapOvr>
    <a:masterClrMapping/>
  </p:clrMapOvr>
</p:sld>
</file>

<file path=ppt/theme/theme1.xml><?xml version="1.0" encoding="utf-8"?>
<a:theme xmlns:a="http://schemas.openxmlformats.org/drawingml/2006/main" name="UU_whit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U_grey">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1790</Words>
  <Application>Microsoft Office PowerPoint</Application>
  <PresentationFormat>Bredbild</PresentationFormat>
  <Paragraphs>209</Paragraphs>
  <Slides>44</Slides>
  <Notes>21</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44</vt:i4>
      </vt:variant>
    </vt:vector>
  </HeadingPairs>
  <TitlesOfParts>
    <vt:vector size="50" baseType="lpstr">
      <vt:lpstr>Arial</vt:lpstr>
      <vt:lpstr>Calibri</vt:lpstr>
      <vt:lpstr>Verdana</vt:lpstr>
      <vt:lpstr>Wingdings</vt:lpstr>
      <vt:lpstr>UU_white</vt:lpstr>
      <vt:lpstr>UU_grey</vt:lpstr>
      <vt:lpstr>PowerPoint-presentation</vt:lpstr>
      <vt:lpstr>PowerPoint-presentation</vt:lpstr>
      <vt:lpstr>WELCOME TO UPPSALA UNIVERSITY</vt:lpstr>
      <vt:lpstr>OUR MISSION</vt:lpstr>
      <vt:lpstr>OUR GOAL: RESEARCH AND EDUCATION OF THE HIGHEST QUALITY AND RELEVANCE</vt:lpstr>
      <vt:lpstr>DEVELOPMENT GOALS TO CONSTANTLY  RENEW EDUCATION AND RESEARCH</vt:lpstr>
      <vt:lpstr>STRATEGIC PRIORITIES TO ENHANCE  QUALITY AND RELEVANCE</vt:lpstr>
      <vt:lpstr>IN BRIEF ...</vt:lpstr>
      <vt:lpstr>RANKING</vt:lpstr>
      <vt:lpstr>EDUCATION AND RESEARCH IN  THREE DISCIPLINARY DOMAINS </vt:lpstr>
      <vt:lpstr>THE UNIVERSITY AREA</vt:lpstr>
      <vt:lpstr>UPPSALA</vt:lpstr>
      <vt:lpstr>CAMPUS GOTLAND</vt:lpstr>
      <vt:lpstr>PowerPoint-presentation</vt:lpstr>
      <vt:lpstr>PowerPoint-presentation</vt:lpstr>
      <vt:lpstr>EDUCATION</vt:lpstr>
      <vt:lpstr>EDUCATION IN NUMBERS</vt:lpstr>
      <vt:lpstr>STUDENT LIFE</vt:lpstr>
      <vt:lpstr>RESEARCH</vt:lpstr>
      <vt:lpstr>WE ARE TACKLING THE RESEARCH CHALLENGES OF THE FUTURE</vt:lpstr>
      <vt:lpstr>RESEARCH AND PHD PROGRAMMES  IN NUMBERS</vt:lpstr>
      <vt:lpstr>INTERNATIONAL NETWORKS AND COOPERATION</vt:lpstr>
      <vt:lpstr>CULTURE AND CULTURAL HERITAGE</vt:lpstr>
      <vt:lpstr>PowerPoint-presentation</vt:lpstr>
      <vt:lpstr>PowerPoint-presentation</vt:lpstr>
      <vt:lpstr>PowerPoint-presentation</vt:lpstr>
      <vt:lpstr>PowerPoint-presentation</vt:lpstr>
      <vt:lpstr>PowerPoint-presentation</vt:lpstr>
      <vt:lpstr>PowerPoint-presentation</vt:lpstr>
      <vt:lpstr>LIVING TRADITIONS</vt:lpstr>
      <vt:lpstr>NOBEL LAUREATES</vt:lpstr>
      <vt:lpstr>SOME FAMOUS FIGURES IN  UPPSALA’S HISTORY</vt:lpstr>
      <vt:lpstr>ORGANISATION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Svensson</dc:creator>
  <cp:lastModifiedBy>Johan Ahlenius</cp:lastModifiedBy>
  <cp:revision>337</cp:revision>
  <dcterms:created xsi:type="dcterms:W3CDTF">2021-02-16T07:20:34Z</dcterms:created>
  <dcterms:modified xsi:type="dcterms:W3CDTF">2023-02-23T08:24:01Z</dcterms:modified>
</cp:coreProperties>
</file>