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5" r:id="rId2"/>
    <p:sldId id="256" r:id="rId3"/>
    <p:sldId id="267" r:id="rId4"/>
    <p:sldId id="27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C2C2"/>
    <a:srgbClr val="D2D2D2"/>
    <a:srgbClr val="E3E1E1"/>
    <a:srgbClr val="990100"/>
    <a:srgbClr val="81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90"/>
    <p:restoredTop sz="86835" autoAdjust="0"/>
  </p:normalViewPr>
  <p:slideViewPr>
    <p:cSldViewPr snapToGrid="0" snapToObjects="1" showGuides="1">
      <p:cViewPr varScale="1">
        <p:scale>
          <a:sx n="59" d="100"/>
          <a:sy n="59" d="100"/>
        </p:scale>
        <p:origin x="60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43736-8DD5-3B43-B536-FB33FE5D2FB6}" type="datetimeFigureOut">
              <a:rPr lang="sv-SE" smtClean="0"/>
              <a:t>2022-11-22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BBF70-B78B-ED49-9D2D-4C39D288CF64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558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Exempel på förenkling: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Krav på godkännande av </a:t>
            </a:r>
            <a:r>
              <a:rPr lang="sv-SE" dirty="0" err="1"/>
              <a:t>univdir</a:t>
            </a:r>
            <a:r>
              <a:rPr lang="sv-SE" dirty="0"/>
              <a:t> tas bort för uppdragsforskning och bidragsforskning över 100 tkr.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Beslut om ledigheter flyttas i större utsträckning från </a:t>
            </a:r>
            <a:r>
              <a:rPr lang="sv-SE" dirty="0" err="1"/>
              <a:t>univdir</a:t>
            </a:r>
            <a:r>
              <a:rPr lang="sv-SE" dirty="0"/>
              <a:t> till den akademiska linjen.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DBBF70-B78B-ED49-9D2D-4C39D288CF64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0071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Länderna specificeras i SÄPOs årsbok och kan ändras, eller läggas till.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DBBF70-B78B-ED49-9D2D-4C39D288CF64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1901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Belopp:</a:t>
            </a:r>
          </a:p>
          <a:p>
            <a:r>
              <a:rPr lang="sv-SE" dirty="0"/>
              <a:t>Vicerektor upp till 10/15 - 25 mnkr</a:t>
            </a:r>
          </a:p>
          <a:p>
            <a:r>
              <a:rPr lang="sv-SE" dirty="0"/>
              <a:t>Dekan (HS) 10-15 mnkr</a:t>
            </a:r>
          </a:p>
          <a:p>
            <a:r>
              <a:rPr lang="sv-SE" dirty="0"/>
              <a:t>Prefekter upp till 10 mnkr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DBBF70-B78B-ED49-9D2D-4C39D288CF64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23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UU_White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7CC7-C518-2744-AE0D-462C074619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693B9-6AA9-3848-98BE-636D099812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834267"/>
            <a:ext cx="9144000" cy="1655762"/>
          </a:xfrm>
        </p:spPr>
        <p:txBody>
          <a:bodyPr/>
          <a:lstStyle>
            <a:lvl1pPr marL="0" indent="0" algn="ctr">
              <a:buNone/>
              <a:defRPr sz="1800" spc="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</a:p>
        </p:txBody>
      </p:sp>
    </p:spTree>
    <p:extLst>
      <p:ext uri="{BB962C8B-B14F-4D97-AF65-F5344CB8AC3E}">
        <p14:creationId xmlns:p14="http://schemas.microsoft.com/office/powerpoint/2010/main" val="386117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U_White_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A2D5DCA-C7EF-D847-BF31-7756142E39C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524000" y="2265681"/>
            <a:ext cx="9144000" cy="31089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B7CC7-C518-2744-AE0D-462C074619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461963"/>
            <a:ext cx="9144000" cy="1417637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693B9-6AA9-3848-98BE-636D099812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5760722"/>
            <a:ext cx="9144000" cy="259080"/>
          </a:xfrm>
        </p:spPr>
        <p:txBody>
          <a:bodyPr>
            <a:noAutofit/>
          </a:bodyPr>
          <a:lstStyle>
            <a:lvl1pPr marL="0" indent="0" algn="ctr">
              <a:buNone/>
              <a:defRPr sz="1500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/>
              <a:t>KLICKA HÄR FÖR ATT ÄNDRA UNDERRUBRIK</a:t>
            </a:r>
          </a:p>
        </p:txBody>
      </p:sp>
    </p:spTree>
    <p:extLst>
      <p:ext uri="{BB962C8B-B14F-4D97-AF65-F5344CB8AC3E}">
        <p14:creationId xmlns:p14="http://schemas.microsoft.com/office/powerpoint/2010/main" val="52187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UU_White_Tex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3C56-2D27-904E-B863-86215E4201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5"/>
            <a:ext cx="8852852" cy="44513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E3859-1AB0-1842-A6D1-C215EC618BF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1778001"/>
            <a:ext cx="3596640" cy="408305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0CE97-22F3-D54E-97F1-698A9CC7BC2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785939"/>
            <a:ext cx="4900612" cy="4083050"/>
          </a:xfrm>
        </p:spPr>
        <p:txBody>
          <a:bodyPr/>
          <a:lstStyle>
            <a:lvl1pPr marL="0" indent="0">
              <a:buNone/>
              <a:defRPr sz="17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här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skriva</a:t>
            </a:r>
            <a:r>
              <a:rPr lang="en-GB" dirty="0"/>
              <a:t> in text</a:t>
            </a:r>
          </a:p>
        </p:txBody>
      </p:sp>
    </p:spTree>
    <p:extLst>
      <p:ext uri="{BB962C8B-B14F-4D97-AF65-F5344CB8AC3E}">
        <p14:creationId xmlns:p14="http://schemas.microsoft.com/office/powerpoint/2010/main" val="190696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U_white_text with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D0E896C-B616-284C-8503-5E9C1C31C6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87425"/>
            <a:ext cx="8852852" cy="44513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0139FF6-A53E-FE44-979A-D0660354337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9788" y="1785938"/>
            <a:ext cx="8853487" cy="4084637"/>
          </a:xfrm>
        </p:spPr>
        <p:txBody>
          <a:bodyPr/>
          <a:lstStyle/>
          <a:p>
            <a:pPr lvl="0"/>
            <a:r>
              <a:rPr lang="sv-SE"/>
              <a:t>Klicka här för att skriva in text</a:t>
            </a:r>
          </a:p>
        </p:txBody>
      </p:sp>
    </p:spTree>
    <p:extLst>
      <p:ext uri="{BB962C8B-B14F-4D97-AF65-F5344CB8AC3E}">
        <p14:creationId xmlns:p14="http://schemas.microsoft.com/office/powerpoint/2010/main" val="257668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U_White_Imag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0E3859-1AB0-1842-A6D1-C215EC618BFB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3341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8">
            <a:extLst>
              <a:ext uri="{FF2B5EF4-FFF2-40B4-BE49-F238E27FC236}">
                <a16:creationId xmlns:a16="http://schemas.microsoft.com/office/drawing/2014/main" id="{FE0BBA05-D59A-5B4F-8075-7C06E6BD20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23494" y="0"/>
            <a:ext cx="2268506" cy="251615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CFECD-146F-0548-9477-8E29FF567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KLICKA HÄR FÖR ATT ÄNDRA RUBRIK</a:t>
            </a:r>
            <a:endParaRPr lang="sv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3B5D4-0A8F-2C48-8AF0-A81A2EDA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37BB9D1C-A419-79E0-D0A4-9AFD937CBAB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736580" y="5456555"/>
            <a:ext cx="1036320" cy="1036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64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65" r:id="rId4"/>
    <p:sldLayoutId id="214748366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900" kern="1200" spc="300">
          <a:solidFill>
            <a:schemeClr val="tx2">
              <a:alpha val="7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7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81818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81818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1818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81818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uravd@uu.s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DABF2EF5-968A-5643-B44C-8BC2B1E2B259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E68F6DF-5B47-0562-DB6F-DFE645E229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62013"/>
            <a:ext cx="65532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62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C0435-BA44-481F-BA2A-48D482B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sv-SE" sz="28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56F20-61DC-4B47-BCB6-60C2C462782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157277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C0435-BA44-481F-BA2A-48D482B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sv-SE" sz="28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56F20-61DC-4B47-BCB6-60C2C462782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1016996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C0435-BA44-481F-BA2A-48D482B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sv-SE" sz="28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56F20-61DC-4B47-BCB6-60C2C462782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235839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C0435-BA44-481F-BA2A-48D482B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sv-SE" sz="28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56F20-61DC-4B47-BCB6-60C2C462782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61655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F1335AC1-480C-FF48-9F33-8244987F0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 delegationsordning för </a:t>
            </a:r>
            <a:br>
              <a:rPr lang="sv-SE" dirty="0"/>
            </a:br>
            <a:r>
              <a:rPr lang="sv-SE" dirty="0"/>
              <a:t>Uppsala universitet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821D00AD-36C6-8445-A954-264D9BC025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Varför görs detta?</a:t>
            </a:r>
          </a:p>
          <a:p>
            <a:r>
              <a:rPr lang="sv-SE" dirty="0"/>
              <a:t>Vilka är förändringarna?</a:t>
            </a:r>
          </a:p>
          <a:p>
            <a:r>
              <a:rPr lang="sv-SE" dirty="0"/>
              <a:t>Vad händer härnäst?</a:t>
            </a:r>
          </a:p>
        </p:txBody>
      </p:sp>
    </p:spTree>
    <p:extLst>
      <p:ext uri="{BB962C8B-B14F-4D97-AF65-F5344CB8AC3E}">
        <p14:creationId xmlns:p14="http://schemas.microsoft.com/office/powerpoint/2010/main" val="207050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1B69BB-6431-8B4A-8BA3-EE093866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Varför?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563D01-6758-F040-B384-AB084E8F16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9788" y="1959429"/>
            <a:ext cx="8853487" cy="3911146"/>
          </a:xfrm>
        </p:spPr>
        <p:txBody>
          <a:bodyPr>
            <a:normAutofit/>
          </a:bodyPr>
          <a:lstStyle/>
          <a:p>
            <a:r>
              <a:rPr lang="sv-SE" sz="2300" dirty="0"/>
              <a:t>Delegationsordningen är gammal och en översyn behövde göras.</a:t>
            </a:r>
          </a:p>
          <a:p>
            <a:r>
              <a:rPr lang="sv-SE" sz="2300" dirty="0"/>
              <a:t>Förändringarna innebär förenkling och minskad administration.</a:t>
            </a:r>
          </a:p>
          <a:p>
            <a:r>
              <a:rPr lang="sv-SE" sz="2300" dirty="0"/>
              <a:t>Vägledande principer</a:t>
            </a:r>
          </a:p>
          <a:p>
            <a:pPr lvl="1"/>
            <a:r>
              <a:rPr lang="sv-SE" sz="2000" dirty="0"/>
              <a:t>Delegationerna ska följa linjeorganisationen. </a:t>
            </a:r>
          </a:p>
          <a:p>
            <a:pPr lvl="1"/>
            <a:r>
              <a:rPr lang="sv-SE" sz="2000" dirty="0"/>
              <a:t>Den som betalar ska fatta beslutet.</a:t>
            </a:r>
          </a:p>
          <a:p>
            <a:r>
              <a:rPr lang="sv-SE" sz="2300" dirty="0"/>
              <a:t>Ansvar och beslut flyttas uppåt i den akademiska linjen för att säkerställa delaktighet av vicerektorer och dekaner i mer omfattande frågor.</a:t>
            </a:r>
          </a:p>
          <a:p>
            <a:endParaRPr lang="sv-SE" sz="2300" dirty="0"/>
          </a:p>
          <a:p>
            <a:endParaRPr lang="sv-SE" sz="2300" dirty="0"/>
          </a:p>
        </p:txBody>
      </p:sp>
    </p:spTree>
    <p:extLst>
      <p:ext uri="{BB962C8B-B14F-4D97-AF65-F5344CB8AC3E}">
        <p14:creationId xmlns:p14="http://schemas.microsoft.com/office/powerpoint/2010/main" val="218112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1B69BB-6431-8B4A-8BA3-EE093866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Förändringar - Avtal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563D01-6758-F040-B384-AB084E8F16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9788" y="2079171"/>
            <a:ext cx="8853487" cy="3791404"/>
          </a:xfrm>
        </p:spPr>
        <p:txBody>
          <a:bodyPr>
            <a:normAutofit/>
          </a:bodyPr>
          <a:lstStyle/>
          <a:p>
            <a:r>
              <a:rPr lang="sv-SE" sz="2400" dirty="0"/>
              <a:t>Kravet på godkännande från universitetsdirektör av uppdragsforskningsavtal och bidragsforskningsavtal tas bort.</a:t>
            </a:r>
          </a:p>
          <a:p>
            <a:r>
              <a:rPr lang="sv-SE" sz="2400" dirty="0"/>
              <a:t>Avtal med federala amerikanska finansiärer och med EU kommissionen beslutas av vicerektor.</a:t>
            </a:r>
          </a:p>
          <a:p>
            <a:r>
              <a:rPr lang="sv-SE" sz="2400" dirty="0"/>
              <a:t>Avtal med parter i Ryssland, Kina och Iran beslutas av vicerektor.</a:t>
            </a:r>
          </a:p>
          <a:p>
            <a:r>
              <a:rPr lang="sv-SE" sz="2400" dirty="0"/>
              <a:t>Beloppsstege införs så att större avtal beslutas av vicerektor eller dekan (</a:t>
            </a:r>
            <a:r>
              <a:rPr lang="sv-SE" sz="2400" dirty="0" err="1"/>
              <a:t>HumSam</a:t>
            </a:r>
            <a:r>
              <a:rPr lang="sv-SE" sz="2400" dirty="0"/>
              <a:t>).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69362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807351-2B01-4BC4-8919-112551EE9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Förändringar - Arbetsgivarfrågor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3B41A3-A6F4-4B5D-8D89-17D5410D648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9788" y="2242457"/>
            <a:ext cx="8853487" cy="3628118"/>
          </a:xfrm>
        </p:spPr>
        <p:txBody>
          <a:bodyPr>
            <a:normAutofit/>
          </a:bodyPr>
          <a:lstStyle/>
          <a:p>
            <a:r>
              <a:rPr lang="sv-SE" sz="2400" dirty="0"/>
              <a:t>Beslut om anlitande av juridisk person behöver inte godkännas om personen anlitas mindre än 15 timmar/år.</a:t>
            </a:r>
          </a:p>
          <a:p>
            <a:r>
              <a:rPr lang="sv-SE" sz="2400" dirty="0"/>
              <a:t>Ledighet för professorer beslutas som huvudregel av ansvarig prefekt.</a:t>
            </a:r>
          </a:p>
          <a:p>
            <a:r>
              <a:rPr lang="sv-SE" sz="2400" dirty="0"/>
              <a:t>Uppsägning av lektorer pga. arbetsbrist eller pension flyttas från rektor till universitetsdirektör med vidaredelegation till HR.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242607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C0435-BA44-481F-BA2A-48D482B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Förändringar - Lokalförsörjningsfrågor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56F20-61DC-4B47-BCB6-60C2C462782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9788" y="2231571"/>
            <a:ext cx="8853487" cy="3639004"/>
          </a:xfrm>
        </p:spPr>
        <p:txBody>
          <a:bodyPr>
            <a:normAutofit/>
          </a:bodyPr>
          <a:lstStyle/>
          <a:p>
            <a:r>
              <a:rPr lang="sv-SE" sz="2400" dirty="0"/>
              <a:t>Lokalförändringar beslutas av prefekt, dekan (på </a:t>
            </a:r>
            <a:r>
              <a:rPr lang="sv-SE" sz="2400" dirty="0" err="1"/>
              <a:t>HumSam</a:t>
            </a:r>
            <a:r>
              <a:rPr lang="sv-SE" sz="2400" dirty="0"/>
              <a:t>) eller vicerektor beroende på belopp.</a:t>
            </a:r>
          </a:p>
          <a:p>
            <a:r>
              <a:rPr lang="sv-SE" sz="2400" dirty="0"/>
              <a:t>Möjlighet att korttidsförhyra bostadslägenhet för gästlärare, gästforskare samt utbytesstudenter, (&lt; 3 mån). 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66822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C0435-BA44-481F-BA2A-48D482B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Övriga förändringar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56F20-61DC-4B47-BCB6-60C2C462782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9788" y="2144486"/>
            <a:ext cx="8853487" cy="3726089"/>
          </a:xfrm>
        </p:spPr>
        <p:txBody>
          <a:bodyPr>
            <a:normAutofit/>
          </a:bodyPr>
          <a:lstStyle/>
          <a:p>
            <a:r>
              <a:rPr lang="sv-SE" sz="2400" dirty="0"/>
              <a:t>Universitetsdirektörens självständiga rätt att teckna universitetets firma tas bort liksom prorektors rätt att teckna firma när prorektor inte ersätter rektor</a:t>
            </a:r>
          </a:p>
          <a:p>
            <a:r>
              <a:rPr lang="sv-SE" sz="2400" dirty="0"/>
              <a:t>Beslut om yttrande till allmän domstol delegeras till akademiombudsmannen.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500210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C0435-BA44-481F-BA2A-48D482B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Vad betyder det här för dig som prefekt?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56F20-61DC-4B47-BCB6-60C2C462782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9788" y="2024743"/>
            <a:ext cx="8853487" cy="3845832"/>
          </a:xfrm>
        </p:spPr>
        <p:txBody>
          <a:bodyPr>
            <a:normAutofit/>
          </a:bodyPr>
          <a:lstStyle/>
          <a:p>
            <a:r>
              <a:rPr lang="sv-SE" sz="2400" dirty="0"/>
              <a:t>Du kommer att få en ny delegation från din vicerektor (</a:t>
            </a:r>
            <a:r>
              <a:rPr lang="sv-SE" sz="2400" dirty="0" err="1"/>
              <a:t>TekNat</a:t>
            </a:r>
            <a:r>
              <a:rPr lang="sv-SE" sz="2400" dirty="0"/>
              <a:t> och </a:t>
            </a:r>
            <a:r>
              <a:rPr lang="sv-SE" sz="2400" dirty="0" err="1"/>
              <a:t>MedFarm</a:t>
            </a:r>
            <a:r>
              <a:rPr lang="sv-SE" sz="2400" dirty="0"/>
              <a:t>) eller din dekan (</a:t>
            </a:r>
            <a:r>
              <a:rPr lang="sv-SE" sz="2400" dirty="0" err="1"/>
              <a:t>HumSam</a:t>
            </a:r>
            <a:r>
              <a:rPr lang="sv-SE" sz="2400" dirty="0"/>
              <a:t>).</a:t>
            </a:r>
            <a:br>
              <a:rPr lang="sv-SE" sz="2400" dirty="0"/>
            </a:br>
            <a:br>
              <a:rPr lang="sv-SE" sz="2400" dirty="0"/>
            </a:br>
            <a:r>
              <a:rPr lang="sv-SE" sz="2400" dirty="0"/>
              <a:t>Närmare instruktioner om den praktiska hanteringen kommer inom kort.</a:t>
            </a:r>
          </a:p>
          <a:p>
            <a:r>
              <a:rPr lang="sv-SE" sz="2400" dirty="0"/>
              <a:t>Fundera på vad den nya delegationen innebär för dig.</a:t>
            </a:r>
          </a:p>
          <a:p>
            <a:r>
              <a:rPr lang="sv-SE" sz="2400" dirty="0"/>
              <a:t>Den samlade delegationen för Uppsala universitet finner du i mål- och regelsamlingen, UFV 2020/945</a:t>
            </a:r>
            <a:endParaRPr lang="sv-SE" sz="2400" i="1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57860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DC0435-BA44-481F-BA2A-48D482B4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/>
              <a:t>Vad kan jag förvänta mig för hjälp och stöd?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456F20-61DC-4B47-BCB6-60C2C462782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indent="0">
              <a:buNone/>
            </a:pPr>
            <a:r>
              <a:rPr lang="sv-SE" sz="2400" dirty="0"/>
              <a:t>Om något är oklart eller otydligt:</a:t>
            </a:r>
          </a:p>
          <a:p>
            <a:r>
              <a:rPr lang="sv-SE" sz="2400" dirty="0"/>
              <a:t>Kontakta den du fått delegationen ifrån, eller</a:t>
            </a:r>
          </a:p>
          <a:p>
            <a:r>
              <a:rPr lang="sv-SE" sz="2400" dirty="0"/>
              <a:t>kontakta ditt områdeskansli, eller</a:t>
            </a:r>
          </a:p>
          <a:p>
            <a:r>
              <a:rPr lang="sv-SE" sz="2400" dirty="0"/>
              <a:t>kontakta den avdelning inom universitetsförvaltningen som  </a:t>
            </a:r>
            <a:br>
              <a:rPr lang="sv-SE" sz="2400" dirty="0"/>
            </a:br>
            <a:r>
              <a:rPr lang="sv-SE" sz="2400" dirty="0"/>
              <a:t> stöder i den aktuella frågan, eller</a:t>
            </a:r>
          </a:p>
          <a:p>
            <a:r>
              <a:rPr lang="sv-SE" sz="2400" dirty="0"/>
              <a:t>kontakta juridiska avdelningen </a:t>
            </a:r>
            <a:r>
              <a:rPr lang="sv-SE" sz="24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juravd@uu.se</a:t>
            </a:r>
            <a:r>
              <a:rPr lang="sv-SE" sz="2400" dirty="0"/>
              <a:t> </a:t>
            </a:r>
          </a:p>
          <a:p>
            <a:endParaRPr lang="sv-SE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2400" spc="300">
                <a:solidFill>
                  <a:schemeClr val="tx2">
                    <a:alpha val="70000"/>
                  </a:schemeClr>
                </a:solidFill>
                <a:latin typeface="+mj-lt"/>
                <a:ea typeface="+mj-ea"/>
                <a:cs typeface="+mj-cs"/>
              </a:rPr>
              <a:t>						</a:t>
            </a:r>
            <a:r>
              <a:rPr lang="sv-SE" sz="2800" spc="300">
                <a:solidFill>
                  <a:schemeClr val="tx2">
                    <a:alpha val="70000"/>
                  </a:schemeClr>
                </a:solidFill>
                <a:latin typeface="+mj-lt"/>
                <a:ea typeface="+mj-ea"/>
                <a:cs typeface="+mj-cs"/>
              </a:rPr>
              <a:t>Vi hjälper dig!</a:t>
            </a:r>
            <a:endParaRPr lang="sv-SE" sz="2800" spc="300" dirty="0">
              <a:solidFill>
                <a:schemeClr val="tx2">
                  <a:alpha val="70000"/>
                </a:schemeClr>
              </a:solidFill>
              <a:latin typeface="+mj-lt"/>
              <a:ea typeface="+mj-ea"/>
              <a:cs typeface="+mj-cs"/>
            </a:endParaRP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517811651"/>
      </p:ext>
    </p:extLst>
  </p:cSld>
  <p:clrMapOvr>
    <a:masterClrMapping/>
  </p:clrMapOvr>
</p:sld>
</file>

<file path=ppt/theme/theme1.xml><?xml version="1.0" encoding="utf-8"?>
<a:theme xmlns:a="http://schemas.openxmlformats.org/drawingml/2006/main" name="UU_white">
  <a:themeElements>
    <a:clrScheme name="Gre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4" id="{66C58194-4366-634A-B378-A2116865D2A6}" vid="{107D6CF3-2BAD-E944-BA44-87CE2A652E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2022_09_28_UU_mall_16_9_sve PC</Template>
  <TotalTime>76</TotalTime>
  <Words>442</Words>
  <Application>Microsoft Office PowerPoint</Application>
  <PresentationFormat>Bredbild</PresentationFormat>
  <Paragraphs>49</Paragraphs>
  <Slides>13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UU_white</vt:lpstr>
      <vt:lpstr>PowerPoint-presentation</vt:lpstr>
      <vt:lpstr>Ny delegationsordning för  Uppsala universitet</vt:lpstr>
      <vt:lpstr>Varför?</vt:lpstr>
      <vt:lpstr>Förändringar - Avtal</vt:lpstr>
      <vt:lpstr>Förändringar - Arbetsgivarfrågor</vt:lpstr>
      <vt:lpstr>Förändringar - Lokalförsörjningsfrågor</vt:lpstr>
      <vt:lpstr>Övriga förändringar</vt:lpstr>
      <vt:lpstr>Vad betyder det här för dig som prefekt?</vt:lpstr>
      <vt:lpstr>Vad kan jag förvänta mig för hjälp och stöd?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Clemensson</dc:creator>
  <cp:lastModifiedBy>Anna Clemensson</cp:lastModifiedBy>
  <cp:revision>10</cp:revision>
  <dcterms:created xsi:type="dcterms:W3CDTF">2022-11-22T10:27:47Z</dcterms:created>
  <dcterms:modified xsi:type="dcterms:W3CDTF">2022-11-22T14:26:28Z</dcterms:modified>
</cp:coreProperties>
</file>