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7"/>
  </p:notesMasterIdLst>
  <p:sldIdLst>
    <p:sldId id="348" r:id="rId3"/>
    <p:sldId id="317" r:id="rId4"/>
    <p:sldId id="358" r:id="rId5"/>
    <p:sldId id="322" r:id="rId6"/>
  </p:sldIdLst>
  <p:sldSz cx="12192000" cy="6858000"/>
  <p:notesSz cx="6794500" cy="99314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D2D2D2"/>
    <a:srgbClr val="E3E1E1"/>
    <a:srgbClr val="990100"/>
    <a:srgbClr val="81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60064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9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3736-8DD5-3B43-B536-FB33FE5D2FB6}" type="datetimeFigureOut">
              <a:rPr lang="sv-SE" smtClean="0"/>
              <a:t>2023-10-02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BF70-B78B-ED49-9D2D-4C39D288CF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58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E7103B-DF1F-47C4-A448-BE3E2E8D4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399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307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5AB6D60-B4F3-4AE9-B185-189A45C48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/>
          <a:lstStyle>
            <a:lvl1pPr marL="0" indent="0" algn="ctr">
              <a:buNone/>
              <a:defRPr sz="18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</p:spTree>
    <p:extLst>
      <p:ext uri="{BB962C8B-B14F-4D97-AF65-F5344CB8AC3E}">
        <p14:creationId xmlns:p14="http://schemas.microsoft.com/office/powerpoint/2010/main" val="38611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2D5DCA-C7EF-D847-BF31-7756142E39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265681"/>
            <a:ext cx="9144000" cy="31089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3"/>
            <a:ext cx="9144000" cy="1417637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60722"/>
            <a:ext cx="9144000" cy="768666"/>
          </a:xfrm>
        </p:spPr>
        <p:txBody>
          <a:bodyPr>
            <a:normAutofit/>
          </a:bodyPr>
          <a:lstStyle>
            <a:lvl1pPr marL="0" indent="0" algn="ctr">
              <a:buNone/>
              <a:defRPr sz="1500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</p:spTree>
    <p:extLst>
      <p:ext uri="{BB962C8B-B14F-4D97-AF65-F5344CB8AC3E}">
        <p14:creationId xmlns:p14="http://schemas.microsoft.com/office/powerpoint/2010/main" val="521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U_White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3C56-2D27-904E-B863-86215E420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778001"/>
            <a:ext cx="3596640" cy="40830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CE97-22F3-D54E-97F1-698A9CC7B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85939"/>
            <a:ext cx="4900612" cy="4083050"/>
          </a:xfrm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skriva</a:t>
            </a:r>
            <a:r>
              <a:rPr lang="en-GB" dirty="0"/>
              <a:t> in text</a:t>
            </a:r>
          </a:p>
        </p:txBody>
      </p:sp>
    </p:spTree>
    <p:extLst>
      <p:ext uri="{BB962C8B-B14F-4D97-AF65-F5344CB8AC3E}">
        <p14:creationId xmlns:p14="http://schemas.microsoft.com/office/powerpoint/2010/main" val="19069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3341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/>
          <a:p>
            <a:pPr lvl="0"/>
            <a:r>
              <a:rPr lang="sv-SE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264678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U_ Gre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/>
          <a:lstStyle>
            <a:lvl1pPr marL="0" indent="0" algn="ctr">
              <a:buNone/>
              <a:defRPr sz="18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</p:spTree>
    <p:extLst>
      <p:ext uri="{BB962C8B-B14F-4D97-AF65-F5344CB8AC3E}">
        <p14:creationId xmlns:p14="http://schemas.microsoft.com/office/powerpoint/2010/main" val="365044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Grey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2D5DCA-C7EF-D847-BF31-7756142E39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265681"/>
            <a:ext cx="9144000" cy="310896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3"/>
            <a:ext cx="9144000" cy="1417637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60721"/>
            <a:ext cx="9144000" cy="635315"/>
          </a:xfrm>
        </p:spPr>
        <p:txBody>
          <a:bodyPr>
            <a:noAutofit/>
          </a:bodyPr>
          <a:lstStyle>
            <a:lvl1pPr marL="0" indent="0" algn="ctr">
              <a:buNone/>
              <a:defRPr sz="1500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</p:spTree>
    <p:extLst>
      <p:ext uri="{BB962C8B-B14F-4D97-AF65-F5344CB8AC3E}">
        <p14:creationId xmlns:p14="http://schemas.microsoft.com/office/powerpoint/2010/main" val="255065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Grey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5839E66-3F0E-3D48-BE67-AD2108BA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34110F-7C73-8D4F-8534-7B599238465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778001"/>
            <a:ext cx="3596640" cy="4083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959A62-4F3E-D74B-8E3D-7BE06794978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85939"/>
            <a:ext cx="4900612" cy="408305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skriva</a:t>
            </a:r>
            <a:r>
              <a:rPr lang="en-GB" dirty="0"/>
              <a:t> in text</a:t>
            </a:r>
          </a:p>
        </p:txBody>
      </p:sp>
    </p:spTree>
    <p:extLst>
      <p:ext uri="{BB962C8B-B14F-4D97-AF65-F5344CB8AC3E}">
        <p14:creationId xmlns:p14="http://schemas.microsoft.com/office/powerpoint/2010/main" val="9627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Grey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916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8">
            <a:extLst>
              <a:ext uri="{FF2B5EF4-FFF2-40B4-BE49-F238E27FC236}">
                <a16:creationId xmlns:a16="http://schemas.microsoft.com/office/drawing/2014/main" id="{FE0BBA05-D59A-5B4F-8075-7C06E6BD2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494" y="0"/>
            <a:ext cx="2268506" cy="25161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FECD-146F-0548-9477-8E29FF5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B5D4-0A8F-2C48-8AF0-A81A2ED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pic>
        <p:nvPicPr>
          <p:cNvPr id="9" name="Bildobjekt 4">
            <a:extLst>
              <a:ext uri="{FF2B5EF4-FFF2-40B4-BE49-F238E27FC236}">
                <a16:creationId xmlns:a16="http://schemas.microsoft.com/office/drawing/2014/main" id="{2FAFB277-4C28-4A4D-B886-3F5861ADE5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848" y="5806123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 spc="300">
          <a:solidFill>
            <a:schemeClr val="tx2">
              <a:alpha val="7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8181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8181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FECD-146F-0548-9477-8E29FF5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KLICKA HÄR FÖR ATT ÄNDRA RUBRIK</a:t>
            </a:r>
            <a:endParaRPr lang="sv-SE" dirty="0"/>
          </a:p>
        </p:txBody>
      </p:sp>
      <p:pic>
        <p:nvPicPr>
          <p:cNvPr id="9" name="Bildobjekt 4">
            <a:extLst>
              <a:ext uri="{FF2B5EF4-FFF2-40B4-BE49-F238E27FC236}">
                <a16:creationId xmlns:a16="http://schemas.microsoft.com/office/drawing/2014/main" id="{2FAFB277-4C28-4A4D-B886-3F5861ADE5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848" y="5806123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D7511-9A7A-5B44-A9CA-84BE8907E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8" r="33466"/>
          <a:stretch/>
        </p:blipFill>
        <p:spPr>
          <a:xfrm>
            <a:off x="10014332" y="0"/>
            <a:ext cx="2177668" cy="244631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B5D4-0A8F-2C48-8AF0-A81A2ED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65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1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 spc="300">
          <a:solidFill>
            <a:schemeClr val="tx1">
              <a:alpha val="7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8181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8181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8439A-579B-8F4D-A5E7-CE3CCCF8F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1963"/>
            <a:ext cx="9144000" cy="1417637"/>
          </a:xfrm>
        </p:spPr>
        <p:txBody>
          <a:bodyPr>
            <a:normAutofit/>
          </a:bodyPr>
          <a:lstStyle/>
          <a:p>
            <a:r>
              <a:rPr lang="sv-SE" noProof="0" dirty="0"/>
              <a:t>Universitetsförvaltningen</a:t>
            </a:r>
            <a:endParaRPr lang="sv-SE" noProof="0" dirty="0">
              <a:highlight>
                <a:srgbClr val="FFFF00"/>
              </a:highligh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1D48D9-D76A-CC4A-936E-4F057527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60722"/>
            <a:ext cx="9144000" cy="635316"/>
          </a:xfrm>
        </p:spPr>
        <p:txBody>
          <a:bodyPr>
            <a:normAutofit/>
          </a:bodyPr>
          <a:lstStyle/>
          <a:p>
            <a:r>
              <a:rPr lang="sv-SE" sz="1400" dirty="0"/>
              <a:t>Ger stöd, råd och service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0A53E816-FB73-49BA-8611-B60F89A45B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046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2291-2B14-47B4-9C8F-B0DA853C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universitetsförvaltningen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2C1EF-704D-4D44-B05A-6D97CF88B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939"/>
            <a:ext cx="4900612" cy="4083050"/>
          </a:xfrm>
        </p:spPr>
        <p:txBody>
          <a:bodyPr>
            <a:normAutofit/>
          </a:bodyPr>
          <a:lstStyle/>
          <a:p>
            <a:r>
              <a:rPr lang="sv-SE" sz="1500" dirty="0"/>
              <a:t>Våra huvuduppgifter är:</a:t>
            </a:r>
          </a:p>
          <a:p>
            <a:endParaRPr lang="sv-S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500" dirty="0"/>
              <a:t>att ge stöd och service till </a:t>
            </a:r>
            <a:br>
              <a:rPr lang="sv-SE" sz="1500" dirty="0"/>
            </a:br>
            <a:r>
              <a:rPr lang="sv-SE" sz="1500" dirty="0"/>
              <a:t>utbildning och forskning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500" dirty="0"/>
              <a:t>myndighetsutövning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500" dirty="0"/>
              <a:t>att genomföra uppdrag från rektor.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1500" dirty="0"/>
          </a:p>
          <a:p>
            <a:pPr lvl="0"/>
            <a:r>
              <a:rPr lang="sv-SE" sz="1500" dirty="0"/>
              <a:t>Vi har också ett ansvar att underlätta för </a:t>
            </a:r>
            <a:br>
              <a:rPr lang="sv-SE" sz="1500" dirty="0"/>
            </a:br>
            <a:r>
              <a:rPr lang="sv-SE" sz="1500" dirty="0"/>
              <a:t>hela universitetet att fullfölja sitt myndighets- </a:t>
            </a:r>
            <a:br>
              <a:rPr lang="sv-SE" sz="1500" dirty="0"/>
            </a:br>
            <a:r>
              <a:rPr lang="sv-SE" sz="1500" dirty="0"/>
              <a:t>och arbetsgivaransvar. </a:t>
            </a:r>
          </a:p>
          <a:p>
            <a:pPr lvl="0"/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C3BF7BC0-CEDB-40AC-8633-E7E9FE256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369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91C2F9-51B6-4302-BE2B-505CAB8F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9701"/>
            <a:ext cx="8852852" cy="445136"/>
          </a:xfrm>
        </p:spPr>
        <p:txBody>
          <a:bodyPr>
            <a:normAutofit fontScale="90000"/>
          </a:bodyPr>
          <a:lstStyle/>
          <a:p>
            <a:r>
              <a:rPr lang="sv-SE" dirty="0"/>
              <a:t>Gemensamma uppgifter för avdelningar och kanslier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3D828F-1097-4020-B605-A56329F8A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17772"/>
            <a:ext cx="8852852" cy="4083050"/>
          </a:xfrm>
        </p:spPr>
        <p:txBody>
          <a:bodyPr numCol="2" spcCol="18000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stödja utbildning, forskning och samverkan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ge råd och stöd till verksamheten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medverka i universitetsgemensam verksamhetsutveckling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medverka till att säkerställa att </a:t>
            </a:r>
            <a:br>
              <a:rPr lang="sv-SE" sz="1600" dirty="0"/>
            </a:br>
            <a:r>
              <a:rPr lang="sv-SE" sz="1600" dirty="0"/>
              <a:t>rätt kompetens finns för att nå verksamhetens mål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medverka till en god kommunikation </a:t>
            </a:r>
            <a:br>
              <a:rPr lang="sv-SE" sz="1600" dirty="0"/>
            </a:br>
            <a:r>
              <a:rPr lang="sv-SE" sz="1600" dirty="0"/>
              <a:t>internt och externt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svara för en professionell handläggning </a:t>
            </a:r>
            <a:br>
              <a:rPr lang="sv-SE" sz="1600" dirty="0"/>
            </a:br>
            <a:r>
              <a:rPr lang="sv-SE" sz="1600" dirty="0"/>
              <a:t>och beredning av ärenden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förvalta och utveckla verksamheten för </a:t>
            </a:r>
            <a:br>
              <a:rPr lang="sv-SE" sz="1600" dirty="0"/>
            </a:br>
            <a:r>
              <a:rPr lang="sv-SE" sz="1600" dirty="0"/>
              <a:t>att stödja utbildningens och forskningens behov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ansvara för översyn samt löpande ta fram förslag till revideringar i universitetets lokala regelverk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se till att regeländringar införlivas i universitetets verksamhet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se till att interna rutiner finns inom universitetet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500" i="1" dirty="0"/>
          </a:p>
        </p:txBody>
      </p:sp>
    </p:spTree>
    <p:extLst>
      <p:ext uri="{BB962C8B-B14F-4D97-AF65-F5344CB8AC3E}">
        <p14:creationId xmlns:p14="http://schemas.microsoft.com/office/powerpoint/2010/main" val="267918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54">
            <a:extLst>
              <a:ext uri="{FF2B5EF4-FFF2-40B4-BE49-F238E27FC236}">
                <a16:creationId xmlns:a16="http://schemas.microsoft.com/office/drawing/2014/main" id="{F4CFBFB1-0434-470B-858E-4831243A6B58}"/>
              </a:ext>
            </a:extLst>
          </p:cNvPr>
          <p:cNvCxnSpPr>
            <a:cxnSpLocks/>
          </p:cNvCxnSpPr>
          <p:nvPr/>
        </p:nvCxnSpPr>
        <p:spPr>
          <a:xfrm flipH="1" flipV="1">
            <a:off x="2431105" y="2080453"/>
            <a:ext cx="15092" cy="615122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252405-2872-4EB8-9859-E91657CCD146}"/>
              </a:ext>
            </a:extLst>
          </p:cNvPr>
          <p:cNvCxnSpPr>
            <a:cxnSpLocks/>
          </p:cNvCxnSpPr>
          <p:nvPr/>
        </p:nvCxnSpPr>
        <p:spPr>
          <a:xfrm flipH="1">
            <a:off x="2451805" y="6000910"/>
            <a:ext cx="15170" cy="8570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AFD27F8-7C86-4131-A675-2497EFED4225}"/>
              </a:ext>
            </a:extLst>
          </p:cNvPr>
          <p:cNvSpPr/>
          <p:nvPr/>
        </p:nvSpPr>
        <p:spPr>
          <a:xfrm>
            <a:off x="6285266" y="3668814"/>
            <a:ext cx="1295101" cy="209406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AE1D9E-5281-43C3-A8AA-37AB3611FC80}"/>
              </a:ext>
            </a:extLst>
          </p:cNvPr>
          <p:cNvSpPr/>
          <p:nvPr/>
        </p:nvSpPr>
        <p:spPr>
          <a:xfrm>
            <a:off x="4962139" y="3668815"/>
            <a:ext cx="1295101" cy="209406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CF4221-C9BB-4061-8BB5-4E3C71C709BD}"/>
              </a:ext>
            </a:extLst>
          </p:cNvPr>
          <p:cNvSpPr/>
          <p:nvPr/>
        </p:nvSpPr>
        <p:spPr>
          <a:xfrm>
            <a:off x="3521823" y="3668814"/>
            <a:ext cx="1421756" cy="209406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BCDB44-027A-411B-8E62-D1133DAD916C}"/>
              </a:ext>
            </a:extLst>
          </p:cNvPr>
          <p:cNvSpPr/>
          <p:nvPr/>
        </p:nvSpPr>
        <p:spPr>
          <a:xfrm>
            <a:off x="2208186" y="3668815"/>
            <a:ext cx="1295101" cy="209406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F1D87E-8BA1-480C-85F6-7931761450AD}"/>
              </a:ext>
            </a:extLst>
          </p:cNvPr>
          <p:cNvSpPr/>
          <p:nvPr/>
        </p:nvSpPr>
        <p:spPr>
          <a:xfrm>
            <a:off x="884389" y="3668815"/>
            <a:ext cx="1295101" cy="209406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26FDA8-16D5-4DA9-BA12-F5962DB58AD0}"/>
              </a:ext>
            </a:extLst>
          </p:cNvPr>
          <p:cNvSpPr/>
          <p:nvPr/>
        </p:nvSpPr>
        <p:spPr>
          <a:xfrm>
            <a:off x="897770" y="3598068"/>
            <a:ext cx="6805502" cy="5511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11B69BB-6431-8B4A-8BA3-EE093866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565182"/>
            <a:ext cx="8353907" cy="725966"/>
          </a:xfrm>
        </p:spPr>
        <p:txBody>
          <a:bodyPr>
            <a:normAutofit/>
          </a:bodyPr>
          <a:lstStyle/>
          <a:p>
            <a:r>
              <a:rPr lang="sv-SE"/>
              <a:t>Universitetsförvaltningens organisation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C5802-3D6A-492D-8F22-E70C0150674F}"/>
              </a:ext>
            </a:extLst>
          </p:cNvPr>
          <p:cNvSpPr/>
          <p:nvPr/>
        </p:nvSpPr>
        <p:spPr>
          <a:xfrm>
            <a:off x="4733277" y="1596690"/>
            <a:ext cx="2743201" cy="51337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Universitetsdirektören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AB95C-5816-4ECD-B078-87B228C799BD}"/>
              </a:ext>
            </a:extLst>
          </p:cNvPr>
          <p:cNvSpPr/>
          <p:nvPr/>
        </p:nvSpPr>
        <p:spPr>
          <a:xfrm>
            <a:off x="884389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Juridik, HR </a:t>
            </a:r>
            <a:br>
              <a:rPr lang="sv-SE" sz="1150" dirty="0">
                <a:solidFill>
                  <a:schemeClr val="tx1"/>
                </a:solidFill>
              </a:rPr>
            </a:br>
            <a:r>
              <a:rPr lang="sv-SE" sz="1150" dirty="0">
                <a:solidFill>
                  <a:schemeClr val="tx1"/>
                </a:solidFill>
              </a:rPr>
              <a:t>och säkerhet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4DBBF-C3E4-45B3-9E9E-AD453C570DC4}"/>
              </a:ext>
            </a:extLst>
          </p:cNvPr>
          <p:cNvSpPr/>
          <p:nvPr/>
        </p:nvSpPr>
        <p:spPr>
          <a:xfrm>
            <a:off x="2207737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Planering, ekonomi och ledningsstöd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9836E-CBB8-490E-A521-3440833B6257}"/>
              </a:ext>
            </a:extLst>
          </p:cNvPr>
          <p:cNvSpPr/>
          <p:nvPr/>
        </p:nvSpPr>
        <p:spPr>
          <a:xfrm>
            <a:off x="6295852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Infrastruktur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108D2B-A7DB-46ED-90F6-8E5E6EC429BD}"/>
              </a:ext>
            </a:extLst>
          </p:cNvPr>
          <p:cNvSpPr/>
          <p:nvPr/>
        </p:nvSpPr>
        <p:spPr>
          <a:xfrm>
            <a:off x="3521823" y="2804815"/>
            <a:ext cx="1421757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Student,</a:t>
            </a:r>
            <a:br>
              <a:rPr lang="sv-SE" sz="1150" dirty="0">
                <a:solidFill>
                  <a:schemeClr val="tx1"/>
                </a:solidFill>
              </a:rPr>
            </a:br>
            <a:r>
              <a:rPr lang="sv-SE" sz="1150" dirty="0">
                <a:solidFill>
                  <a:schemeClr val="tx1"/>
                </a:solidFill>
              </a:rPr>
              <a:t>kvalitetsutveckling </a:t>
            </a:r>
            <a:br>
              <a:rPr lang="sv-SE" sz="1150" dirty="0">
                <a:solidFill>
                  <a:schemeClr val="tx1"/>
                </a:solidFill>
              </a:rPr>
            </a:br>
            <a:r>
              <a:rPr lang="sv-SE" sz="1150" dirty="0">
                <a:solidFill>
                  <a:schemeClr val="tx1"/>
                </a:solidFill>
              </a:rPr>
              <a:t>och</a:t>
            </a:r>
            <a:br>
              <a:rPr lang="sv-SE" sz="1150" dirty="0">
                <a:solidFill>
                  <a:schemeClr val="tx1"/>
                </a:solidFill>
              </a:rPr>
            </a:br>
            <a:r>
              <a:rPr lang="sv-SE" sz="1150" dirty="0">
                <a:solidFill>
                  <a:schemeClr val="tx1"/>
                </a:solidFill>
              </a:rPr>
              <a:t>internationalisering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659B3E-FECB-406F-A22F-F515E94E148A}"/>
              </a:ext>
            </a:extLst>
          </p:cNvPr>
          <p:cNvSpPr/>
          <p:nvPr/>
        </p:nvSpPr>
        <p:spPr>
          <a:xfrm>
            <a:off x="4961887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Samverkan och kommunikation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5308A-353D-4A1A-821F-89BCC8DB1051}"/>
              </a:ext>
            </a:extLst>
          </p:cNvPr>
          <p:cNvSpPr txBox="1"/>
          <p:nvPr/>
        </p:nvSpPr>
        <p:spPr>
          <a:xfrm>
            <a:off x="2590421" y="2508574"/>
            <a:ext cx="337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VERKSAMHETSOMRÅDEN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4D0A4-FB29-404A-829E-747AB6A302C4}"/>
              </a:ext>
            </a:extLst>
          </p:cNvPr>
          <p:cNvSpPr txBox="1"/>
          <p:nvPr/>
        </p:nvSpPr>
        <p:spPr>
          <a:xfrm>
            <a:off x="911116" y="4129525"/>
            <a:ext cx="126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Juridiska avdelningen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HR-avdelningen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 err="1"/>
              <a:t>Säkerhets-avdelningen</a:t>
            </a:r>
            <a:endParaRPr lang="sv-SE" sz="1000" dirty="0"/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UU Innovation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03D9E-855D-41F3-AACF-268408DB1BA6}"/>
              </a:ext>
            </a:extLst>
          </p:cNvPr>
          <p:cNvSpPr txBox="1"/>
          <p:nvPr/>
        </p:nvSpPr>
        <p:spPr>
          <a:xfrm>
            <a:off x="2207738" y="4129525"/>
            <a:ext cx="12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Planerings-avdelningen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Avdelningen för ekonomi och upphandling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UU Samverkan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2B833-A842-4A06-8B53-E50DF24EF43A}"/>
              </a:ext>
            </a:extLst>
          </p:cNvPr>
          <p:cNvSpPr txBox="1"/>
          <p:nvPr/>
        </p:nvSpPr>
        <p:spPr>
          <a:xfrm>
            <a:off x="3521823" y="4129525"/>
            <a:ext cx="1557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Studentavdelningen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Avdelningen för kvalitetsutveckling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Avdelningen för internationalisering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850EE6-A6DD-4231-B79F-25467BDA24B0}"/>
              </a:ext>
            </a:extLst>
          </p:cNvPr>
          <p:cNvSpPr txBox="1"/>
          <p:nvPr/>
        </p:nvSpPr>
        <p:spPr>
          <a:xfrm>
            <a:off x="4951758" y="4129525"/>
            <a:ext cx="1422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Kommunikations-avdelningen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 err="1"/>
              <a:t>Development</a:t>
            </a:r>
            <a:r>
              <a:rPr lang="sv-SE" sz="1000" dirty="0"/>
              <a:t> Office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Avdelningen för uppdragsutbildning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Uppsala universitet musik och museer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9069F-3C98-4604-B872-1B559493CFC2}"/>
              </a:ext>
            </a:extLst>
          </p:cNvPr>
          <p:cNvSpPr txBox="1"/>
          <p:nvPr/>
        </p:nvSpPr>
        <p:spPr>
          <a:xfrm>
            <a:off x="6312820" y="4131659"/>
            <a:ext cx="1339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Avdelningen för universitets-gemensam IT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Byggnads-avdelningen</a:t>
            </a:r>
          </a:p>
          <a:p>
            <a:pPr marL="87313" indent="-87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000" dirty="0"/>
              <a:t>Avdelningen för gemensam service och administration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227AAD-23E6-4349-A78A-7F5273F528DF}"/>
              </a:ext>
            </a:extLst>
          </p:cNvPr>
          <p:cNvSpPr/>
          <p:nvPr/>
        </p:nvSpPr>
        <p:spPr>
          <a:xfrm>
            <a:off x="7717753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Kansliet för medicin och farmaci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25E4AC-A0AC-4B7B-8EF4-4E854B310D62}"/>
              </a:ext>
            </a:extLst>
          </p:cNvPr>
          <p:cNvSpPr/>
          <p:nvPr/>
        </p:nvSpPr>
        <p:spPr>
          <a:xfrm>
            <a:off x="9033122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Kansliet för teknik och naturvetenskap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9C8B9E-1091-4B54-8AE8-26586FA2AF37}"/>
              </a:ext>
            </a:extLst>
          </p:cNvPr>
          <p:cNvSpPr/>
          <p:nvPr/>
        </p:nvSpPr>
        <p:spPr>
          <a:xfrm>
            <a:off x="10348491" y="2804815"/>
            <a:ext cx="1296000" cy="864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Kansliet för humaniora och samhälls-vetenskap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1C09A4-CAE0-4EBB-ABB8-0CAE2463257B}"/>
              </a:ext>
            </a:extLst>
          </p:cNvPr>
          <p:cNvSpPr txBox="1"/>
          <p:nvPr/>
        </p:nvSpPr>
        <p:spPr>
          <a:xfrm>
            <a:off x="7943927" y="2508574"/>
            <a:ext cx="337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OMRÅDESKANSLIER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A2D0BE-F670-40C5-92E5-8724B9F936FE}"/>
              </a:ext>
            </a:extLst>
          </p:cNvPr>
          <p:cNvSpPr/>
          <p:nvPr/>
        </p:nvSpPr>
        <p:spPr>
          <a:xfrm>
            <a:off x="7717753" y="1596689"/>
            <a:ext cx="2743201" cy="72596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sv-SE" sz="1200" dirty="0">
                <a:solidFill>
                  <a:schemeClr val="tx1"/>
                </a:solidFill>
              </a:rPr>
              <a:t>Förvaltningsledningen</a:t>
            </a:r>
          </a:p>
          <a:p>
            <a:pPr algn="ctr">
              <a:spcAft>
                <a:spcPts val="200"/>
              </a:spcAft>
            </a:pPr>
            <a:r>
              <a:rPr lang="sv-SE" sz="9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Universitetsdirektören, verksamhetsområdescheferna </a:t>
            </a:r>
            <a:br>
              <a:rPr lang="sv-SE" sz="900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sv-SE" sz="9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och områdeskanslicheferna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926C3-87B0-4722-BFC8-33D482E5276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04878" y="2110069"/>
            <a:ext cx="4" cy="31341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947E81-1B80-4B1F-8393-A5A26051EB36}"/>
              </a:ext>
            </a:extLst>
          </p:cNvPr>
          <p:cNvCxnSpPr>
            <a:cxnSpLocks/>
          </p:cNvCxnSpPr>
          <p:nvPr/>
        </p:nvCxnSpPr>
        <p:spPr>
          <a:xfrm flipV="1">
            <a:off x="4229115" y="2416593"/>
            <a:ext cx="5224192" cy="317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24F783-8C82-4934-82FC-1C8F737A9100}"/>
              </a:ext>
            </a:extLst>
          </p:cNvPr>
          <p:cNvCxnSpPr>
            <a:cxnSpLocks/>
          </p:cNvCxnSpPr>
          <p:nvPr/>
        </p:nvCxnSpPr>
        <p:spPr>
          <a:xfrm>
            <a:off x="4238477" y="2409014"/>
            <a:ext cx="0" cy="8856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C80E8C-9D39-42E7-A987-91FC66A5184A}"/>
              </a:ext>
            </a:extLst>
          </p:cNvPr>
          <p:cNvCxnSpPr>
            <a:cxnSpLocks/>
          </p:cNvCxnSpPr>
          <p:nvPr/>
        </p:nvCxnSpPr>
        <p:spPr>
          <a:xfrm>
            <a:off x="9454718" y="2410376"/>
            <a:ext cx="0" cy="8720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8EAC38-2242-470B-88C5-C06B5D9354E8}"/>
              </a:ext>
            </a:extLst>
          </p:cNvPr>
          <p:cNvCxnSpPr>
            <a:cxnSpLocks/>
          </p:cNvCxnSpPr>
          <p:nvPr/>
        </p:nvCxnSpPr>
        <p:spPr>
          <a:xfrm>
            <a:off x="7481595" y="1867231"/>
            <a:ext cx="2412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7632D6-F9DA-481F-927A-F6BE919CF74A}"/>
              </a:ext>
            </a:extLst>
          </p:cNvPr>
          <p:cNvSpPr txBox="1"/>
          <p:nvPr/>
        </p:nvSpPr>
        <p:spPr>
          <a:xfrm>
            <a:off x="2553144" y="3707176"/>
            <a:ext cx="337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AVDELNINGAR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67E5B-81E1-42F1-8845-F81124087EAE}"/>
              </a:ext>
            </a:extLst>
          </p:cNvPr>
          <p:cNvSpPr/>
          <p:nvPr/>
        </p:nvSpPr>
        <p:spPr>
          <a:xfrm>
            <a:off x="1731046" y="1596689"/>
            <a:ext cx="1418373" cy="51214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Rektor</a:t>
            </a:r>
            <a:endParaRPr lang="sv-SE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2F8086-D9D1-4F29-BBD3-A8953786B205}"/>
              </a:ext>
            </a:extLst>
          </p:cNvPr>
          <p:cNvCxnSpPr>
            <a:stCxn id="34" idx="3"/>
            <a:endCxn id="4" idx="1"/>
          </p:cNvCxnSpPr>
          <p:nvPr/>
        </p:nvCxnSpPr>
        <p:spPr>
          <a:xfrm>
            <a:off x="3149419" y="1852761"/>
            <a:ext cx="1583858" cy="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89E2C47-71A8-4494-8C1D-9414AF905058}"/>
              </a:ext>
            </a:extLst>
          </p:cNvPr>
          <p:cNvCxnSpPr>
            <a:cxnSpLocks/>
          </p:cNvCxnSpPr>
          <p:nvPr/>
        </p:nvCxnSpPr>
        <p:spPr>
          <a:xfrm flipH="1">
            <a:off x="2431105" y="1239704"/>
            <a:ext cx="9128" cy="361466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43089"/>
      </p:ext>
    </p:extLst>
  </p:cSld>
  <p:clrMapOvr>
    <a:masterClrMapping/>
  </p:clrMapOvr>
</p:sld>
</file>

<file path=ppt/theme/theme1.xml><?xml version="1.0" encoding="utf-8"?>
<a:theme xmlns:a="http://schemas.openxmlformats.org/drawingml/2006/main" name="UU_whit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U_grey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242</Words>
  <Application>Microsoft Office PowerPoint</Application>
  <PresentationFormat>Bredbild</PresentationFormat>
  <Paragraphs>58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UU_white</vt:lpstr>
      <vt:lpstr>UU_grey</vt:lpstr>
      <vt:lpstr>Universitetsförvaltningen</vt:lpstr>
      <vt:lpstr>Om universitetsförvaltningen</vt:lpstr>
      <vt:lpstr>Gemensamma uppgifter för avdelningar och kanslier</vt:lpstr>
      <vt:lpstr>Universitetsförvaltningens organisation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Svensson</dc:creator>
  <cp:lastModifiedBy>Kaarina Ringstad</cp:lastModifiedBy>
  <cp:revision>337</cp:revision>
  <cp:lastPrinted>2022-10-24T09:10:38Z</cp:lastPrinted>
  <dcterms:created xsi:type="dcterms:W3CDTF">2021-02-16T07:20:34Z</dcterms:created>
  <dcterms:modified xsi:type="dcterms:W3CDTF">2023-10-02T11:00:41Z</dcterms:modified>
</cp:coreProperties>
</file>