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61" r:id="rId5"/>
    <p:sldId id="272" r:id="rId6"/>
    <p:sldId id="304" r:id="rId7"/>
    <p:sldId id="266" r:id="rId8"/>
    <p:sldId id="296" r:id="rId9"/>
    <p:sldId id="298" r:id="rId10"/>
    <p:sldId id="305" r:id="rId11"/>
    <p:sldId id="297" r:id="rId12"/>
    <p:sldId id="306" r:id="rId13"/>
    <p:sldId id="308" r:id="rId14"/>
    <p:sldId id="309" r:id="rId15"/>
    <p:sldId id="310" r:id="rId16"/>
    <p:sldId id="307" r:id="rId17"/>
    <p:sldId id="271" r:id="rId18"/>
    <p:sldId id="270"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8" userDrawn="1">
          <p15:clr>
            <a:srgbClr val="A4A3A4"/>
          </p15:clr>
        </p15:guide>
        <p15:guide id="2" pos="551" userDrawn="1">
          <p15:clr>
            <a:srgbClr val="A4A3A4"/>
          </p15:clr>
        </p15:guide>
        <p15:guide id="3" orient="horz" pos="572" userDrawn="1">
          <p15:clr>
            <a:srgbClr val="A4A3A4"/>
          </p15:clr>
        </p15:guide>
        <p15:guide id="4" pos="712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B56"/>
    <a:srgbClr val="979799"/>
    <a:srgbClr val="FFFFFC"/>
    <a:srgbClr val="F6F6F6"/>
    <a:srgbClr val="C4C4C4"/>
    <a:srgbClr val="737479"/>
    <a:srgbClr val="384146"/>
    <a:srgbClr val="E0DFD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13181-BA7E-4C00-8965-0EE53B0515D4}" v="1" dt="2020-12-14T09:36:23.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9"/>
    <p:restoredTop sz="96355"/>
  </p:normalViewPr>
  <p:slideViewPr>
    <p:cSldViewPr snapToGrid="0" snapToObjects="1">
      <p:cViewPr varScale="1">
        <p:scale>
          <a:sx n="81" d="100"/>
          <a:sy n="81" d="100"/>
        </p:scale>
        <p:origin x="610" y="67"/>
      </p:cViewPr>
      <p:guideLst>
        <p:guide orient="horz" pos="3748"/>
        <p:guide pos="551"/>
        <p:guide orient="horz" pos="572"/>
        <p:guide pos="712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09" d="100"/>
          <a:sy n="109" d="100"/>
        </p:scale>
        <p:origin x="317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va Westin" userId="4216b76a-d252-43cb-9f67-724337ff7e07" providerId="ADAL" clId="{34913181-BA7E-4C00-8965-0EE53B0515D4}"/>
    <pc:docChg chg="undo custSel modSld">
      <pc:chgData name="Tova Westin" userId="4216b76a-d252-43cb-9f67-724337ff7e07" providerId="ADAL" clId="{34913181-BA7E-4C00-8965-0EE53B0515D4}" dt="2020-12-14T09:38:12.547" v="41" actId="14100"/>
      <pc:docMkLst>
        <pc:docMk/>
      </pc:docMkLst>
      <pc:sldChg chg="modSp mod">
        <pc:chgData name="Tova Westin" userId="4216b76a-d252-43cb-9f67-724337ff7e07" providerId="ADAL" clId="{34913181-BA7E-4C00-8965-0EE53B0515D4}" dt="2020-12-14T09:34:27.984" v="6" actId="20577"/>
        <pc:sldMkLst>
          <pc:docMk/>
          <pc:sldMk cId="229562985" sldId="298"/>
        </pc:sldMkLst>
        <pc:spChg chg="mod">
          <ac:chgData name="Tova Westin" userId="4216b76a-d252-43cb-9f67-724337ff7e07" providerId="ADAL" clId="{34913181-BA7E-4C00-8965-0EE53B0515D4}" dt="2020-12-14T09:34:27.984" v="6" actId="20577"/>
          <ac:spMkLst>
            <pc:docMk/>
            <pc:sldMk cId="229562985" sldId="298"/>
            <ac:spMk id="5" creationId="{0AF5006F-093C-4945-9574-887BEAC68744}"/>
          </ac:spMkLst>
        </pc:spChg>
      </pc:sldChg>
      <pc:sldChg chg="addSp delSp modSp mod">
        <pc:chgData name="Tova Westin" userId="4216b76a-d252-43cb-9f67-724337ff7e07" providerId="ADAL" clId="{34913181-BA7E-4C00-8965-0EE53B0515D4}" dt="2020-12-14T09:38:12.547" v="41" actId="14100"/>
        <pc:sldMkLst>
          <pc:docMk/>
          <pc:sldMk cId="2489621638" sldId="310"/>
        </pc:sldMkLst>
        <pc:spChg chg="mod">
          <ac:chgData name="Tova Westin" userId="4216b76a-d252-43cb-9f67-724337ff7e07" providerId="ADAL" clId="{34913181-BA7E-4C00-8965-0EE53B0515D4}" dt="2020-12-14T09:38:02.558" v="39" actId="6549"/>
          <ac:spMkLst>
            <pc:docMk/>
            <pc:sldMk cId="2489621638" sldId="310"/>
            <ac:spMk id="5" creationId="{0AF5006F-093C-4945-9574-887BEAC68744}"/>
          </ac:spMkLst>
        </pc:spChg>
        <pc:spChg chg="mod">
          <ac:chgData name="Tova Westin" userId="4216b76a-d252-43cb-9f67-724337ff7e07" providerId="ADAL" clId="{34913181-BA7E-4C00-8965-0EE53B0515D4}" dt="2020-12-14T09:38:12.547" v="41" actId="14100"/>
          <ac:spMkLst>
            <pc:docMk/>
            <pc:sldMk cId="2489621638" sldId="310"/>
            <ac:spMk id="9" creationId="{34AA34F6-6F1B-40B4-BB79-D6CCA1A2C70C}"/>
          </ac:spMkLst>
        </pc:spChg>
        <pc:picChg chg="del">
          <ac:chgData name="Tova Westin" userId="4216b76a-d252-43cb-9f67-724337ff7e07" providerId="ADAL" clId="{34913181-BA7E-4C00-8965-0EE53B0515D4}" dt="2020-12-14T09:36:22.552" v="7" actId="478"/>
          <ac:picMkLst>
            <pc:docMk/>
            <pc:sldMk cId="2489621638" sldId="310"/>
            <ac:picMk id="2" creationId="{AAF961A7-E543-4BB0-9434-30A1242FE316}"/>
          </ac:picMkLst>
        </pc:picChg>
        <pc:picChg chg="add mod ord">
          <ac:chgData name="Tova Westin" userId="4216b76a-d252-43cb-9f67-724337ff7e07" providerId="ADAL" clId="{34913181-BA7E-4C00-8965-0EE53B0515D4}" dt="2020-12-14T09:37:33.493" v="21" actId="167"/>
          <ac:picMkLst>
            <pc:docMk/>
            <pc:sldMk cId="2489621638" sldId="310"/>
            <ac:picMk id="7" creationId="{9C07A994-7A0A-41E9-8D9B-4F2AB90EC3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89DA9-826E-9E4B-8BE8-08E0BB311557}" type="datetimeFigureOut">
              <a:rPr lang="sv-SE" smtClean="0"/>
              <a:t>2021-09-30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B1215-9106-FB44-B875-97F47909BB40}" type="slidenum">
              <a:rPr lang="sv-SE" smtClean="0"/>
              <a:t>‹#›</a:t>
            </a:fld>
            <a:endParaRPr lang="sv-SE"/>
          </a:p>
        </p:txBody>
      </p:sp>
    </p:spTree>
    <p:extLst>
      <p:ext uri="{BB962C8B-B14F-4D97-AF65-F5344CB8AC3E}">
        <p14:creationId xmlns:p14="http://schemas.microsoft.com/office/powerpoint/2010/main" val="1861206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189CED-FB53-1144-82D9-8C81B27A805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2867499-C3F9-9D49-810A-D3C6718931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665E4CD-A179-0946-A28D-38D4B4353E15}"/>
              </a:ext>
            </a:extLst>
          </p:cNvPr>
          <p:cNvSpPr>
            <a:spLocks noGrp="1"/>
          </p:cNvSpPr>
          <p:nvPr>
            <p:ph type="dt" sz="half" idx="10"/>
          </p:nvPr>
        </p:nvSpPr>
        <p:spPr/>
        <p:txBody>
          <a:bodyPr/>
          <a:lstStyle/>
          <a:p>
            <a:fld id="{42019642-53C5-144D-A60C-EAB429B55516}" type="datetimeFigureOut">
              <a:rPr lang="sv-SE" smtClean="0"/>
              <a:t>2021-09-30</a:t>
            </a:fld>
            <a:endParaRPr lang="sv-SE"/>
          </a:p>
        </p:txBody>
      </p:sp>
      <p:sp>
        <p:nvSpPr>
          <p:cNvPr id="5" name="Platshållare för sidfot 4">
            <a:extLst>
              <a:ext uri="{FF2B5EF4-FFF2-40B4-BE49-F238E27FC236}">
                <a16:creationId xmlns:a16="http://schemas.microsoft.com/office/drawing/2014/main" id="{A7B0B2AC-FAF7-104D-A3BD-B00EB141840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5556A47-0540-184E-8882-0A3E2607F216}"/>
              </a:ext>
            </a:extLst>
          </p:cNvPr>
          <p:cNvSpPr>
            <a:spLocks noGrp="1"/>
          </p:cNvSpPr>
          <p:nvPr>
            <p:ph type="sldNum" sz="quarter" idx="12"/>
          </p:nvPr>
        </p:nvSpPr>
        <p:spPr/>
        <p:txBody>
          <a:bodyPr/>
          <a:lstStyle/>
          <a:p>
            <a:fld id="{4AB7AD3B-4EFA-F148-943F-6EDF625A0E68}" type="slidenum">
              <a:rPr lang="sv-SE" smtClean="0"/>
              <a:t>‹#›</a:t>
            </a:fld>
            <a:endParaRPr lang="sv-SE"/>
          </a:p>
        </p:txBody>
      </p:sp>
    </p:spTree>
    <p:extLst>
      <p:ext uri="{BB962C8B-B14F-4D97-AF65-F5344CB8AC3E}">
        <p14:creationId xmlns:p14="http://schemas.microsoft.com/office/powerpoint/2010/main" val="247657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50B3E8-50E0-9E43-A954-74F2714FE06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8F3119A-5CE5-AC4F-8810-7C5556CC185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DC6A015-BC45-AC40-A0E6-7D9480DD5C36}"/>
              </a:ext>
            </a:extLst>
          </p:cNvPr>
          <p:cNvSpPr>
            <a:spLocks noGrp="1"/>
          </p:cNvSpPr>
          <p:nvPr>
            <p:ph type="dt" sz="half" idx="10"/>
          </p:nvPr>
        </p:nvSpPr>
        <p:spPr/>
        <p:txBody>
          <a:bodyPr/>
          <a:lstStyle/>
          <a:p>
            <a:fld id="{42019642-53C5-144D-A60C-EAB429B55516}" type="datetimeFigureOut">
              <a:rPr lang="sv-SE" smtClean="0"/>
              <a:t>2021-09-30</a:t>
            </a:fld>
            <a:endParaRPr lang="sv-SE"/>
          </a:p>
        </p:txBody>
      </p:sp>
      <p:sp>
        <p:nvSpPr>
          <p:cNvPr id="5" name="Platshållare för sidfot 4">
            <a:extLst>
              <a:ext uri="{FF2B5EF4-FFF2-40B4-BE49-F238E27FC236}">
                <a16:creationId xmlns:a16="http://schemas.microsoft.com/office/drawing/2014/main" id="{2176EF8D-41D5-0A43-A4BC-9024DD7785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732FCEA-8BA8-DB4A-B8BF-79E0FF7C7A01}"/>
              </a:ext>
            </a:extLst>
          </p:cNvPr>
          <p:cNvSpPr>
            <a:spLocks noGrp="1"/>
          </p:cNvSpPr>
          <p:nvPr>
            <p:ph type="sldNum" sz="quarter" idx="12"/>
          </p:nvPr>
        </p:nvSpPr>
        <p:spPr/>
        <p:txBody>
          <a:bodyPr/>
          <a:lstStyle/>
          <a:p>
            <a:fld id="{4AB7AD3B-4EFA-F148-943F-6EDF625A0E68}" type="slidenum">
              <a:rPr lang="sv-SE" smtClean="0"/>
              <a:t>‹#›</a:t>
            </a:fld>
            <a:endParaRPr lang="sv-SE"/>
          </a:p>
        </p:txBody>
      </p:sp>
    </p:spTree>
    <p:extLst>
      <p:ext uri="{BB962C8B-B14F-4D97-AF65-F5344CB8AC3E}">
        <p14:creationId xmlns:p14="http://schemas.microsoft.com/office/powerpoint/2010/main" val="48331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553906F-2638-7A4C-8ACD-48DCDEA8937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B99A284-E1B5-3845-841C-E479C3F2C8E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4AC1B1B-5681-6E40-BDDD-9A1B80F67F36}"/>
              </a:ext>
            </a:extLst>
          </p:cNvPr>
          <p:cNvSpPr>
            <a:spLocks noGrp="1"/>
          </p:cNvSpPr>
          <p:nvPr>
            <p:ph type="dt" sz="half" idx="10"/>
          </p:nvPr>
        </p:nvSpPr>
        <p:spPr/>
        <p:txBody>
          <a:bodyPr/>
          <a:lstStyle/>
          <a:p>
            <a:fld id="{42019642-53C5-144D-A60C-EAB429B55516}" type="datetimeFigureOut">
              <a:rPr lang="sv-SE" smtClean="0"/>
              <a:t>2021-09-30</a:t>
            </a:fld>
            <a:endParaRPr lang="sv-SE"/>
          </a:p>
        </p:txBody>
      </p:sp>
      <p:sp>
        <p:nvSpPr>
          <p:cNvPr id="5" name="Platshållare för sidfot 4">
            <a:extLst>
              <a:ext uri="{FF2B5EF4-FFF2-40B4-BE49-F238E27FC236}">
                <a16:creationId xmlns:a16="http://schemas.microsoft.com/office/drawing/2014/main" id="{C512FB4C-40FA-A74D-A035-5822F99779A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97CE52-9E34-6242-8DB2-C81317394234}"/>
              </a:ext>
            </a:extLst>
          </p:cNvPr>
          <p:cNvSpPr>
            <a:spLocks noGrp="1"/>
          </p:cNvSpPr>
          <p:nvPr>
            <p:ph type="sldNum" sz="quarter" idx="12"/>
          </p:nvPr>
        </p:nvSpPr>
        <p:spPr/>
        <p:txBody>
          <a:bodyPr/>
          <a:lstStyle/>
          <a:p>
            <a:fld id="{4AB7AD3B-4EFA-F148-943F-6EDF625A0E68}" type="slidenum">
              <a:rPr lang="sv-SE" smtClean="0"/>
              <a:t>‹#›</a:t>
            </a:fld>
            <a:endParaRPr lang="sv-SE"/>
          </a:p>
        </p:txBody>
      </p:sp>
    </p:spTree>
    <p:extLst>
      <p:ext uri="{BB962C8B-B14F-4D97-AF65-F5344CB8AC3E}">
        <p14:creationId xmlns:p14="http://schemas.microsoft.com/office/powerpoint/2010/main" val="62828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76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5A4276-032E-0343-802D-A84E07C5688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637E3BA-F69C-164D-8971-1CAB517F8F8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5477411-C7E6-D141-8450-CACCDB353C6A}"/>
              </a:ext>
            </a:extLst>
          </p:cNvPr>
          <p:cNvSpPr>
            <a:spLocks noGrp="1"/>
          </p:cNvSpPr>
          <p:nvPr>
            <p:ph type="dt" sz="half" idx="10"/>
          </p:nvPr>
        </p:nvSpPr>
        <p:spPr/>
        <p:txBody>
          <a:bodyPr/>
          <a:lstStyle/>
          <a:p>
            <a:fld id="{42019642-53C5-144D-A60C-EAB429B55516}" type="datetimeFigureOut">
              <a:rPr lang="sv-SE" smtClean="0"/>
              <a:t>2021-09-30</a:t>
            </a:fld>
            <a:endParaRPr lang="sv-SE"/>
          </a:p>
        </p:txBody>
      </p:sp>
      <p:sp>
        <p:nvSpPr>
          <p:cNvPr id="5" name="Platshållare för sidfot 4">
            <a:extLst>
              <a:ext uri="{FF2B5EF4-FFF2-40B4-BE49-F238E27FC236}">
                <a16:creationId xmlns:a16="http://schemas.microsoft.com/office/drawing/2014/main" id="{E030779C-DE6C-C641-A9DE-E1B789337E4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554B29-1D94-7F42-A17E-BBC70D5EE0DA}"/>
              </a:ext>
            </a:extLst>
          </p:cNvPr>
          <p:cNvSpPr>
            <a:spLocks noGrp="1"/>
          </p:cNvSpPr>
          <p:nvPr>
            <p:ph type="sldNum" sz="quarter" idx="12"/>
          </p:nvPr>
        </p:nvSpPr>
        <p:spPr/>
        <p:txBody>
          <a:bodyPr/>
          <a:lstStyle/>
          <a:p>
            <a:fld id="{4AB7AD3B-4EFA-F148-943F-6EDF625A0E68}" type="slidenum">
              <a:rPr lang="sv-SE" smtClean="0"/>
              <a:t>‹#›</a:t>
            </a:fld>
            <a:endParaRPr lang="sv-SE"/>
          </a:p>
        </p:txBody>
      </p:sp>
    </p:spTree>
    <p:extLst>
      <p:ext uri="{BB962C8B-B14F-4D97-AF65-F5344CB8AC3E}">
        <p14:creationId xmlns:p14="http://schemas.microsoft.com/office/powerpoint/2010/main" val="230265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472AAE-DF47-2B49-B282-89F8478B339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40D280A-9CC8-174F-B527-04995A1A33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5CF7F53-4116-5748-8826-E8BCE5D99096}"/>
              </a:ext>
            </a:extLst>
          </p:cNvPr>
          <p:cNvSpPr>
            <a:spLocks noGrp="1"/>
          </p:cNvSpPr>
          <p:nvPr>
            <p:ph type="dt" sz="half" idx="10"/>
          </p:nvPr>
        </p:nvSpPr>
        <p:spPr/>
        <p:txBody>
          <a:bodyPr/>
          <a:lstStyle/>
          <a:p>
            <a:fld id="{42019642-53C5-144D-A60C-EAB429B55516}" type="datetimeFigureOut">
              <a:rPr lang="sv-SE" smtClean="0"/>
              <a:t>2021-09-30</a:t>
            </a:fld>
            <a:endParaRPr lang="sv-SE"/>
          </a:p>
        </p:txBody>
      </p:sp>
      <p:sp>
        <p:nvSpPr>
          <p:cNvPr id="5" name="Platshållare för sidfot 4">
            <a:extLst>
              <a:ext uri="{FF2B5EF4-FFF2-40B4-BE49-F238E27FC236}">
                <a16:creationId xmlns:a16="http://schemas.microsoft.com/office/drawing/2014/main" id="{0B1CD830-DF1A-8C4F-95DD-363A9211DC1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B15C90A-2B71-E447-B5E4-ED35F60D6AFC}"/>
              </a:ext>
            </a:extLst>
          </p:cNvPr>
          <p:cNvSpPr>
            <a:spLocks noGrp="1"/>
          </p:cNvSpPr>
          <p:nvPr>
            <p:ph type="sldNum" sz="quarter" idx="12"/>
          </p:nvPr>
        </p:nvSpPr>
        <p:spPr/>
        <p:txBody>
          <a:bodyPr/>
          <a:lstStyle/>
          <a:p>
            <a:fld id="{4AB7AD3B-4EFA-F148-943F-6EDF625A0E68}" type="slidenum">
              <a:rPr lang="sv-SE" smtClean="0"/>
              <a:t>‹#›</a:t>
            </a:fld>
            <a:endParaRPr lang="sv-SE"/>
          </a:p>
        </p:txBody>
      </p:sp>
    </p:spTree>
    <p:extLst>
      <p:ext uri="{BB962C8B-B14F-4D97-AF65-F5344CB8AC3E}">
        <p14:creationId xmlns:p14="http://schemas.microsoft.com/office/powerpoint/2010/main" val="256821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5004FD-BF5E-2146-BC74-080DD8E8443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4FE5907-806E-6E4C-B7D8-6E51E43BC5E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F9CD519-55CC-B94C-A167-4369667FF95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B77F488-1CBC-ED41-B77D-3FC6392468E3}"/>
              </a:ext>
            </a:extLst>
          </p:cNvPr>
          <p:cNvSpPr>
            <a:spLocks noGrp="1"/>
          </p:cNvSpPr>
          <p:nvPr>
            <p:ph type="dt" sz="half" idx="10"/>
          </p:nvPr>
        </p:nvSpPr>
        <p:spPr/>
        <p:txBody>
          <a:bodyPr/>
          <a:lstStyle/>
          <a:p>
            <a:fld id="{42019642-53C5-144D-A60C-EAB429B55516}" type="datetimeFigureOut">
              <a:rPr lang="sv-SE" smtClean="0"/>
              <a:t>2021-09-30</a:t>
            </a:fld>
            <a:endParaRPr lang="sv-SE"/>
          </a:p>
        </p:txBody>
      </p:sp>
      <p:sp>
        <p:nvSpPr>
          <p:cNvPr id="6" name="Platshållare för sidfot 5">
            <a:extLst>
              <a:ext uri="{FF2B5EF4-FFF2-40B4-BE49-F238E27FC236}">
                <a16:creationId xmlns:a16="http://schemas.microsoft.com/office/drawing/2014/main" id="{CC6B72F0-0F56-7848-990A-7A960069F84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119E8D0-A845-904A-8C0B-24CA78F1ABE0}"/>
              </a:ext>
            </a:extLst>
          </p:cNvPr>
          <p:cNvSpPr>
            <a:spLocks noGrp="1"/>
          </p:cNvSpPr>
          <p:nvPr>
            <p:ph type="sldNum" sz="quarter" idx="12"/>
          </p:nvPr>
        </p:nvSpPr>
        <p:spPr/>
        <p:txBody>
          <a:bodyPr/>
          <a:lstStyle/>
          <a:p>
            <a:fld id="{4AB7AD3B-4EFA-F148-943F-6EDF625A0E68}" type="slidenum">
              <a:rPr lang="sv-SE" smtClean="0"/>
              <a:t>‹#›</a:t>
            </a:fld>
            <a:endParaRPr lang="sv-SE"/>
          </a:p>
        </p:txBody>
      </p:sp>
    </p:spTree>
    <p:extLst>
      <p:ext uri="{BB962C8B-B14F-4D97-AF65-F5344CB8AC3E}">
        <p14:creationId xmlns:p14="http://schemas.microsoft.com/office/powerpoint/2010/main" val="330388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C8AFEB-D187-D446-86A3-9A47D8C266E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741A0C9-5FDF-8041-8F60-42D0751146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097139E-0BDC-DE4A-B8AB-25B9994B2FE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DE3D513-DBEC-1E44-81DE-E4DCE8614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BBF8458-5C56-E045-B3CC-AF7C6662F7D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4145962-3A5C-2449-B40B-5B211B81087C}"/>
              </a:ext>
            </a:extLst>
          </p:cNvPr>
          <p:cNvSpPr>
            <a:spLocks noGrp="1"/>
          </p:cNvSpPr>
          <p:nvPr>
            <p:ph type="dt" sz="half" idx="10"/>
          </p:nvPr>
        </p:nvSpPr>
        <p:spPr/>
        <p:txBody>
          <a:bodyPr/>
          <a:lstStyle/>
          <a:p>
            <a:fld id="{42019642-53C5-144D-A60C-EAB429B55516}" type="datetimeFigureOut">
              <a:rPr lang="sv-SE" smtClean="0"/>
              <a:t>2021-09-30</a:t>
            </a:fld>
            <a:endParaRPr lang="sv-SE"/>
          </a:p>
        </p:txBody>
      </p:sp>
      <p:sp>
        <p:nvSpPr>
          <p:cNvPr id="8" name="Platshållare för sidfot 7">
            <a:extLst>
              <a:ext uri="{FF2B5EF4-FFF2-40B4-BE49-F238E27FC236}">
                <a16:creationId xmlns:a16="http://schemas.microsoft.com/office/drawing/2014/main" id="{06DCDAA6-76B8-E54C-B9BE-F25CEA13D5D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EE4A0B6-5CFC-F94A-BBFA-B69D4AA691C6}"/>
              </a:ext>
            </a:extLst>
          </p:cNvPr>
          <p:cNvSpPr>
            <a:spLocks noGrp="1"/>
          </p:cNvSpPr>
          <p:nvPr>
            <p:ph type="sldNum" sz="quarter" idx="12"/>
          </p:nvPr>
        </p:nvSpPr>
        <p:spPr/>
        <p:txBody>
          <a:bodyPr/>
          <a:lstStyle/>
          <a:p>
            <a:fld id="{4AB7AD3B-4EFA-F148-943F-6EDF625A0E68}" type="slidenum">
              <a:rPr lang="sv-SE" smtClean="0"/>
              <a:t>‹#›</a:t>
            </a:fld>
            <a:endParaRPr lang="sv-SE"/>
          </a:p>
        </p:txBody>
      </p:sp>
    </p:spTree>
    <p:extLst>
      <p:ext uri="{BB962C8B-B14F-4D97-AF65-F5344CB8AC3E}">
        <p14:creationId xmlns:p14="http://schemas.microsoft.com/office/powerpoint/2010/main" val="123690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80ABAF-C6CA-E143-918D-F4F68576D6D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5313F28-A6F8-0C48-9408-DBAEB37F7F35}"/>
              </a:ext>
            </a:extLst>
          </p:cNvPr>
          <p:cNvSpPr>
            <a:spLocks noGrp="1"/>
          </p:cNvSpPr>
          <p:nvPr>
            <p:ph type="dt" sz="half" idx="10"/>
          </p:nvPr>
        </p:nvSpPr>
        <p:spPr/>
        <p:txBody>
          <a:bodyPr/>
          <a:lstStyle/>
          <a:p>
            <a:fld id="{42019642-53C5-144D-A60C-EAB429B55516}" type="datetimeFigureOut">
              <a:rPr lang="sv-SE" smtClean="0"/>
              <a:t>2021-09-30</a:t>
            </a:fld>
            <a:endParaRPr lang="sv-SE"/>
          </a:p>
        </p:txBody>
      </p:sp>
      <p:sp>
        <p:nvSpPr>
          <p:cNvPr id="4" name="Platshållare för sidfot 3">
            <a:extLst>
              <a:ext uri="{FF2B5EF4-FFF2-40B4-BE49-F238E27FC236}">
                <a16:creationId xmlns:a16="http://schemas.microsoft.com/office/drawing/2014/main" id="{B0A38BD5-549C-2746-BC5A-E690599941F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2AF5368-14DD-E24B-A01A-C7AD9DE8BB07}"/>
              </a:ext>
            </a:extLst>
          </p:cNvPr>
          <p:cNvSpPr>
            <a:spLocks noGrp="1"/>
          </p:cNvSpPr>
          <p:nvPr>
            <p:ph type="sldNum" sz="quarter" idx="12"/>
          </p:nvPr>
        </p:nvSpPr>
        <p:spPr/>
        <p:txBody>
          <a:bodyPr/>
          <a:lstStyle/>
          <a:p>
            <a:fld id="{4AB7AD3B-4EFA-F148-943F-6EDF625A0E68}" type="slidenum">
              <a:rPr lang="sv-SE" smtClean="0"/>
              <a:t>‹#›</a:t>
            </a:fld>
            <a:endParaRPr lang="sv-SE"/>
          </a:p>
        </p:txBody>
      </p:sp>
    </p:spTree>
    <p:extLst>
      <p:ext uri="{BB962C8B-B14F-4D97-AF65-F5344CB8AC3E}">
        <p14:creationId xmlns:p14="http://schemas.microsoft.com/office/powerpoint/2010/main" val="1694286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2E4A3B0-EF10-E846-9F52-8D3194F0BD69}"/>
              </a:ext>
            </a:extLst>
          </p:cNvPr>
          <p:cNvSpPr>
            <a:spLocks noGrp="1"/>
          </p:cNvSpPr>
          <p:nvPr>
            <p:ph type="dt" sz="half" idx="10"/>
          </p:nvPr>
        </p:nvSpPr>
        <p:spPr/>
        <p:txBody>
          <a:bodyPr/>
          <a:lstStyle/>
          <a:p>
            <a:fld id="{42019642-53C5-144D-A60C-EAB429B55516}" type="datetimeFigureOut">
              <a:rPr lang="sv-SE" smtClean="0"/>
              <a:t>2021-09-30</a:t>
            </a:fld>
            <a:endParaRPr lang="sv-SE"/>
          </a:p>
        </p:txBody>
      </p:sp>
      <p:sp>
        <p:nvSpPr>
          <p:cNvPr id="3" name="Platshållare för sidfot 2">
            <a:extLst>
              <a:ext uri="{FF2B5EF4-FFF2-40B4-BE49-F238E27FC236}">
                <a16:creationId xmlns:a16="http://schemas.microsoft.com/office/drawing/2014/main" id="{8252DC26-4728-044F-ACA6-F79D2A9A83F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ED5ED35-CAD5-574C-9AFB-17B67680807E}"/>
              </a:ext>
            </a:extLst>
          </p:cNvPr>
          <p:cNvSpPr>
            <a:spLocks noGrp="1"/>
          </p:cNvSpPr>
          <p:nvPr>
            <p:ph type="sldNum" sz="quarter" idx="12"/>
          </p:nvPr>
        </p:nvSpPr>
        <p:spPr/>
        <p:txBody>
          <a:bodyPr/>
          <a:lstStyle/>
          <a:p>
            <a:fld id="{4AB7AD3B-4EFA-F148-943F-6EDF625A0E68}" type="slidenum">
              <a:rPr lang="sv-SE" smtClean="0"/>
              <a:t>‹#›</a:t>
            </a:fld>
            <a:endParaRPr lang="sv-SE"/>
          </a:p>
        </p:txBody>
      </p:sp>
    </p:spTree>
    <p:extLst>
      <p:ext uri="{BB962C8B-B14F-4D97-AF65-F5344CB8AC3E}">
        <p14:creationId xmlns:p14="http://schemas.microsoft.com/office/powerpoint/2010/main" val="398355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B43E7C-1FCE-AD4C-B271-002D6ACD134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C6296C8-0EBA-E143-B0D7-296CD0DB5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1E14922-BFEC-9245-8598-7B9E35D5D6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0A5A8FB-2E1F-544D-A171-A55684EF65A7}"/>
              </a:ext>
            </a:extLst>
          </p:cNvPr>
          <p:cNvSpPr>
            <a:spLocks noGrp="1"/>
          </p:cNvSpPr>
          <p:nvPr>
            <p:ph type="dt" sz="half" idx="10"/>
          </p:nvPr>
        </p:nvSpPr>
        <p:spPr/>
        <p:txBody>
          <a:bodyPr/>
          <a:lstStyle/>
          <a:p>
            <a:fld id="{42019642-53C5-144D-A60C-EAB429B55516}" type="datetimeFigureOut">
              <a:rPr lang="sv-SE" smtClean="0"/>
              <a:t>2021-09-30</a:t>
            </a:fld>
            <a:endParaRPr lang="sv-SE"/>
          </a:p>
        </p:txBody>
      </p:sp>
      <p:sp>
        <p:nvSpPr>
          <p:cNvPr id="6" name="Platshållare för sidfot 5">
            <a:extLst>
              <a:ext uri="{FF2B5EF4-FFF2-40B4-BE49-F238E27FC236}">
                <a16:creationId xmlns:a16="http://schemas.microsoft.com/office/drawing/2014/main" id="{09F14592-F702-A443-94F5-36993389752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A24B45-DE01-8E48-B066-33F817446BD0}"/>
              </a:ext>
            </a:extLst>
          </p:cNvPr>
          <p:cNvSpPr>
            <a:spLocks noGrp="1"/>
          </p:cNvSpPr>
          <p:nvPr>
            <p:ph type="sldNum" sz="quarter" idx="12"/>
          </p:nvPr>
        </p:nvSpPr>
        <p:spPr/>
        <p:txBody>
          <a:bodyPr/>
          <a:lstStyle/>
          <a:p>
            <a:fld id="{4AB7AD3B-4EFA-F148-943F-6EDF625A0E68}" type="slidenum">
              <a:rPr lang="sv-SE" smtClean="0"/>
              <a:t>‹#›</a:t>
            </a:fld>
            <a:endParaRPr lang="sv-SE"/>
          </a:p>
        </p:txBody>
      </p:sp>
    </p:spTree>
    <p:extLst>
      <p:ext uri="{BB962C8B-B14F-4D97-AF65-F5344CB8AC3E}">
        <p14:creationId xmlns:p14="http://schemas.microsoft.com/office/powerpoint/2010/main" val="1115039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85C68-AF83-4D4F-A59B-84EAC55CC54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0D92B3A-4869-9D4C-B709-563187D811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5C383CC9-E0F6-9843-9E4A-AC71EB4AD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17B65C7-C47C-9D4B-B741-B99F9E0DE0EE}"/>
              </a:ext>
            </a:extLst>
          </p:cNvPr>
          <p:cNvSpPr>
            <a:spLocks noGrp="1"/>
          </p:cNvSpPr>
          <p:nvPr>
            <p:ph type="dt" sz="half" idx="10"/>
          </p:nvPr>
        </p:nvSpPr>
        <p:spPr/>
        <p:txBody>
          <a:bodyPr/>
          <a:lstStyle/>
          <a:p>
            <a:fld id="{42019642-53C5-144D-A60C-EAB429B55516}" type="datetimeFigureOut">
              <a:rPr lang="sv-SE" smtClean="0"/>
              <a:t>2021-09-30</a:t>
            </a:fld>
            <a:endParaRPr lang="sv-SE"/>
          </a:p>
        </p:txBody>
      </p:sp>
      <p:sp>
        <p:nvSpPr>
          <p:cNvPr id="6" name="Platshållare för sidfot 5">
            <a:extLst>
              <a:ext uri="{FF2B5EF4-FFF2-40B4-BE49-F238E27FC236}">
                <a16:creationId xmlns:a16="http://schemas.microsoft.com/office/drawing/2014/main" id="{5F80BF13-4136-894E-AA63-FDB51803C82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687F127-4E38-3A4A-9FBA-532859AF20C3}"/>
              </a:ext>
            </a:extLst>
          </p:cNvPr>
          <p:cNvSpPr>
            <a:spLocks noGrp="1"/>
          </p:cNvSpPr>
          <p:nvPr>
            <p:ph type="sldNum" sz="quarter" idx="12"/>
          </p:nvPr>
        </p:nvSpPr>
        <p:spPr/>
        <p:txBody>
          <a:bodyPr/>
          <a:lstStyle/>
          <a:p>
            <a:fld id="{4AB7AD3B-4EFA-F148-943F-6EDF625A0E68}" type="slidenum">
              <a:rPr lang="sv-SE" smtClean="0"/>
              <a:t>‹#›</a:t>
            </a:fld>
            <a:endParaRPr lang="sv-SE"/>
          </a:p>
        </p:txBody>
      </p:sp>
    </p:spTree>
    <p:extLst>
      <p:ext uri="{BB962C8B-B14F-4D97-AF65-F5344CB8AC3E}">
        <p14:creationId xmlns:p14="http://schemas.microsoft.com/office/powerpoint/2010/main" val="165709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0BF2C3-FA58-6E49-B593-C05AEBB21C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C3F1B73-0679-0747-95AA-4677121E8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1E38E3-825C-DE49-9ABE-42D1A7AC43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19642-53C5-144D-A60C-EAB429B55516}" type="datetimeFigureOut">
              <a:rPr lang="sv-SE" smtClean="0"/>
              <a:t>2021-09-30</a:t>
            </a:fld>
            <a:endParaRPr lang="sv-SE"/>
          </a:p>
        </p:txBody>
      </p:sp>
      <p:sp>
        <p:nvSpPr>
          <p:cNvPr id="5" name="Platshållare för sidfot 4">
            <a:extLst>
              <a:ext uri="{FF2B5EF4-FFF2-40B4-BE49-F238E27FC236}">
                <a16:creationId xmlns:a16="http://schemas.microsoft.com/office/drawing/2014/main" id="{C5BFB838-3D22-D244-A6A3-BD602220DC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826D0F4-A4C2-2E49-9C15-F16CC3848E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7AD3B-4EFA-F148-943F-6EDF625A0E68}" type="slidenum">
              <a:rPr lang="sv-SE" smtClean="0"/>
              <a:t>‹#›</a:t>
            </a:fld>
            <a:endParaRPr lang="sv-SE"/>
          </a:p>
        </p:txBody>
      </p:sp>
    </p:spTree>
    <p:extLst>
      <p:ext uri="{BB962C8B-B14F-4D97-AF65-F5344CB8AC3E}">
        <p14:creationId xmlns:p14="http://schemas.microsoft.com/office/powerpoint/2010/main" val="954372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hyperlink" Target="https://www.miljodata.se/" TargetMode="External"/><Relationship Id="rId7" Type="http://schemas.openxmlformats.org/officeDocument/2006/relationships/image" Target="../media/image34.svg"/><Relationship Id="rId2" Type="http://schemas.openxmlformats.org/officeDocument/2006/relationships/hyperlink" Target="mailto:info@miljodata.se"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www.linkedin.com/company/miljodata-ab/" TargetMode="External"/><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8F51A60-E755-1840-9D7A-A2984B211110}"/>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607900" y="0"/>
            <a:ext cx="16215960" cy="6858000"/>
          </a:xfrm>
          <a:prstGeom prst="rect">
            <a:avLst/>
          </a:prstGeom>
        </p:spPr>
      </p:pic>
      <p:sp>
        <p:nvSpPr>
          <p:cNvPr id="5" name="Rektangel 4">
            <a:extLst>
              <a:ext uri="{FF2B5EF4-FFF2-40B4-BE49-F238E27FC236}">
                <a16:creationId xmlns:a16="http://schemas.microsoft.com/office/drawing/2014/main" id="{F872965E-8097-2145-AB37-AB71561C8E92}"/>
              </a:ext>
            </a:extLst>
          </p:cNvPr>
          <p:cNvSpPr/>
          <p:nvPr/>
        </p:nvSpPr>
        <p:spPr>
          <a:xfrm>
            <a:off x="0" y="0"/>
            <a:ext cx="12192000" cy="6858000"/>
          </a:xfrm>
          <a:prstGeom prst="rect">
            <a:avLst/>
          </a:prstGeom>
          <a:solidFill>
            <a:srgbClr val="FFF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ln w="0"/>
              <a:solidFill>
                <a:schemeClr val="tx1"/>
              </a:solidFill>
              <a:effectLst>
                <a:outerShdw blurRad="38100" dist="19050" dir="2700000" algn="tl" rotWithShape="0">
                  <a:schemeClr val="dk1">
                    <a:alpha val="40000"/>
                  </a:schemeClr>
                </a:outerShdw>
              </a:effectLst>
            </a:endParaRPr>
          </a:p>
        </p:txBody>
      </p:sp>
      <p:grpSp>
        <p:nvGrpSpPr>
          <p:cNvPr id="10" name="Grupp 9">
            <a:extLst>
              <a:ext uri="{FF2B5EF4-FFF2-40B4-BE49-F238E27FC236}">
                <a16:creationId xmlns:a16="http://schemas.microsoft.com/office/drawing/2014/main" id="{7CF06983-FDBE-BA4C-851B-91BB3FB47206}"/>
              </a:ext>
            </a:extLst>
          </p:cNvPr>
          <p:cNvGrpSpPr/>
          <p:nvPr/>
        </p:nvGrpSpPr>
        <p:grpSpPr>
          <a:xfrm>
            <a:off x="5013862" y="2279328"/>
            <a:ext cx="2166217" cy="257322"/>
            <a:chOff x="1531696" y="5291455"/>
            <a:chExt cx="5399096" cy="641350"/>
          </a:xfrm>
        </p:grpSpPr>
        <p:pic>
          <p:nvPicPr>
            <p:cNvPr id="11" name="Bildobjekt 10">
              <a:extLst>
                <a:ext uri="{FF2B5EF4-FFF2-40B4-BE49-F238E27FC236}">
                  <a16:creationId xmlns:a16="http://schemas.microsoft.com/office/drawing/2014/main" id="{64BAE62D-F228-8044-8587-56303BA301DE}"/>
                </a:ext>
              </a:extLst>
            </p:cNvPr>
            <p:cNvPicPr>
              <a:picLocks noChangeAspect="1"/>
            </p:cNvPicPr>
            <p:nvPr/>
          </p:nvPicPr>
          <p:blipFill>
            <a:blip r:embed="rId3"/>
            <a:stretch>
              <a:fillRect/>
            </a:stretch>
          </p:blipFill>
          <p:spPr>
            <a:xfrm>
              <a:off x="6295792" y="5323205"/>
              <a:ext cx="635000" cy="558800"/>
            </a:xfrm>
            <a:prstGeom prst="rect">
              <a:avLst/>
            </a:prstGeom>
          </p:spPr>
        </p:pic>
        <p:pic>
          <p:nvPicPr>
            <p:cNvPr id="12" name="Bildobjekt 11">
              <a:extLst>
                <a:ext uri="{FF2B5EF4-FFF2-40B4-BE49-F238E27FC236}">
                  <a16:creationId xmlns:a16="http://schemas.microsoft.com/office/drawing/2014/main" id="{FAF4D7EB-7951-C64C-9962-FE6AAF3DA05E}"/>
                </a:ext>
              </a:extLst>
            </p:cNvPr>
            <p:cNvPicPr>
              <a:picLocks noChangeAspect="1"/>
            </p:cNvPicPr>
            <p:nvPr/>
          </p:nvPicPr>
          <p:blipFill>
            <a:blip r:embed="rId4"/>
            <a:stretch>
              <a:fillRect/>
            </a:stretch>
          </p:blipFill>
          <p:spPr>
            <a:xfrm>
              <a:off x="1531696" y="5323549"/>
              <a:ext cx="635000" cy="558800"/>
            </a:xfrm>
            <a:prstGeom prst="rect">
              <a:avLst/>
            </a:prstGeom>
          </p:spPr>
        </p:pic>
        <p:pic>
          <p:nvPicPr>
            <p:cNvPr id="13" name="Bildobjekt 12">
              <a:extLst>
                <a:ext uri="{FF2B5EF4-FFF2-40B4-BE49-F238E27FC236}">
                  <a16:creationId xmlns:a16="http://schemas.microsoft.com/office/drawing/2014/main" id="{3960D804-BF94-C341-B77B-AEC426D32307}"/>
                </a:ext>
              </a:extLst>
            </p:cNvPr>
            <p:cNvPicPr>
              <a:picLocks noChangeAspect="1"/>
            </p:cNvPicPr>
            <p:nvPr/>
          </p:nvPicPr>
          <p:blipFill>
            <a:blip r:embed="rId5"/>
            <a:stretch>
              <a:fillRect/>
            </a:stretch>
          </p:blipFill>
          <p:spPr>
            <a:xfrm>
              <a:off x="4341960" y="5291455"/>
              <a:ext cx="635000" cy="635000"/>
            </a:xfrm>
            <a:prstGeom prst="rect">
              <a:avLst/>
            </a:prstGeom>
          </p:spPr>
        </p:pic>
        <p:pic>
          <p:nvPicPr>
            <p:cNvPr id="14" name="Bildobjekt 13">
              <a:extLst>
                <a:ext uri="{FF2B5EF4-FFF2-40B4-BE49-F238E27FC236}">
                  <a16:creationId xmlns:a16="http://schemas.microsoft.com/office/drawing/2014/main" id="{B7CCD53B-E4EB-3143-A08E-EA1192AC4FBE}"/>
                </a:ext>
              </a:extLst>
            </p:cNvPr>
            <p:cNvPicPr>
              <a:picLocks noChangeAspect="1"/>
            </p:cNvPicPr>
            <p:nvPr/>
          </p:nvPicPr>
          <p:blipFill>
            <a:blip r:embed="rId6"/>
            <a:stretch>
              <a:fillRect/>
            </a:stretch>
          </p:blipFill>
          <p:spPr>
            <a:xfrm>
              <a:off x="2510784" y="5297805"/>
              <a:ext cx="558800" cy="635000"/>
            </a:xfrm>
            <a:prstGeom prst="rect">
              <a:avLst/>
            </a:prstGeom>
          </p:spPr>
        </p:pic>
        <p:pic>
          <p:nvPicPr>
            <p:cNvPr id="15" name="Bildobjekt 14">
              <a:extLst>
                <a:ext uri="{FF2B5EF4-FFF2-40B4-BE49-F238E27FC236}">
                  <a16:creationId xmlns:a16="http://schemas.microsoft.com/office/drawing/2014/main" id="{28760852-44F2-754A-8019-CEBD64012BF1}"/>
                </a:ext>
              </a:extLst>
            </p:cNvPr>
            <p:cNvPicPr>
              <a:picLocks noChangeAspect="1"/>
            </p:cNvPicPr>
            <p:nvPr/>
          </p:nvPicPr>
          <p:blipFill>
            <a:blip r:embed="rId7"/>
            <a:stretch>
              <a:fillRect/>
            </a:stretch>
          </p:blipFill>
          <p:spPr>
            <a:xfrm>
              <a:off x="5316704" y="5291455"/>
              <a:ext cx="635000" cy="622300"/>
            </a:xfrm>
            <a:prstGeom prst="rect">
              <a:avLst/>
            </a:prstGeom>
          </p:spPr>
        </p:pic>
        <p:pic>
          <p:nvPicPr>
            <p:cNvPr id="16" name="Bildobjekt 15">
              <a:extLst>
                <a:ext uri="{FF2B5EF4-FFF2-40B4-BE49-F238E27FC236}">
                  <a16:creationId xmlns:a16="http://schemas.microsoft.com/office/drawing/2014/main" id="{1C4E1E6A-3749-B147-8C4C-1985B4EB8803}"/>
                </a:ext>
              </a:extLst>
            </p:cNvPr>
            <p:cNvPicPr>
              <a:picLocks noChangeAspect="1"/>
            </p:cNvPicPr>
            <p:nvPr/>
          </p:nvPicPr>
          <p:blipFill>
            <a:blip r:embed="rId8"/>
            <a:stretch>
              <a:fillRect/>
            </a:stretch>
          </p:blipFill>
          <p:spPr>
            <a:xfrm>
              <a:off x="3413672" y="5297805"/>
              <a:ext cx="584200" cy="635000"/>
            </a:xfrm>
            <a:prstGeom prst="rect">
              <a:avLst/>
            </a:prstGeom>
          </p:spPr>
        </p:pic>
      </p:grpSp>
      <p:pic>
        <p:nvPicPr>
          <p:cNvPr id="17" name="Bildobjekt 16">
            <a:extLst>
              <a:ext uri="{FF2B5EF4-FFF2-40B4-BE49-F238E27FC236}">
                <a16:creationId xmlns:a16="http://schemas.microsoft.com/office/drawing/2014/main" id="{DD04401A-AEF1-4B4C-A9FE-D8D90780BDEF}"/>
              </a:ext>
            </a:extLst>
          </p:cNvPr>
          <p:cNvPicPr>
            <a:picLocks noChangeAspect="1"/>
          </p:cNvPicPr>
          <p:nvPr/>
        </p:nvPicPr>
        <p:blipFill>
          <a:blip r:embed="rId9"/>
          <a:stretch>
            <a:fillRect/>
          </a:stretch>
        </p:blipFill>
        <p:spPr>
          <a:xfrm>
            <a:off x="5013862" y="908050"/>
            <a:ext cx="2164272" cy="481923"/>
          </a:xfrm>
          <a:prstGeom prst="rect">
            <a:avLst/>
          </a:prstGeom>
        </p:spPr>
      </p:pic>
      <p:sp>
        <p:nvSpPr>
          <p:cNvPr id="18" name="Rubrik 1">
            <a:extLst>
              <a:ext uri="{FF2B5EF4-FFF2-40B4-BE49-F238E27FC236}">
                <a16:creationId xmlns:a16="http://schemas.microsoft.com/office/drawing/2014/main" id="{CCED42B3-0F9D-084E-B03E-CEFB946BEFDD}"/>
              </a:ext>
            </a:extLst>
          </p:cNvPr>
          <p:cNvSpPr txBox="1">
            <a:spLocks/>
          </p:cNvSpPr>
          <p:nvPr/>
        </p:nvSpPr>
        <p:spPr>
          <a:xfrm>
            <a:off x="1525586" y="2592569"/>
            <a:ext cx="9140826" cy="1501387"/>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spc="-150" dirty="0">
                <a:solidFill>
                  <a:srgbClr val="384146"/>
                </a:solidFill>
                <a:latin typeface="Averta Extrabold" pitchFamily="2" charset="-128"/>
                <a:ea typeface="Averta Extrabold" pitchFamily="2" charset="-128"/>
              </a:rPr>
              <a:t>Smarta system för en sund arbetsmiljö</a:t>
            </a:r>
          </a:p>
        </p:txBody>
      </p:sp>
      <p:sp>
        <p:nvSpPr>
          <p:cNvPr id="19" name="Underrubrik 2">
            <a:extLst>
              <a:ext uri="{FF2B5EF4-FFF2-40B4-BE49-F238E27FC236}">
                <a16:creationId xmlns:a16="http://schemas.microsoft.com/office/drawing/2014/main" id="{C5A3C41E-8BB2-D942-82E2-4813645BC512}"/>
              </a:ext>
            </a:extLst>
          </p:cNvPr>
          <p:cNvSpPr txBox="1">
            <a:spLocks/>
          </p:cNvSpPr>
          <p:nvPr/>
        </p:nvSpPr>
        <p:spPr>
          <a:xfrm>
            <a:off x="1525584" y="4192739"/>
            <a:ext cx="9140827" cy="8489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600" b="1" dirty="0">
                <a:solidFill>
                  <a:srgbClr val="384146"/>
                </a:solidFill>
                <a:latin typeface="Averta" pitchFamily="2" charset="-128"/>
                <a:ea typeface="Averta" pitchFamily="2" charset="-128"/>
              </a:rPr>
              <a:t>Vi har bara ett mål. Att våra system skall hjälpa till med att få din organisation och personal att må så bra som möjligt och er vardag så smidig som möjligt.</a:t>
            </a:r>
          </a:p>
        </p:txBody>
      </p:sp>
    </p:spTree>
    <p:extLst>
      <p:ext uri="{BB962C8B-B14F-4D97-AF65-F5344CB8AC3E}">
        <p14:creationId xmlns:p14="http://schemas.microsoft.com/office/powerpoint/2010/main" val="329004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0D91EEC-9473-C943-9B63-AA0A165413EA}"/>
              </a:ext>
            </a:extLst>
          </p:cNvPr>
          <p:cNvPicPr>
            <a:picLocks noChangeAspect="1"/>
          </p:cNvPicPr>
          <p:nvPr/>
        </p:nvPicPr>
        <p:blipFill>
          <a:blip r:embed="rId2"/>
          <a:stretch>
            <a:fillRect/>
          </a:stretch>
        </p:blipFill>
        <p:spPr>
          <a:xfrm>
            <a:off x="5665335" y="6315559"/>
            <a:ext cx="861329" cy="191794"/>
          </a:xfrm>
          <a:prstGeom prst="rect">
            <a:avLst/>
          </a:prstGeom>
        </p:spPr>
      </p:pic>
      <p:pic>
        <p:nvPicPr>
          <p:cNvPr id="3" name="Bildobjekt 2">
            <a:extLst>
              <a:ext uri="{FF2B5EF4-FFF2-40B4-BE49-F238E27FC236}">
                <a16:creationId xmlns:a16="http://schemas.microsoft.com/office/drawing/2014/main" id="{BEC44FCC-24D4-419F-BEDF-3E29247622BD}"/>
              </a:ext>
            </a:extLst>
          </p:cNvPr>
          <p:cNvPicPr>
            <a:picLocks noChangeAspect="1"/>
          </p:cNvPicPr>
          <p:nvPr/>
        </p:nvPicPr>
        <p:blipFill>
          <a:blip r:embed="rId3"/>
          <a:stretch>
            <a:fillRect/>
          </a:stretch>
        </p:blipFill>
        <p:spPr>
          <a:xfrm>
            <a:off x="826852" y="631953"/>
            <a:ext cx="10693940" cy="5985033"/>
          </a:xfrm>
          <a:prstGeom prst="rect">
            <a:avLst/>
          </a:prstGeom>
        </p:spPr>
      </p:pic>
      <p:sp>
        <p:nvSpPr>
          <p:cNvPr id="5" name="Rectangle 6">
            <a:extLst>
              <a:ext uri="{FF2B5EF4-FFF2-40B4-BE49-F238E27FC236}">
                <a16:creationId xmlns:a16="http://schemas.microsoft.com/office/drawing/2014/main" id="{0AF5006F-093C-4945-9574-887BEAC68744}"/>
              </a:ext>
            </a:extLst>
          </p:cNvPr>
          <p:cNvSpPr>
            <a:spLocks noChangeArrowheads="1"/>
          </p:cNvSpPr>
          <p:nvPr/>
        </p:nvSpPr>
        <p:spPr bwMode="auto">
          <a:xfrm>
            <a:off x="5427797" y="3601561"/>
            <a:ext cx="5616575" cy="2031968"/>
          </a:xfrm>
          <a:prstGeom prst="rect">
            <a:avLst/>
          </a:prstGeom>
          <a:solidFill>
            <a:schemeClr val="bg1"/>
          </a:solidFill>
          <a:ln w="9525" algn="ctr">
            <a:solidFill>
              <a:schemeClr val="tx1"/>
            </a:solidFill>
            <a:miter lim="800000"/>
            <a:headEnd/>
            <a:tailEnd/>
          </a:ln>
        </p:spPr>
        <p:txBody>
          <a:bodyPr lIns="92075" tIns="46038" rIns="92075" bIns="4603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sv-SE" sz="1400" dirty="0">
                <a:solidFill>
                  <a:schemeClr val="tx2"/>
                </a:solidFill>
                <a:latin typeface="Averta" panose="00000500000000000000" pitchFamily="50" charset="0"/>
              </a:rPr>
              <a:t>Guiden Avsluta rehabärende är viktigt att använda när det är dags att avsluta ett rehabärende och det är färdigutrett. Det går alltid att öppna ett avslutat ärende om man ångrar sig. Adato bevakar alltid sjukfrånvaron om medarbetarens sjukfrånvaro skulle fortsätta, då visas denna på </a:t>
            </a:r>
            <a:r>
              <a:rPr lang="sv-SE" sz="1400" dirty="0" err="1">
                <a:solidFill>
                  <a:schemeClr val="tx2"/>
                </a:solidFill>
                <a:latin typeface="Averta" panose="00000500000000000000" pitchFamily="50" charset="0"/>
              </a:rPr>
              <a:t>rehabbevakningen</a:t>
            </a:r>
            <a:r>
              <a:rPr lang="sv-SE" sz="1400" dirty="0">
                <a:solidFill>
                  <a:schemeClr val="tx2"/>
                </a:solidFill>
                <a:latin typeface="Averta" panose="00000500000000000000" pitchFamily="50" charset="0"/>
              </a:rPr>
              <a:t> igen. </a:t>
            </a:r>
          </a:p>
          <a:p>
            <a:endParaRPr lang="sv-SE" sz="1400" dirty="0">
              <a:solidFill>
                <a:schemeClr val="tx2"/>
              </a:solidFill>
              <a:latin typeface="Averta" panose="00000500000000000000" pitchFamily="50" charset="0"/>
            </a:endParaRPr>
          </a:p>
          <a:p>
            <a:r>
              <a:rPr lang="sv-SE" sz="1400" dirty="0">
                <a:solidFill>
                  <a:schemeClr val="tx2"/>
                </a:solidFill>
                <a:latin typeface="Averta" panose="00000500000000000000" pitchFamily="50" charset="0"/>
              </a:rPr>
              <a:t>Åtgärderna ser du enkelt här samt på startsidan när de är försenade (och du kanske valde att få </a:t>
            </a:r>
            <a:r>
              <a:rPr lang="sv-SE" sz="1400" dirty="0" err="1">
                <a:solidFill>
                  <a:schemeClr val="tx2"/>
                </a:solidFill>
                <a:latin typeface="Averta" panose="00000500000000000000" pitchFamily="50" charset="0"/>
              </a:rPr>
              <a:t>mailbevakning</a:t>
            </a:r>
            <a:r>
              <a:rPr lang="sv-SE" sz="1400" dirty="0">
                <a:solidFill>
                  <a:schemeClr val="tx2"/>
                </a:solidFill>
                <a:latin typeface="Averta" panose="00000500000000000000" pitchFamily="50" charset="0"/>
              </a:rPr>
              <a:t> också). Klicka för att klarmarkera eller läsa mer detaljerat.</a:t>
            </a:r>
            <a:endParaRPr lang="sv-SE" sz="1400" dirty="0">
              <a:solidFill>
                <a:srgbClr val="FF0000"/>
              </a:solidFill>
              <a:latin typeface="Averta" panose="00000500000000000000" pitchFamily="50" charset="0"/>
            </a:endParaRPr>
          </a:p>
        </p:txBody>
      </p:sp>
      <p:sp>
        <p:nvSpPr>
          <p:cNvPr id="4" name="Line 6">
            <a:extLst>
              <a:ext uri="{FF2B5EF4-FFF2-40B4-BE49-F238E27FC236}">
                <a16:creationId xmlns:a16="http://schemas.microsoft.com/office/drawing/2014/main" id="{043AAFCE-2CEB-44B9-822C-89D11EBD8535}"/>
              </a:ext>
            </a:extLst>
          </p:cNvPr>
          <p:cNvSpPr>
            <a:spLocks noChangeShapeType="1"/>
          </p:cNvSpPr>
          <p:nvPr/>
        </p:nvSpPr>
        <p:spPr bwMode="auto">
          <a:xfrm flipH="1" flipV="1">
            <a:off x="2629234" y="2305985"/>
            <a:ext cx="3110083" cy="2625937"/>
          </a:xfrm>
          <a:prstGeom prst="line">
            <a:avLst/>
          </a:prstGeom>
          <a:noFill/>
          <a:ln w="9525">
            <a:solidFill>
              <a:schemeClr val="tx2"/>
            </a:solidFill>
            <a:round/>
            <a:headEnd/>
            <a:tailEnd type="triangle" w="med" len="med"/>
          </a:ln>
        </p:spPr>
        <p:txBody>
          <a:bodyPr/>
          <a:lstStyle/>
          <a:p>
            <a:endParaRPr lang="sv-SE"/>
          </a:p>
        </p:txBody>
      </p:sp>
    </p:spTree>
    <p:extLst>
      <p:ext uri="{BB962C8B-B14F-4D97-AF65-F5344CB8AC3E}">
        <p14:creationId xmlns:p14="http://schemas.microsoft.com/office/powerpoint/2010/main" val="265535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0D91EEC-9473-C943-9B63-AA0A165413EA}"/>
              </a:ext>
            </a:extLst>
          </p:cNvPr>
          <p:cNvPicPr>
            <a:picLocks noChangeAspect="1"/>
          </p:cNvPicPr>
          <p:nvPr/>
        </p:nvPicPr>
        <p:blipFill>
          <a:blip r:embed="rId2"/>
          <a:stretch>
            <a:fillRect/>
          </a:stretch>
        </p:blipFill>
        <p:spPr>
          <a:xfrm>
            <a:off x="5665335" y="6315559"/>
            <a:ext cx="861329" cy="191794"/>
          </a:xfrm>
          <a:prstGeom prst="rect">
            <a:avLst/>
          </a:prstGeom>
        </p:spPr>
      </p:pic>
      <p:pic>
        <p:nvPicPr>
          <p:cNvPr id="2" name="Bildobjekt 1">
            <a:extLst>
              <a:ext uri="{FF2B5EF4-FFF2-40B4-BE49-F238E27FC236}">
                <a16:creationId xmlns:a16="http://schemas.microsoft.com/office/drawing/2014/main" id="{517A5419-439A-41C1-9BDC-4ED7EC19AE4B}"/>
              </a:ext>
            </a:extLst>
          </p:cNvPr>
          <p:cNvPicPr>
            <a:picLocks noChangeAspect="1"/>
          </p:cNvPicPr>
          <p:nvPr/>
        </p:nvPicPr>
        <p:blipFill>
          <a:blip r:embed="rId3"/>
          <a:stretch>
            <a:fillRect/>
          </a:stretch>
        </p:blipFill>
        <p:spPr>
          <a:xfrm>
            <a:off x="739303" y="616691"/>
            <a:ext cx="10752306" cy="5989195"/>
          </a:xfrm>
          <a:prstGeom prst="rect">
            <a:avLst/>
          </a:prstGeom>
        </p:spPr>
      </p:pic>
      <p:sp>
        <p:nvSpPr>
          <p:cNvPr id="5" name="Rectangle 6">
            <a:extLst>
              <a:ext uri="{FF2B5EF4-FFF2-40B4-BE49-F238E27FC236}">
                <a16:creationId xmlns:a16="http://schemas.microsoft.com/office/drawing/2014/main" id="{0AF5006F-093C-4945-9574-887BEAC68744}"/>
              </a:ext>
            </a:extLst>
          </p:cNvPr>
          <p:cNvSpPr>
            <a:spLocks noChangeArrowheads="1"/>
          </p:cNvSpPr>
          <p:nvPr/>
        </p:nvSpPr>
        <p:spPr bwMode="auto">
          <a:xfrm>
            <a:off x="5427797" y="3601561"/>
            <a:ext cx="5616575" cy="1493359"/>
          </a:xfrm>
          <a:prstGeom prst="rect">
            <a:avLst/>
          </a:prstGeom>
          <a:solidFill>
            <a:schemeClr val="bg1"/>
          </a:solidFill>
          <a:ln w="9525" algn="ctr">
            <a:solidFill>
              <a:schemeClr val="tx1"/>
            </a:solidFill>
            <a:miter lim="800000"/>
            <a:headEnd/>
            <a:tailEnd/>
          </a:ln>
        </p:spPr>
        <p:txBody>
          <a:bodyPr lIns="92075" tIns="46038" rIns="92075" bIns="4603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sv-SE" sz="1400" dirty="0">
                <a:solidFill>
                  <a:schemeClr val="tx2"/>
                </a:solidFill>
                <a:latin typeface="Averta" panose="00000500000000000000" pitchFamily="50" charset="0"/>
              </a:rPr>
              <a:t>Nu har </a:t>
            </a:r>
            <a:r>
              <a:rPr lang="sv-SE" sz="1400" dirty="0" err="1">
                <a:solidFill>
                  <a:schemeClr val="tx2"/>
                </a:solidFill>
                <a:latin typeface="Averta" panose="00000500000000000000" pitchFamily="50" charset="0"/>
              </a:rPr>
              <a:t>rehabbevakningen</a:t>
            </a:r>
            <a:r>
              <a:rPr lang="sv-SE" sz="1400" dirty="0">
                <a:solidFill>
                  <a:schemeClr val="tx2"/>
                </a:solidFill>
                <a:latin typeface="Averta" panose="00000500000000000000" pitchFamily="50" charset="0"/>
              </a:rPr>
              <a:t> försvunnit från bevakningslistan och finns nu bland dina aktuella och pågående rehabärenden dvs alla de ärenden du ansvarar för. Dessa nås också via länk från startsidan, ”X pågående ärenden”.</a:t>
            </a:r>
          </a:p>
          <a:p>
            <a:pPr>
              <a:spcBef>
                <a:spcPct val="50000"/>
              </a:spcBef>
            </a:pPr>
            <a:r>
              <a:rPr lang="sv-SE" sz="1400" dirty="0">
                <a:solidFill>
                  <a:schemeClr val="tx2"/>
                </a:solidFill>
                <a:latin typeface="Averta" panose="00000500000000000000" pitchFamily="50" charset="0"/>
              </a:rPr>
              <a:t>Det finns fler urval att välja och titta på här på fliken Mina medarbetare, t ex Sjukfrånvaroöversikt, Avslutade ärenden osv.</a:t>
            </a:r>
          </a:p>
        </p:txBody>
      </p:sp>
      <p:sp>
        <p:nvSpPr>
          <p:cNvPr id="8" name="Line 6">
            <a:extLst>
              <a:ext uri="{FF2B5EF4-FFF2-40B4-BE49-F238E27FC236}">
                <a16:creationId xmlns:a16="http://schemas.microsoft.com/office/drawing/2014/main" id="{E50A2B2F-C91B-440F-A857-161764665C4C}"/>
              </a:ext>
            </a:extLst>
          </p:cNvPr>
          <p:cNvSpPr>
            <a:spLocks noChangeShapeType="1"/>
          </p:cNvSpPr>
          <p:nvPr/>
        </p:nvSpPr>
        <p:spPr bwMode="auto">
          <a:xfrm flipH="1" flipV="1">
            <a:off x="2317713" y="1615320"/>
            <a:ext cx="3347621" cy="2976134"/>
          </a:xfrm>
          <a:prstGeom prst="line">
            <a:avLst/>
          </a:prstGeom>
          <a:noFill/>
          <a:ln w="9525">
            <a:solidFill>
              <a:schemeClr val="tx2"/>
            </a:solidFill>
            <a:round/>
            <a:headEnd/>
            <a:tailEnd type="triangle" w="med" len="med"/>
          </a:ln>
        </p:spPr>
        <p:txBody>
          <a:bodyPr/>
          <a:lstStyle/>
          <a:p>
            <a:endParaRPr lang="sv-SE"/>
          </a:p>
        </p:txBody>
      </p:sp>
    </p:spTree>
    <p:extLst>
      <p:ext uri="{BB962C8B-B14F-4D97-AF65-F5344CB8AC3E}">
        <p14:creationId xmlns:p14="http://schemas.microsoft.com/office/powerpoint/2010/main" val="3439846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C07A994-7A0A-41E9-8D9B-4F2AB90EC3BD}"/>
              </a:ext>
            </a:extLst>
          </p:cNvPr>
          <p:cNvPicPr/>
          <p:nvPr/>
        </p:nvPicPr>
        <p:blipFill>
          <a:blip r:embed="rId2">
            <a:extLst>
              <a:ext uri="{28A0092B-C50C-407E-A947-70E740481C1C}">
                <a14:useLocalDpi xmlns:a14="http://schemas.microsoft.com/office/drawing/2010/main" val="0"/>
              </a:ext>
            </a:extLst>
          </a:blip>
          <a:stretch>
            <a:fillRect/>
          </a:stretch>
        </p:blipFill>
        <p:spPr>
          <a:xfrm>
            <a:off x="875999" y="742673"/>
            <a:ext cx="10440000" cy="5760000"/>
          </a:xfrm>
          <a:prstGeom prst="rect">
            <a:avLst/>
          </a:prstGeom>
        </p:spPr>
      </p:pic>
      <p:pic>
        <p:nvPicPr>
          <p:cNvPr id="6" name="Bildobjekt 5">
            <a:extLst>
              <a:ext uri="{FF2B5EF4-FFF2-40B4-BE49-F238E27FC236}">
                <a16:creationId xmlns:a16="http://schemas.microsoft.com/office/drawing/2014/main" id="{F0D91EEC-9473-C943-9B63-AA0A165413EA}"/>
              </a:ext>
            </a:extLst>
          </p:cNvPr>
          <p:cNvPicPr>
            <a:picLocks noChangeAspect="1"/>
          </p:cNvPicPr>
          <p:nvPr/>
        </p:nvPicPr>
        <p:blipFill>
          <a:blip r:embed="rId3"/>
          <a:stretch>
            <a:fillRect/>
          </a:stretch>
        </p:blipFill>
        <p:spPr>
          <a:xfrm>
            <a:off x="5665335" y="6315559"/>
            <a:ext cx="861329" cy="191794"/>
          </a:xfrm>
          <a:prstGeom prst="rect">
            <a:avLst/>
          </a:prstGeom>
        </p:spPr>
      </p:pic>
      <p:sp>
        <p:nvSpPr>
          <p:cNvPr id="5" name="Rectangle 6">
            <a:extLst>
              <a:ext uri="{FF2B5EF4-FFF2-40B4-BE49-F238E27FC236}">
                <a16:creationId xmlns:a16="http://schemas.microsoft.com/office/drawing/2014/main" id="{0AF5006F-093C-4945-9574-887BEAC68744}"/>
              </a:ext>
            </a:extLst>
          </p:cNvPr>
          <p:cNvSpPr>
            <a:spLocks noChangeArrowheads="1"/>
          </p:cNvSpPr>
          <p:nvPr/>
        </p:nvSpPr>
        <p:spPr bwMode="auto">
          <a:xfrm>
            <a:off x="4036742" y="2869111"/>
            <a:ext cx="6410764" cy="2462855"/>
          </a:xfrm>
          <a:prstGeom prst="rect">
            <a:avLst/>
          </a:prstGeom>
          <a:solidFill>
            <a:schemeClr val="bg1"/>
          </a:solidFill>
          <a:ln w="9525" algn="ctr">
            <a:solidFill>
              <a:schemeClr val="tx1"/>
            </a:solidFill>
            <a:miter lim="800000"/>
            <a:headEnd/>
            <a:tailEnd/>
          </a:ln>
        </p:spPr>
        <p:txBody>
          <a:bodyPr wrap="square" lIns="92075" tIns="46038" rIns="92075" bIns="4603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sv-SE" sz="1400" dirty="0">
                <a:solidFill>
                  <a:schemeClr val="tx2"/>
                </a:solidFill>
                <a:latin typeface="Averta" panose="00000500000000000000" pitchFamily="50" charset="0"/>
              </a:rPr>
              <a:t>Det går även att söka fram valfri medarbetare för att dokumentera förebyggande insatser - </a:t>
            </a:r>
            <a:r>
              <a:rPr lang="sv-SE" sz="1400" dirty="0" err="1">
                <a:solidFill>
                  <a:schemeClr val="tx2"/>
                </a:solidFill>
                <a:latin typeface="Averta" panose="00000500000000000000" pitchFamily="50" charset="0"/>
              </a:rPr>
              <a:t>prehab</a:t>
            </a:r>
            <a:r>
              <a:rPr lang="sv-SE" sz="1400" dirty="0">
                <a:solidFill>
                  <a:schemeClr val="tx2"/>
                </a:solidFill>
                <a:latin typeface="Averta" panose="00000500000000000000" pitchFamily="50" charset="0"/>
              </a:rPr>
              <a:t>, innan ett rehabärende har startats. Även här går det att ange kontaktpersoner, skapa åtgärdsbevakningar samt bifoga dokument.</a:t>
            </a:r>
          </a:p>
          <a:p>
            <a:endParaRPr lang="sv-SE" sz="1400" dirty="0">
              <a:solidFill>
                <a:schemeClr val="tx2"/>
              </a:solidFill>
              <a:latin typeface="Averta" panose="00000500000000000000" pitchFamily="50" charset="0"/>
            </a:endParaRPr>
          </a:p>
          <a:p>
            <a:r>
              <a:rPr lang="sv-SE" sz="1400" dirty="0">
                <a:solidFill>
                  <a:schemeClr val="tx2"/>
                </a:solidFill>
                <a:latin typeface="Averta" panose="00000500000000000000" pitchFamily="50" charset="0"/>
              </a:rPr>
              <a:t>Om det ändå leder till rehab framöver, kommer dessa förebyggande </a:t>
            </a:r>
            <a:r>
              <a:rPr lang="sv-SE" sz="1400" dirty="0" err="1">
                <a:solidFill>
                  <a:schemeClr val="tx2"/>
                </a:solidFill>
                <a:latin typeface="Averta" panose="00000500000000000000" pitchFamily="50" charset="0"/>
              </a:rPr>
              <a:t>prehab</a:t>
            </a:r>
            <a:r>
              <a:rPr lang="sv-SE" sz="1400" dirty="0">
                <a:solidFill>
                  <a:schemeClr val="tx2"/>
                </a:solidFill>
                <a:latin typeface="Averta" panose="00000500000000000000" pitchFamily="50" charset="0"/>
              </a:rPr>
              <a:t>-anteckningar att visas och du kan ta med dem över till </a:t>
            </a:r>
            <a:r>
              <a:rPr lang="sv-SE" sz="1400" dirty="0" err="1">
                <a:solidFill>
                  <a:schemeClr val="tx2"/>
                </a:solidFill>
                <a:latin typeface="Averta" panose="00000500000000000000" pitchFamily="50" charset="0"/>
              </a:rPr>
              <a:t>rehabdokumentationen</a:t>
            </a:r>
            <a:r>
              <a:rPr lang="sv-SE" sz="1400" dirty="0">
                <a:solidFill>
                  <a:schemeClr val="tx2"/>
                </a:solidFill>
                <a:latin typeface="Averta" panose="00000500000000000000" pitchFamily="50" charset="0"/>
              </a:rPr>
              <a:t>. </a:t>
            </a:r>
          </a:p>
          <a:p>
            <a:endParaRPr lang="sv-SE" sz="1400" dirty="0">
              <a:solidFill>
                <a:schemeClr val="tx2"/>
              </a:solidFill>
              <a:latin typeface="Averta" panose="00000500000000000000" pitchFamily="50" charset="0"/>
            </a:endParaRPr>
          </a:p>
          <a:p>
            <a:r>
              <a:rPr lang="sv-SE" sz="1400" dirty="0">
                <a:solidFill>
                  <a:schemeClr val="tx2"/>
                </a:solidFill>
                <a:latin typeface="Averta" panose="00000500000000000000" pitchFamily="50" charset="0"/>
              </a:rPr>
              <a:t>Här går också att manuellt skapa ett rehabärende, trots att medarbetare inte finns i bevakningen.</a:t>
            </a:r>
          </a:p>
        </p:txBody>
      </p:sp>
      <p:sp>
        <p:nvSpPr>
          <p:cNvPr id="9" name="Line 6">
            <a:extLst>
              <a:ext uri="{FF2B5EF4-FFF2-40B4-BE49-F238E27FC236}">
                <a16:creationId xmlns:a16="http://schemas.microsoft.com/office/drawing/2014/main" id="{34AA34F6-6F1B-40B4-BB79-D6CCA1A2C70C}"/>
              </a:ext>
            </a:extLst>
          </p:cNvPr>
          <p:cNvSpPr>
            <a:spLocks noChangeShapeType="1"/>
          </p:cNvSpPr>
          <p:nvPr/>
        </p:nvSpPr>
        <p:spPr bwMode="auto">
          <a:xfrm flipH="1" flipV="1">
            <a:off x="1967622" y="2129479"/>
            <a:ext cx="2069120" cy="2747320"/>
          </a:xfrm>
          <a:prstGeom prst="line">
            <a:avLst/>
          </a:prstGeom>
          <a:noFill/>
          <a:ln w="9525">
            <a:solidFill>
              <a:schemeClr val="tx2"/>
            </a:solidFill>
            <a:round/>
            <a:headEnd/>
            <a:tailEnd type="triangle" w="med" len="med"/>
          </a:ln>
        </p:spPr>
        <p:txBody>
          <a:bodyPr/>
          <a:lstStyle/>
          <a:p>
            <a:endParaRPr lang="sv-SE"/>
          </a:p>
        </p:txBody>
      </p:sp>
    </p:spTree>
    <p:extLst>
      <p:ext uri="{BB962C8B-B14F-4D97-AF65-F5344CB8AC3E}">
        <p14:creationId xmlns:p14="http://schemas.microsoft.com/office/powerpoint/2010/main" val="248962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0D91EEC-9473-C943-9B63-AA0A165413EA}"/>
              </a:ext>
            </a:extLst>
          </p:cNvPr>
          <p:cNvPicPr>
            <a:picLocks noChangeAspect="1"/>
          </p:cNvPicPr>
          <p:nvPr/>
        </p:nvPicPr>
        <p:blipFill>
          <a:blip r:embed="rId2"/>
          <a:stretch>
            <a:fillRect/>
          </a:stretch>
        </p:blipFill>
        <p:spPr>
          <a:xfrm>
            <a:off x="5665335" y="6315559"/>
            <a:ext cx="861329" cy="191794"/>
          </a:xfrm>
          <a:prstGeom prst="rect">
            <a:avLst/>
          </a:prstGeom>
        </p:spPr>
      </p:pic>
      <p:pic>
        <p:nvPicPr>
          <p:cNvPr id="2" name="Bildobjekt 1">
            <a:extLst>
              <a:ext uri="{FF2B5EF4-FFF2-40B4-BE49-F238E27FC236}">
                <a16:creationId xmlns:a16="http://schemas.microsoft.com/office/drawing/2014/main" id="{25DE2552-0E9A-4DB6-A433-82397E466C1C}"/>
              </a:ext>
            </a:extLst>
          </p:cNvPr>
          <p:cNvPicPr>
            <a:picLocks noChangeAspect="1"/>
          </p:cNvPicPr>
          <p:nvPr/>
        </p:nvPicPr>
        <p:blipFill>
          <a:blip r:embed="rId3"/>
          <a:stretch>
            <a:fillRect/>
          </a:stretch>
        </p:blipFill>
        <p:spPr>
          <a:xfrm>
            <a:off x="683622" y="537058"/>
            <a:ext cx="10824754" cy="6061862"/>
          </a:xfrm>
          <a:prstGeom prst="rect">
            <a:avLst/>
          </a:prstGeom>
        </p:spPr>
      </p:pic>
      <p:sp>
        <p:nvSpPr>
          <p:cNvPr id="5" name="Rectangle 6">
            <a:extLst>
              <a:ext uri="{FF2B5EF4-FFF2-40B4-BE49-F238E27FC236}">
                <a16:creationId xmlns:a16="http://schemas.microsoft.com/office/drawing/2014/main" id="{0AF5006F-093C-4945-9574-887BEAC68744}"/>
              </a:ext>
            </a:extLst>
          </p:cNvPr>
          <p:cNvSpPr>
            <a:spLocks noChangeArrowheads="1"/>
          </p:cNvSpPr>
          <p:nvPr/>
        </p:nvSpPr>
        <p:spPr bwMode="auto">
          <a:xfrm>
            <a:off x="6170476" y="3804469"/>
            <a:ext cx="5616575" cy="1816524"/>
          </a:xfrm>
          <a:prstGeom prst="rect">
            <a:avLst/>
          </a:prstGeom>
          <a:solidFill>
            <a:schemeClr val="bg1"/>
          </a:solidFill>
          <a:ln w="9525" algn="ctr">
            <a:solidFill>
              <a:schemeClr val="tx1"/>
            </a:solidFill>
            <a:miter lim="800000"/>
            <a:headEnd/>
            <a:tailEnd/>
          </a:ln>
        </p:spPr>
        <p:txBody>
          <a:bodyPr lIns="92075" tIns="46038" rIns="92075" bIns="4603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sv-SE" sz="1400" dirty="0">
                <a:solidFill>
                  <a:schemeClr val="tx2"/>
                </a:solidFill>
                <a:latin typeface="Averta" panose="00000500000000000000" pitchFamily="50" charset="0"/>
              </a:rPr>
              <a:t>Alla rehabilitering och anpassning är ett långsiktigt arbete. Därför är det viktigt att kunna mäta och följa upp hur arbetet fortgår dels i form av statistisk. Det finns både Frekvensstatistik, Fördjupad statistik samt även Kostnadsuppföljning. </a:t>
            </a:r>
          </a:p>
          <a:p>
            <a:endParaRPr lang="sv-SE" sz="1400" dirty="0">
              <a:solidFill>
                <a:schemeClr val="tx2"/>
              </a:solidFill>
              <a:latin typeface="Averta" panose="00000500000000000000" pitchFamily="50" charset="0"/>
            </a:endParaRPr>
          </a:p>
          <a:p>
            <a:r>
              <a:rPr lang="sv-SE" sz="1400" dirty="0">
                <a:solidFill>
                  <a:schemeClr val="tx2"/>
                </a:solidFill>
                <a:latin typeface="Averta" panose="00000500000000000000" pitchFamily="50" charset="0"/>
              </a:rPr>
              <a:t>All statistik, uppföljning och alla urval som går att göra i Adato hjälper er även att arbeta mer proaktivt för att sänka sjukfrånvaron.</a:t>
            </a:r>
          </a:p>
        </p:txBody>
      </p:sp>
    </p:spTree>
    <p:extLst>
      <p:ext uri="{BB962C8B-B14F-4D97-AF65-F5344CB8AC3E}">
        <p14:creationId xmlns:p14="http://schemas.microsoft.com/office/powerpoint/2010/main" val="39594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0D91EEC-9473-C943-9B63-AA0A165413EA}"/>
              </a:ext>
            </a:extLst>
          </p:cNvPr>
          <p:cNvPicPr>
            <a:picLocks noChangeAspect="1"/>
          </p:cNvPicPr>
          <p:nvPr/>
        </p:nvPicPr>
        <p:blipFill>
          <a:blip r:embed="rId2"/>
          <a:stretch>
            <a:fillRect/>
          </a:stretch>
        </p:blipFill>
        <p:spPr>
          <a:xfrm>
            <a:off x="5665335" y="6315559"/>
            <a:ext cx="861329" cy="191794"/>
          </a:xfrm>
          <a:prstGeom prst="rect">
            <a:avLst/>
          </a:prstGeom>
        </p:spPr>
      </p:pic>
      <p:sp>
        <p:nvSpPr>
          <p:cNvPr id="11" name="Rubrik 1">
            <a:extLst>
              <a:ext uri="{FF2B5EF4-FFF2-40B4-BE49-F238E27FC236}">
                <a16:creationId xmlns:a16="http://schemas.microsoft.com/office/drawing/2014/main" id="{3514E92C-A893-2F4C-9D58-BF5F6132BE03}"/>
              </a:ext>
            </a:extLst>
          </p:cNvPr>
          <p:cNvSpPr txBox="1">
            <a:spLocks/>
          </p:cNvSpPr>
          <p:nvPr/>
        </p:nvSpPr>
        <p:spPr>
          <a:xfrm>
            <a:off x="767553" y="815178"/>
            <a:ext cx="10549735" cy="54927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b="1" spc="-150" dirty="0">
                <a:solidFill>
                  <a:srgbClr val="384146"/>
                </a:solidFill>
                <a:latin typeface="Averta Extrabold" pitchFamily="2" charset="-128"/>
                <a:ea typeface="Averta Extrabold" pitchFamily="2" charset="-128"/>
              </a:rPr>
              <a:t>Miljödatas produkter</a:t>
            </a:r>
          </a:p>
        </p:txBody>
      </p:sp>
      <p:pic>
        <p:nvPicPr>
          <p:cNvPr id="4" name="Bildobjekt 3">
            <a:extLst>
              <a:ext uri="{FF2B5EF4-FFF2-40B4-BE49-F238E27FC236}">
                <a16:creationId xmlns:a16="http://schemas.microsoft.com/office/drawing/2014/main" id="{3BD8A8BF-B621-9F47-B1CC-0D368B6BBDD0}"/>
              </a:ext>
            </a:extLst>
          </p:cNvPr>
          <p:cNvPicPr>
            <a:picLocks noChangeAspect="1"/>
          </p:cNvPicPr>
          <p:nvPr/>
        </p:nvPicPr>
        <p:blipFill>
          <a:blip r:embed="rId3"/>
          <a:stretch>
            <a:fillRect/>
          </a:stretch>
        </p:blipFill>
        <p:spPr>
          <a:xfrm>
            <a:off x="8230625" y="4074265"/>
            <a:ext cx="1663700" cy="1816100"/>
          </a:xfrm>
          <a:prstGeom prst="rect">
            <a:avLst/>
          </a:prstGeom>
        </p:spPr>
      </p:pic>
      <p:pic>
        <p:nvPicPr>
          <p:cNvPr id="7" name="Bildobjekt 6">
            <a:extLst>
              <a:ext uri="{FF2B5EF4-FFF2-40B4-BE49-F238E27FC236}">
                <a16:creationId xmlns:a16="http://schemas.microsoft.com/office/drawing/2014/main" id="{5B6FD0FC-F512-DA40-A89F-5425846EC038}"/>
              </a:ext>
            </a:extLst>
          </p:cNvPr>
          <p:cNvPicPr>
            <a:picLocks noChangeAspect="1"/>
          </p:cNvPicPr>
          <p:nvPr/>
        </p:nvPicPr>
        <p:blipFill>
          <a:blip r:embed="rId4"/>
          <a:stretch>
            <a:fillRect/>
          </a:stretch>
        </p:blipFill>
        <p:spPr>
          <a:xfrm>
            <a:off x="2439563" y="1847445"/>
            <a:ext cx="1600200" cy="1536700"/>
          </a:xfrm>
          <a:prstGeom prst="rect">
            <a:avLst/>
          </a:prstGeom>
        </p:spPr>
      </p:pic>
      <p:pic>
        <p:nvPicPr>
          <p:cNvPr id="9" name="Bildobjekt 8">
            <a:extLst>
              <a:ext uri="{FF2B5EF4-FFF2-40B4-BE49-F238E27FC236}">
                <a16:creationId xmlns:a16="http://schemas.microsoft.com/office/drawing/2014/main" id="{0131B29D-2876-B14D-B088-7F39BB6888DA}"/>
              </a:ext>
            </a:extLst>
          </p:cNvPr>
          <p:cNvPicPr>
            <a:picLocks noChangeAspect="1"/>
          </p:cNvPicPr>
          <p:nvPr/>
        </p:nvPicPr>
        <p:blipFill>
          <a:blip r:embed="rId5"/>
          <a:stretch>
            <a:fillRect/>
          </a:stretch>
        </p:blipFill>
        <p:spPr>
          <a:xfrm>
            <a:off x="2153813" y="4083692"/>
            <a:ext cx="2171700" cy="1562100"/>
          </a:xfrm>
          <a:prstGeom prst="rect">
            <a:avLst/>
          </a:prstGeom>
        </p:spPr>
      </p:pic>
      <p:pic>
        <p:nvPicPr>
          <p:cNvPr id="12" name="Bildobjekt 11">
            <a:extLst>
              <a:ext uri="{FF2B5EF4-FFF2-40B4-BE49-F238E27FC236}">
                <a16:creationId xmlns:a16="http://schemas.microsoft.com/office/drawing/2014/main" id="{654DC262-A2CF-8044-B1CA-6B0A400D80AB}"/>
              </a:ext>
            </a:extLst>
          </p:cNvPr>
          <p:cNvPicPr>
            <a:picLocks noChangeAspect="1"/>
          </p:cNvPicPr>
          <p:nvPr/>
        </p:nvPicPr>
        <p:blipFill>
          <a:blip r:embed="rId6"/>
          <a:stretch>
            <a:fillRect/>
          </a:stretch>
        </p:blipFill>
        <p:spPr>
          <a:xfrm>
            <a:off x="5219700" y="1771245"/>
            <a:ext cx="1752600" cy="1612900"/>
          </a:xfrm>
          <a:prstGeom prst="rect">
            <a:avLst/>
          </a:prstGeom>
        </p:spPr>
      </p:pic>
      <p:pic>
        <p:nvPicPr>
          <p:cNvPr id="14" name="Bildobjekt 13">
            <a:extLst>
              <a:ext uri="{FF2B5EF4-FFF2-40B4-BE49-F238E27FC236}">
                <a16:creationId xmlns:a16="http://schemas.microsoft.com/office/drawing/2014/main" id="{AD92B72E-EA12-4441-A41C-86485BCDDA40}"/>
              </a:ext>
            </a:extLst>
          </p:cNvPr>
          <p:cNvPicPr>
            <a:picLocks noChangeAspect="1"/>
          </p:cNvPicPr>
          <p:nvPr/>
        </p:nvPicPr>
        <p:blipFill>
          <a:blip r:embed="rId7"/>
          <a:stretch>
            <a:fillRect/>
          </a:stretch>
        </p:blipFill>
        <p:spPr>
          <a:xfrm>
            <a:off x="4845050" y="4045592"/>
            <a:ext cx="2501900" cy="1600200"/>
          </a:xfrm>
          <a:prstGeom prst="rect">
            <a:avLst/>
          </a:prstGeom>
        </p:spPr>
      </p:pic>
      <p:pic>
        <p:nvPicPr>
          <p:cNvPr id="16" name="Bildobjekt 15">
            <a:extLst>
              <a:ext uri="{FF2B5EF4-FFF2-40B4-BE49-F238E27FC236}">
                <a16:creationId xmlns:a16="http://schemas.microsoft.com/office/drawing/2014/main" id="{D4AFDEA6-8613-8C44-BDC9-E5A19D04AF39}"/>
              </a:ext>
            </a:extLst>
          </p:cNvPr>
          <p:cNvPicPr>
            <a:picLocks noChangeAspect="1"/>
          </p:cNvPicPr>
          <p:nvPr/>
        </p:nvPicPr>
        <p:blipFill>
          <a:blip r:embed="rId8"/>
          <a:stretch>
            <a:fillRect/>
          </a:stretch>
        </p:blipFill>
        <p:spPr>
          <a:xfrm>
            <a:off x="7760725" y="1752843"/>
            <a:ext cx="2603500" cy="1600200"/>
          </a:xfrm>
          <a:prstGeom prst="rect">
            <a:avLst/>
          </a:prstGeom>
        </p:spPr>
      </p:pic>
    </p:spTree>
    <p:extLst>
      <p:ext uri="{BB962C8B-B14F-4D97-AF65-F5344CB8AC3E}">
        <p14:creationId xmlns:p14="http://schemas.microsoft.com/office/powerpoint/2010/main" val="4238140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2">
            <a:extLst>
              <a:ext uri="{FF2B5EF4-FFF2-40B4-BE49-F238E27FC236}">
                <a16:creationId xmlns:a16="http://schemas.microsoft.com/office/drawing/2014/main" id="{9CD46281-F316-C54A-A9DC-B54509F8AE62}"/>
              </a:ext>
            </a:extLst>
          </p:cNvPr>
          <p:cNvSpPr txBox="1">
            <a:spLocks/>
          </p:cNvSpPr>
          <p:nvPr/>
        </p:nvSpPr>
        <p:spPr>
          <a:xfrm>
            <a:off x="874711" y="4379938"/>
            <a:ext cx="10442575" cy="8641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sv-SE" sz="1000" dirty="0">
                <a:solidFill>
                  <a:srgbClr val="979799"/>
                </a:solidFill>
                <a:latin typeface="Averta Light" pitchFamily="2" charset="-128"/>
                <a:ea typeface="Averta Light" pitchFamily="2" charset="-128"/>
              </a:rPr>
              <a:t>Ronnebygatan 46, 371 87 Karlskrona</a:t>
            </a:r>
            <a:br>
              <a:rPr lang="sv-SE" sz="1000" dirty="0">
                <a:solidFill>
                  <a:srgbClr val="979799"/>
                </a:solidFill>
                <a:latin typeface="Averta Light" pitchFamily="2" charset="-128"/>
                <a:ea typeface="Averta Light" pitchFamily="2" charset="-128"/>
              </a:rPr>
            </a:br>
            <a:r>
              <a:rPr lang="sv-SE" sz="1000" dirty="0">
                <a:solidFill>
                  <a:srgbClr val="979799"/>
                </a:solidFill>
                <a:latin typeface="Averta Light" pitchFamily="2" charset="-128"/>
                <a:ea typeface="Averta Light" pitchFamily="2" charset="-128"/>
              </a:rPr>
              <a:t>0455-33 35 30</a:t>
            </a:r>
            <a:br>
              <a:rPr lang="sv-SE" sz="1000" dirty="0">
                <a:solidFill>
                  <a:srgbClr val="979799"/>
                </a:solidFill>
                <a:latin typeface="Averta Light" pitchFamily="2" charset="-128"/>
                <a:ea typeface="Averta Light" pitchFamily="2" charset="-128"/>
              </a:rPr>
            </a:br>
            <a:r>
              <a:rPr lang="sv-SE" sz="1000" dirty="0" err="1">
                <a:solidFill>
                  <a:srgbClr val="979799"/>
                </a:solidFill>
                <a:latin typeface="Averta Light" pitchFamily="2" charset="-128"/>
                <a:ea typeface="Averta Light" pitchFamily="2" charset="-128"/>
                <a:hlinkClick r:id="rId2">
                  <a:extLst>
                    <a:ext uri="{A12FA001-AC4F-418D-AE19-62706E023703}">
                      <ahyp:hlinkClr xmlns:ahyp="http://schemas.microsoft.com/office/drawing/2018/hyperlinkcolor" xmlns="" val="tx"/>
                    </a:ext>
                  </a:extLst>
                </a:hlinkClick>
              </a:rPr>
              <a:t>info@miljodata.se</a:t>
            </a:r>
            <a:endParaRPr lang="sv-SE" sz="1000" dirty="0">
              <a:solidFill>
                <a:srgbClr val="979799"/>
              </a:solidFill>
              <a:latin typeface="Averta Light" pitchFamily="2" charset="-128"/>
              <a:ea typeface="Averta Light" pitchFamily="2" charset="-128"/>
            </a:endParaRPr>
          </a:p>
        </p:txBody>
      </p:sp>
      <p:sp>
        <p:nvSpPr>
          <p:cNvPr id="17" name="Underrubrik 2">
            <a:extLst>
              <a:ext uri="{FF2B5EF4-FFF2-40B4-BE49-F238E27FC236}">
                <a16:creationId xmlns:a16="http://schemas.microsoft.com/office/drawing/2014/main" id="{496A2117-BBD0-9D49-9F6E-F2D3BDE9BC3C}"/>
              </a:ext>
            </a:extLst>
          </p:cNvPr>
          <p:cNvSpPr txBox="1">
            <a:spLocks/>
          </p:cNvSpPr>
          <p:nvPr/>
        </p:nvSpPr>
        <p:spPr>
          <a:xfrm>
            <a:off x="874711" y="3643490"/>
            <a:ext cx="10442575" cy="3111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400" dirty="0">
                <a:solidFill>
                  <a:srgbClr val="979799"/>
                </a:solidFill>
                <a:latin typeface="Averta Light" pitchFamily="2" charset="-128"/>
                <a:ea typeface="Averta Light" pitchFamily="2" charset="-128"/>
              </a:rPr>
              <a:t>Besök oss på </a:t>
            </a:r>
            <a:r>
              <a:rPr lang="sv-SE" sz="1400" dirty="0" err="1">
                <a:solidFill>
                  <a:srgbClr val="979799"/>
                </a:solidFill>
                <a:latin typeface="Averta Light" pitchFamily="2" charset="-128"/>
                <a:ea typeface="Averta Light" pitchFamily="2" charset="-128"/>
                <a:hlinkClick r:id="rId3">
                  <a:extLst>
                    <a:ext uri="{A12FA001-AC4F-418D-AE19-62706E023703}">
                      <ahyp:hlinkClr xmlns:ahyp="http://schemas.microsoft.com/office/drawing/2018/hyperlinkcolor" xmlns="" val="tx"/>
                    </a:ext>
                  </a:extLst>
                </a:hlinkClick>
              </a:rPr>
              <a:t>miljodata.se</a:t>
            </a:r>
            <a:endParaRPr lang="sv-SE" sz="1400" dirty="0">
              <a:solidFill>
                <a:srgbClr val="979799"/>
              </a:solidFill>
              <a:latin typeface="Averta Light" pitchFamily="2" charset="-128"/>
              <a:ea typeface="Averta Light" pitchFamily="2" charset="-128"/>
            </a:endParaRPr>
          </a:p>
        </p:txBody>
      </p:sp>
      <p:pic>
        <p:nvPicPr>
          <p:cNvPr id="7" name="Bildobjekt 6">
            <a:extLst>
              <a:ext uri="{FF2B5EF4-FFF2-40B4-BE49-F238E27FC236}">
                <a16:creationId xmlns:a16="http://schemas.microsoft.com/office/drawing/2014/main" id="{4D456CC5-CB95-C747-9F79-B90F13F9F57F}"/>
              </a:ext>
            </a:extLst>
          </p:cNvPr>
          <p:cNvPicPr>
            <a:picLocks noChangeAspect="1"/>
          </p:cNvPicPr>
          <p:nvPr/>
        </p:nvPicPr>
        <p:blipFill>
          <a:blip r:embed="rId4"/>
          <a:stretch>
            <a:fillRect/>
          </a:stretch>
        </p:blipFill>
        <p:spPr>
          <a:xfrm>
            <a:off x="4436683" y="2343660"/>
            <a:ext cx="3318629" cy="691735"/>
          </a:xfrm>
          <a:prstGeom prst="rect">
            <a:avLst/>
          </a:prstGeom>
        </p:spPr>
      </p:pic>
      <p:pic>
        <p:nvPicPr>
          <p:cNvPr id="3" name="Bild 2">
            <a:hlinkClick r:id="rId5"/>
            <a:extLst>
              <a:ext uri="{FF2B5EF4-FFF2-40B4-BE49-F238E27FC236}">
                <a16:creationId xmlns:a16="http://schemas.microsoft.com/office/drawing/2014/main" id="{A9100693-F210-2A40-B448-01F4673E4F0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750953" y="5771477"/>
            <a:ext cx="690093" cy="178473"/>
          </a:xfrm>
          <a:prstGeom prst="rect">
            <a:avLst/>
          </a:prstGeom>
        </p:spPr>
      </p:pic>
    </p:spTree>
    <p:extLst>
      <p:ext uri="{BB962C8B-B14F-4D97-AF65-F5344CB8AC3E}">
        <p14:creationId xmlns:p14="http://schemas.microsoft.com/office/powerpoint/2010/main" val="95328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259BE943-738A-7044-81BC-6CEAEAB91914}"/>
              </a:ext>
            </a:extLst>
          </p:cNvPr>
          <p:cNvGrpSpPr/>
          <p:nvPr/>
        </p:nvGrpSpPr>
        <p:grpSpPr>
          <a:xfrm>
            <a:off x="-1241452" y="-1037499"/>
            <a:ext cx="13478842" cy="8974087"/>
            <a:chOff x="-1241452" y="-1037499"/>
            <a:chExt cx="13478842" cy="8974087"/>
          </a:xfrm>
        </p:grpSpPr>
        <p:pic>
          <p:nvPicPr>
            <p:cNvPr id="4" name="Bildobjekt 3">
              <a:extLst>
                <a:ext uri="{FF2B5EF4-FFF2-40B4-BE49-F238E27FC236}">
                  <a16:creationId xmlns:a16="http://schemas.microsoft.com/office/drawing/2014/main" id="{5209847B-371D-D548-9C5E-652798454CDD}"/>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241452" y="-1037499"/>
              <a:ext cx="13461131" cy="8974087"/>
            </a:xfrm>
            <a:prstGeom prst="rect">
              <a:avLst/>
            </a:prstGeom>
          </p:spPr>
        </p:pic>
        <p:sp>
          <p:nvSpPr>
            <p:cNvPr id="5" name="Rektangel 4">
              <a:extLst>
                <a:ext uri="{FF2B5EF4-FFF2-40B4-BE49-F238E27FC236}">
                  <a16:creationId xmlns:a16="http://schemas.microsoft.com/office/drawing/2014/main" id="{F872965E-8097-2145-AB37-AB71561C8E92}"/>
                </a:ext>
              </a:extLst>
            </p:cNvPr>
            <p:cNvSpPr/>
            <p:nvPr/>
          </p:nvSpPr>
          <p:spPr>
            <a:xfrm>
              <a:off x="-1" y="0"/>
              <a:ext cx="12237391" cy="6858000"/>
            </a:xfrm>
            <a:prstGeom prst="rect">
              <a:avLst/>
            </a:prstGeom>
            <a:solidFill>
              <a:srgbClr val="38414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ln w="0"/>
                <a:solidFill>
                  <a:schemeClr val="tx1"/>
                </a:solidFill>
                <a:effectLst>
                  <a:outerShdw blurRad="38100" dist="19050" dir="2700000" algn="tl" rotWithShape="0">
                    <a:schemeClr val="dk1">
                      <a:alpha val="40000"/>
                    </a:schemeClr>
                  </a:outerShdw>
                </a:effectLst>
              </a:endParaRPr>
            </a:p>
          </p:txBody>
        </p:sp>
      </p:grpSp>
      <p:sp>
        <p:nvSpPr>
          <p:cNvPr id="18" name="Rubrik 1">
            <a:extLst>
              <a:ext uri="{FF2B5EF4-FFF2-40B4-BE49-F238E27FC236}">
                <a16:creationId xmlns:a16="http://schemas.microsoft.com/office/drawing/2014/main" id="{CCED42B3-0F9D-084E-B03E-CEFB946BEFDD}"/>
              </a:ext>
            </a:extLst>
          </p:cNvPr>
          <p:cNvSpPr txBox="1">
            <a:spLocks/>
          </p:cNvSpPr>
          <p:nvPr/>
        </p:nvSpPr>
        <p:spPr>
          <a:xfrm>
            <a:off x="1525586" y="3192173"/>
            <a:ext cx="9140826" cy="1501387"/>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spc="-150" dirty="0">
                <a:solidFill>
                  <a:srgbClr val="FFFFFC"/>
                </a:solidFill>
                <a:latin typeface="Averta Extrabold" pitchFamily="2" charset="-128"/>
                <a:ea typeface="Averta Extrabold" pitchFamily="2" charset="-128"/>
              </a:rPr>
              <a:t>En bättre hantering av sjukfrånvaro och </a:t>
            </a:r>
            <a:r>
              <a:rPr lang="sv-SE" sz="4800" b="1" spc="-150" dirty="0" err="1">
                <a:solidFill>
                  <a:srgbClr val="FFFFFC"/>
                </a:solidFill>
                <a:latin typeface="Averta Extrabold" pitchFamily="2" charset="-128"/>
                <a:ea typeface="Averta Extrabold" pitchFamily="2" charset="-128"/>
              </a:rPr>
              <a:t>rehabprocess</a:t>
            </a:r>
            <a:endParaRPr lang="sv-SE" sz="4800" b="1" spc="-150" dirty="0">
              <a:solidFill>
                <a:srgbClr val="FFFFFC"/>
              </a:solidFill>
              <a:latin typeface="Averta Extrabold" pitchFamily="2" charset="-128"/>
              <a:ea typeface="Averta Extrabold" pitchFamily="2" charset="-128"/>
            </a:endParaRPr>
          </a:p>
        </p:txBody>
      </p:sp>
      <p:pic>
        <p:nvPicPr>
          <p:cNvPr id="22" name="Bildobjekt 21">
            <a:extLst>
              <a:ext uri="{FF2B5EF4-FFF2-40B4-BE49-F238E27FC236}">
                <a16:creationId xmlns:a16="http://schemas.microsoft.com/office/drawing/2014/main" id="{25A85B24-B2EB-2341-B2C9-50AAFC099DC0}"/>
              </a:ext>
            </a:extLst>
          </p:cNvPr>
          <p:cNvPicPr>
            <a:picLocks noChangeAspect="1"/>
          </p:cNvPicPr>
          <p:nvPr/>
        </p:nvPicPr>
        <p:blipFill>
          <a:blip r:embed="rId3"/>
          <a:stretch>
            <a:fillRect/>
          </a:stretch>
        </p:blipFill>
        <p:spPr>
          <a:xfrm>
            <a:off x="5665334" y="6315559"/>
            <a:ext cx="861329" cy="191794"/>
          </a:xfrm>
          <a:prstGeom prst="rect">
            <a:avLst/>
          </a:prstGeom>
        </p:spPr>
      </p:pic>
      <p:pic>
        <p:nvPicPr>
          <p:cNvPr id="8" name="Bildobjekt 7">
            <a:extLst>
              <a:ext uri="{FF2B5EF4-FFF2-40B4-BE49-F238E27FC236}">
                <a16:creationId xmlns:a16="http://schemas.microsoft.com/office/drawing/2014/main" id="{BD16E237-BBEB-F640-A1C8-2A5FF14BA985}"/>
              </a:ext>
            </a:extLst>
          </p:cNvPr>
          <p:cNvPicPr>
            <a:picLocks noChangeAspect="1"/>
          </p:cNvPicPr>
          <p:nvPr/>
        </p:nvPicPr>
        <p:blipFill>
          <a:blip r:embed="rId4"/>
          <a:stretch>
            <a:fillRect/>
          </a:stretch>
        </p:blipFill>
        <p:spPr>
          <a:xfrm>
            <a:off x="5318594" y="1635026"/>
            <a:ext cx="1600200" cy="1206500"/>
          </a:xfrm>
          <a:prstGeom prst="rect">
            <a:avLst/>
          </a:prstGeom>
        </p:spPr>
      </p:pic>
    </p:spTree>
    <p:extLst>
      <p:ext uri="{BB962C8B-B14F-4D97-AF65-F5344CB8AC3E}">
        <p14:creationId xmlns:p14="http://schemas.microsoft.com/office/powerpoint/2010/main" val="1187586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Rak pilkoppling 18">
            <a:extLst>
              <a:ext uri="{FF2B5EF4-FFF2-40B4-BE49-F238E27FC236}">
                <a16:creationId xmlns:a16="http://schemas.microsoft.com/office/drawing/2014/main" id="{68C5E7D4-93B1-4C61-BC46-D6BFC8428198}"/>
              </a:ext>
            </a:extLst>
          </p:cNvPr>
          <p:cNvCxnSpPr>
            <a:cxnSpLocks/>
          </p:cNvCxnSpPr>
          <p:nvPr/>
        </p:nvCxnSpPr>
        <p:spPr>
          <a:xfrm>
            <a:off x="4039340" y="1692251"/>
            <a:ext cx="1157592" cy="1211565"/>
          </a:xfrm>
          <a:prstGeom prst="straightConnector1">
            <a:avLst/>
          </a:prstGeom>
          <a:ln w="28575">
            <a:solidFill>
              <a:srgbClr val="84858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89CA5DF6-6CBE-4D78-BF55-0FB66E2479FB}"/>
              </a:ext>
            </a:extLst>
          </p:cNvPr>
          <p:cNvCxnSpPr>
            <a:cxnSpLocks/>
          </p:cNvCxnSpPr>
          <p:nvPr/>
        </p:nvCxnSpPr>
        <p:spPr>
          <a:xfrm>
            <a:off x="6095816" y="1717316"/>
            <a:ext cx="0" cy="1108169"/>
          </a:xfrm>
          <a:prstGeom prst="straightConnector1">
            <a:avLst/>
          </a:prstGeom>
          <a:ln w="28575">
            <a:solidFill>
              <a:srgbClr val="A9A9B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86A8F7B1-624D-43C7-BBF0-8FAB770DDA05}"/>
              </a:ext>
            </a:extLst>
          </p:cNvPr>
          <p:cNvCxnSpPr>
            <a:cxnSpLocks/>
          </p:cNvCxnSpPr>
          <p:nvPr/>
        </p:nvCxnSpPr>
        <p:spPr>
          <a:xfrm flipH="1">
            <a:off x="7028689" y="1582871"/>
            <a:ext cx="1227544" cy="1320945"/>
          </a:xfrm>
          <a:prstGeom prst="straightConnector1">
            <a:avLst/>
          </a:prstGeom>
          <a:ln w="28575">
            <a:solidFill>
              <a:srgbClr val="84858D"/>
            </a:solidFill>
            <a:tailEnd type="triangle"/>
          </a:ln>
        </p:spPr>
        <p:style>
          <a:lnRef idx="1">
            <a:schemeClr val="accent1"/>
          </a:lnRef>
          <a:fillRef idx="0">
            <a:schemeClr val="accent1"/>
          </a:fillRef>
          <a:effectRef idx="0">
            <a:schemeClr val="accent1"/>
          </a:effectRef>
          <a:fontRef idx="minor">
            <a:schemeClr val="tx1"/>
          </a:fontRef>
        </p:style>
      </p:cxnSp>
      <p:cxnSp>
        <p:nvCxnSpPr>
          <p:cNvPr id="58" name="Rak pilkoppling 57">
            <a:extLst>
              <a:ext uri="{FF2B5EF4-FFF2-40B4-BE49-F238E27FC236}">
                <a16:creationId xmlns:a16="http://schemas.microsoft.com/office/drawing/2014/main" id="{54245DC8-F6EC-445F-9AD9-619AC5AA3512}"/>
              </a:ext>
            </a:extLst>
          </p:cNvPr>
          <p:cNvCxnSpPr>
            <a:cxnSpLocks/>
          </p:cNvCxnSpPr>
          <p:nvPr/>
        </p:nvCxnSpPr>
        <p:spPr>
          <a:xfrm flipH="1">
            <a:off x="10108885" y="4621565"/>
            <a:ext cx="482175" cy="395703"/>
          </a:xfrm>
          <a:prstGeom prst="straightConnector1">
            <a:avLst/>
          </a:prstGeom>
          <a:ln w="28575">
            <a:solidFill>
              <a:srgbClr val="00AA90"/>
            </a:solidFill>
            <a:tailEnd type="triangle"/>
          </a:ln>
        </p:spPr>
        <p:style>
          <a:lnRef idx="1">
            <a:schemeClr val="accent1"/>
          </a:lnRef>
          <a:fillRef idx="0">
            <a:schemeClr val="accent1"/>
          </a:fillRef>
          <a:effectRef idx="0">
            <a:schemeClr val="accent1"/>
          </a:effectRef>
          <a:fontRef idx="minor">
            <a:schemeClr val="tx1"/>
          </a:fontRef>
        </p:style>
      </p:cxnSp>
      <p:sp>
        <p:nvSpPr>
          <p:cNvPr id="59" name="textruta 58">
            <a:extLst>
              <a:ext uri="{FF2B5EF4-FFF2-40B4-BE49-F238E27FC236}">
                <a16:creationId xmlns:a16="http://schemas.microsoft.com/office/drawing/2014/main" id="{8AEF6CC7-3372-4221-9D2B-ADB1CE1E6F28}"/>
              </a:ext>
            </a:extLst>
          </p:cNvPr>
          <p:cNvSpPr txBox="1"/>
          <p:nvPr/>
        </p:nvSpPr>
        <p:spPr>
          <a:xfrm>
            <a:off x="8410289" y="2545281"/>
            <a:ext cx="3299069" cy="1077218"/>
          </a:xfrm>
          <a:prstGeom prst="rect">
            <a:avLst/>
          </a:prstGeom>
          <a:noFill/>
        </p:spPr>
        <p:txBody>
          <a:bodyPr wrap="square" rtlCol="0">
            <a:spAutoFit/>
          </a:bodyPr>
          <a:lstStyle/>
          <a:p>
            <a:r>
              <a:rPr lang="sv-SE" sz="3200" b="1" dirty="0">
                <a:solidFill>
                  <a:schemeClr val="tx1">
                    <a:lumMod val="65000"/>
                    <a:lumOff val="35000"/>
                  </a:schemeClr>
                </a:solidFill>
              </a:rPr>
              <a:t>Överföring </a:t>
            </a:r>
          </a:p>
          <a:p>
            <a:r>
              <a:rPr lang="sv-SE" sz="3200" b="1" dirty="0">
                <a:solidFill>
                  <a:schemeClr val="tx1">
                    <a:lumMod val="65000"/>
                    <a:lumOff val="35000"/>
                  </a:schemeClr>
                </a:solidFill>
              </a:rPr>
              <a:t>daglig och total</a:t>
            </a:r>
            <a:endParaRPr lang="sv-SE" sz="2000" b="1" dirty="0">
              <a:solidFill>
                <a:schemeClr val="tx1">
                  <a:lumMod val="65000"/>
                  <a:lumOff val="35000"/>
                </a:schemeClr>
              </a:solidFill>
            </a:endParaRPr>
          </a:p>
        </p:txBody>
      </p:sp>
      <p:cxnSp>
        <p:nvCxnSpPr>
          <p:cNvPr id="60" name="Rak pilkoppling 59">
            <a:extLst>
              <a:ext uri="{FF2B5EF4-FFF2-40B4-BE49-F238E27FC236}">
                <a16:creationId xmlns:a16="http://schemas.microsoft.com/office/drawing/2014/main" id="{E3F496CC-B6C1-48A7-B970-D83259F56B5B}"/>
              </a:ext>
            </a:extLst>
          </p:cNvPr>
          <p:cNvCxnSpPr>
            <a:cxnSpLocks/>
          </p:cNvCxnSpPr>
          <p:nvPr/>
        </p:nvCxnSpPr>
        <p:spPr>
          <a:xfrm flipH="1">
            <a:off x="5196933" y="4216893"/>
            <a:ext cx="662329" cy="800375"/>
          </a:xfrm>
          <a:prstGeom prst="straightConnector1">
            <a:avLst/>
          </a:prstGeom>
          <a:ln w="28575">
            <a:solidFill>
              <a:srgbClr val="434B56"/>
            </a:solidFill>
            <a:tailEnd type="triangle"/>
          </a:ln>
        </p:spPr>
        <p:style>
          <a:lnRef idx="1">
            <a:schemeClr val="accent1"/>
          </a:lnRef>
          <a:fillRef idx="0">
            <a:schemeClr val="accent1"/>
          </a:fillRef>
          <a:effectRef idx="0">
            <a:schemeClr val="accent1"/>
          </a:effectRef>
          <a:fontRef idx="minor">
            <a:schemeClr val="tx1"/>
          </a:fontRef>
        </p:style>
      </p:cxnSp>
      <p:cxnSp>
        <p:nvCxnSpPr>
          <p:cNvPr id="61" name="Rak pilkoppling 60">
            <a:extLst>
              <a:ext uri="{FF2B5EF4-FFF2-40B4-BE49-F238E27FC236}">
                <a16:creationId xmlns:a16="http://schemas.microsoft.com/office/drawing/2014/main" id="{43546F53-1272-4EF0-B4B0-41D400E36F0D}"/>
              </a:ext>
            </a:extLst>
          </p:cNvPr>
          <p:cNvCxnSpPr>
            <a:cxnSpLocks/>
          </p:cNvCxnSpPr>
          <p:nvPr/>
        </p:nvCxnSpPr>
        <p:spPr>
          <a:xfrm flipH="1">
            <a:off x="2735734" y="4216893"/>
            <a:ext cx="2381239" cy="948856"/>
          </a:xfrm>
          <a:prstGeom prst="straightConnector1">
            <a:avLst/>
          </a:prstGeom>
          <a:ln w="28575">
            <a:solidFill>
              <a:srgbClr val="434B5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Rak pilkoppling 61">
            <a:extLst>
              <a:ext uri="{FF2B5EF4-FFF2-40B4-BE49-F238E27FC236}">
                <a16:creationId xmlns:a16="http://schemas.microsoft.com/office/drawing/2014/main" id="{8C532659-AC6F-497A-BC1E-70E34A64DBC6}"/>
              </a:ext>
            </a:extLst>
          </p:cNvPr>
          <p:cNvCxnSpPr>
            <a:cxnSpLocks/>
          </p:cNvCxnSpPr>
          <p:nvPr/>
        </p:nvCxnSpPr>
        <p:spPr>
          <a:xfrm>
            <a:off x="6332740" y="4216893"/>
            <a:ext cx="547454" cy="800375"/>
          </a:xfrm>
          <a:prstGeom prst="straightConnector1">
            <a:avLst/>
          </a:prstGeom>
          <a:ln w="28575">
            <a:solidFill>
              <a:srgbClr val="434B56"/>
            </a:solidFill>
            <a:tailEnd type="triangle"/>
          </a:ln>
        </p:spPr>
        <p:style>
          <a:lnRef idx="1">
            <a:schemeClr val="accent1"/>
          </a:lnRef>
          <a:fillRef idx="0">
            <a:schemeClr val="accent1"/>
          </a:fillRef>
          <a:effectRef idx="0">
            <a:schemeClr val="accent1"/>
          </a:effectRef>
          <a:fontRef idx="minor">
            <a:schemeClr val="tx1"/>
          </a:fontRef>
        </p:style>
      </p:cxnSp>
      <p:cxnSp>
        <p:nvCxnSpPr>
          <p:cNvPr id="63" name="Rak pilkoppling 62">
            <a:extLst>
              <a:ext uri="{FF2B5EF4-FFF2-40B4-BE49-F238E27FC236}">
                <a16:creationId xmlns:a16="http://schemas.microsoft.com/office/drawing/2014/main" id="{9A796CC9-ED69-4A73-A302-B4CE0560E111}"/>
              </a:ext>
            </a:extLst>
          </p:cNvPr>
          <p:cNvCxnSpPr>
            <a:cxnSpLocks/>
          </p:cNvCxnSpPr>
          <p:nvPr/>
        </p:nvCxnSpPr>
        <p:spPr>
          <a:xfrm>
            <a:off x="7028688" y="4216893"/>
            <a:ext cx="1872041" cy="948856"/>
          </a:xfrm>
          <a:prstGeom prst="straightConnector1">
            <a:avLst/>
          </a:prstGeom>
          <a:ln w="28575">
            <a:solidFill>
              <a:srgbClr val="434B56"/>
            </a:solidFill>
            <a:tailEnd type="triangle"/>
          </a:ln>
        </p:spPr>
        <p:style>
          <a:lnRef idx="1">
            <a:schemeClr val="accent1"/>
          </a:lnRef>
          <a:fillRef idx="0">
            <a:schemeClr val="accent1"/>
          </a:fillRef>
          <a:effectRef idx="0">
            <a:schemeClr val="accent1"/>
          </a:effectRef>
          <a:fontRef idx="minor">
            <a:schemeClr val="tx1"/>
          </a:fontRef>
        </p:style>
      </p:cxnSp>
      <p:sp>
        <p:nvSpPr>
          <p:cNvPr id="67" name="Flödesschema: Magnetskiva 66">
            <a:extLst>
              <a:ext uri="{FF2B5EF4-FFF2-40B4-BE49-F238E27FC236}">
                <a16:creationId xmlns:a16="http://schemas.microsoft.com/office/drawing/2014/main" id="{7BDB3137-A222-4B42-963B-9244F0BB0FC3}"/>
              </a:ext>
            </a:extLst>
          </p:cNvPr>
          <p:cNvSpPr/>
          <p:nvPr/>
        </p:nvSpPr>
        <p:spPr>
          <a:xfrm>
            <a:off x="4178423" y="2903816"/>
            <a:ext cx="3835153" cy="1437366"/>
          </a:xfrm>
          <a:prstGeom prst="flowChartMagneticDisk">
            <a:avLst/>
          </a:prstGeom>
          <a:solidFill>
            <a:srgbClr val="434B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Flödesschema: Magnetskiva 67">
            <a:extLst>
              <a:ext uri="{FF2B5EF4-FFF2-40B4-BE49-F238E27FC236}">
                <a16:creationId xmlns:a16="http://schemas.microsoft.com/office/drawing/2014/main" id="{DCCA2942-9D2C-495A-9D43-C2E792972249}"/>
              </a:ext>
            </a:extLst>
          </p:cNvPr>
          <p:cNvSpPr/>
          <p:nvPr/>
        </p:nvSpPr>
        <p:spPr>
          <a:xfrm>
            <a:off x="5163312" y="802583"/>
            <a:ext cx="1865376" cy="914400"/>
          </a:xfrm>
          <a:prstGeom prst="flowChartMagneticDisk">
            <a:avLst/>
          </a:prstGeom>
          <a:solidFill>
            <a:srgbClr val="A9A9B0"/>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sv-SE" dirty="0"/>
          </a:p>
        </p:txBody>
      </p:sp>
      <p:sp>
        <p:nvSpPr>
          <p:cNvPr id="69" name="textruta 68">
            <a:extLst>
              <a:ext uri="{FF2B5EF4-FFF2-40B4-BE49-F238E27FC236}">
                <a16:creationId xmlns:a16="http://schemas.microsoft.com/office/drawing/2014/main" id="{A0D2682A-8E07-4A97-BE6B-D35B2134E1D9}"/>
              </a:ext>
            </a:extLst>
          </p:cNvPr>
          <p:cNvSpPr txBox="1"/>
          <p:nvPr/>
        </p:nvSpPr>
        <p:spPr>
          <a:xfrm>
            <a:off x="5218176" y="1121206"/>
            <a:ext cx="1755648" cy="461665"/>
          </a:xfrm>
          <a:prstGeom prst="rect">
            <a:avLst/>
          </a:prstGeom>
          <a:noFill/>
        </p:spPr>
        <p:txBody>
          <a:bodyPr wrap="square" rtlCol="0">
            <a:spAutoFit/>
          </a:bodyPr>
          <a:lstStyle/>
          <a:p>
            <a:pPr algn="ctr"/>
            <a:r>
              <a:rPr lang="sv-SE" sz="2400" b="1" dirty="0">
                <a:solidFill>
                  <a:schemeClr val="bg1"/>
                </a:solidFill>
              </a:rPr>
              <a:t>Tidsystem</a:t>
            </a:r>
          </a:p>
        </p:txBody>
      </p:sp>
      <p:sp>
        <p:nvSpPr>
          <p:cNvPr id="70" name="Flödesschema: Magnetskiva 69">
            <a:extLst>
              <a:ext uri="{FF2B5EF4-FFF2-40B4-BE49-F238E27FC236}">
                <a16:creationId xmlns:a16="http://schemas.microsoft.com/office/drawing/2014/main" id="{B36A82E9-5F9D-4BE8-B44C-19F2CB93ACFA}"/>
              </a:ext>
            </a:extLst>
          </p:cNvPr>
          <p:cNvSpPr/>
          <p:nvPr/>
        </p:nvSpPr>
        <p:spPr>
          <a:xfrm>
            <a:off x="7461504" y="802583"/>
            <a:ext cx="1865376" cy="914400"/>
          </a:xfrm>
          <a:prstGeom prst="flowChartMagneticDisk">
            <a:avLst/>
          </a:prstGeom>
          <a:solidFill>
            <a:srgbClr val="84858D"/>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sv-SE" dirty="0"/>
          </a:p>
        </p:txBody>
      </p:sp>
      <p:sp>
        <p:nvSpPr>
          <p:cNvPr id="71" name="textruta 70">
            <a:extLst>
              <a:ext uri="{FF2B5EF4-FFF2-40B4-BE49-F238E27FC236}">
                <a16:creationId xmlns:a16="http://schemas.microsoft.com/office/drawing/2014/main" id="{10EB8A81-65C5-4FCE-BB42-BB1D6B43181C}"/>
              </a:ext>
            </a:extLst>
          </p:cNvPr>
          <p:cNvSpPr txBox="1"/>
          <p:nvPr/>
        </p:nvSpPr>
        <p:spPr>
          <a:xfrm>
            <a:off x="7516368" y="1121206"/>
            <a:ext cx="1755648" cy="461665"/>
          </a:xfrm>
          <a:prstGeom prst="rect">
            <a:avLst/>
          </a:prstGeom>
          <a:noFill/>
        </p:spPr>
        <p:txBody>
          <a:bodyPr wrap="square" rtlCol="0">
            <a:spAutoFit/>
          </a:bodyPr>
          <a:lstStyle/>
          <a:p>
            <a:pPr algn="ctr"/>
            <a:r>
              <a:rPr lang="sv-SE" sz="2400" b="1" dirty="0">
                <a:solidFill>
                  <a:schemeClr val="bg1"/>
                </a:solidFill>
              </a:rPr>
              <a:t>HR system</a:t>
            </a:r>
          </a:p>
        </p:txBody>
      </p:sp>
      <p:sp>
        <p:nvSpPr>
          <p:cNvPr id="72" name="Flödesschema: Magnetskiva 71">
            <a:extLst>
              <a:ext uri="{FF2B5EF4-FFF2-40B4-BE49-F238E27FC236}">
                <a16:creationId xmlns:a16="http://schemas.microsoft.com/office/drawing/2014/main" id="{1FAFA915-F090-431D-8A91-5EC7828E9A35}"/>
              </a:ext>
            </a:extLst>
          </p:cNvPr>
          <p:cNvSpPr/>
          <p:nvPr/>
        </p:nvSpPr>
        <p:spPr>
          <a:xfrm>
            <a:off x="2865120" y="802583"/>
            <a:ext cx="1865376" cy="914400"/>
          </a:xfrm>
          <a:prstGeom prst="flowChartMagneticDisk">
            <a:avLst/>
          </a:prstGeom>
          <a:solidFill>
            <a:srgbClr val="84858D"/>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sv-SE" dirty="0"/>
          </a:p>
        </p:txBody>
      </p:sp>
      <p:sp>
        <p:nvSpPr>
          <p:cNvPr id="73" name="textruta 72">
            <a:extLst>
              <a:ext uri="{FF2B5EF4-FFF2-40B4-BE49-F238E27FC236}">
                <a16:creationId xmlns:a16="http://schemas.microsoft.com/office/drawing/2014/main" id="{EA0493E4-4E17-4AA1-AD0D-4100BD129F50}"/>
              </a:ext>
            </a:extLst>
          </p:cNvPr>
          <p:cNvSpPr txBox="1"/>
          <p:nvPr/>
        </p:nvSpPr>
        <p:spPr>
          <a:xfrm>
            <a:off x="2919984" y="1121206"/>
            <a:ext cx="1755648" cy="461665"/>
          </a:xfrm>
          <a:prstGeom prst="rect">
            <a:avLst/>
          </a:prstGeom>
          <a:noFill/>
        </p:spPr>
        <p:txBody>
          <a:bodyPr wrap="square" rtlCol="0">
            <a:spAutoFit/>
          </a:bodyPr>
          <a:lstStyle/>
          <a:p>
            <a:pPr algn="ctr"/>
            <a:r>
              <a:rPr lang="sv-SE" sz="2400" b="1" dirty="0">
                <a:solidFill>
                  <a:schemeClr val="bg1"/>
                </a:solidFill>
              </a:rPr>
              <a:t>Lönesystem</a:t>
            </a:r>
          </a:p>
        </p:txBody>
      </p:sp>
      <p:sp>
        <p:nvSpPr>
          <p:cNvPr id="74" name="textruta 73">
            <a:extLst>
              <a:ext uri="{FF2B5EF4-FFF2-40B4-BE49-F238E27FC236}">
                <a16:creationId xmlns:a16="http://schemas.microsoft.com/office/drawing/2014/main" id="{A6D98466-A98B-4516-8F6D-A331CB214E1C}"/>
              </a:ext>
            </a:extLst>
          </p:cNvPr>
          <p:cNvSpPr txBox="1"/>
          <p:nvPr/>
        </p:nvSpPr>
        <p:spPr>
          <a:xfrm>
            <a:off x="5116973" y="3464590"/>
            <a:ext cx="1957687" cy="646331"/>
          </a:xfrm>
          <a:prstGeom prst="rect">
            <a:avLst/>
          </a:prstGeom>
          <a:noFill/>
        </p:spPr>
        <p:txBody>
          <a:bodyPr wrap="square" rtlCol="0">
            <a:spAutoFit/>
          </a:bodyPr>
          <a:lstStyle/>
          <a:p>
            <a:pPr algn="ctr"/>
            <a:r>
              <a:rPr lang="sv-SE" sz="3600" b="1" dirty="0">
                <a:solidFill>
                  <a:schemeClr val="bg1"/>
                </a:solidFill>
              </a:rPr>
              <a:t>Databas</a:t>
            </a:r>
            <a:endParaRPr lang="sv-SE" sz="2400" b="1" dirty="0">
              <a:solidFill>
                <a:schemeClr val="bg1"/>
              </a:solidFill>
            </a:endParaRPr>
          </a:p>
        </p:txBody>
      </p:sp>
      <p:sp>
        <p:nvSpPr>
          <p:cNvPr id="31" name="textruta 30">
            <a:extLst>
              <a:ext uri="{FF2B5EF4-FFF2-40B4-BE49-F238E27FC236}">
                <a16:creationId xmlns:a16="http://schemas.microsoft.com/office/drawing/2014/main" id="{8DCF9B7A-A6C0-46A3-BB46-CC785FAEA22F}"/>
              </a:ext>
            </a:extLst>
          </p:cNvPr>
          <p:cNvSpPr txBox="1"/>
          <p:nvPr/>
        </p:nvSpPr>
        <p:spPr>
          <a:xfrm>
            <a:off x="4230433" y="1836368"/>
            <a:ext cx="1865376" cy="1015663"/>
          </a:xfrm>
          <a:prstGeom prst="rect">
            <a:avLst/>
          </a:prstGeom>
          <a:noFill/>
        </p:spPr>
        <p:txBody>
          <a:bodyPr wrap="square" rtlCol="0">
            <a:spAutoFit/>
          </a:bodyPr>
          <a:lstStyle/>
          <a:p>
            <a:pPr algn="r"/>
            <a:r>
              <a:rPr lang="sv-SE" sz="2000" b="1" dirty="0">
                <a:solidFill>
                  <a:schemeClr val="tx1">
                    <a:lumMod val="75000"/>
                    <a:lumOff val="25000"/>
                  </a:schemeClr>
                </a:solidFill>
              </a:rPr>
              <a:t>- Organisation</a:t>
            </a:r>
          </a:p>
          <a:p>
            <a:pPr algn="r"/>
            <a:r>
              <a:rPr lang="sv-SE" sz="2000" b="1" dirty="0">
                <a:solidFill>
                  <a:schemeClr val="tx1">
                    <a:lumMod val="75000"/>
                    <a:lumOff val="25000"/>
                  </a:schemeClr>
                </a:solidFill>
              </a:rPr>
              <a:t>- Person</a:t>
            </a:r>
          </a:p>
          <a:p>
            <a:pPr algn="r"/>
            <a:endParaRPr lang="sv-SE" sz="2000" b="1" dirty="0">
              <a:solidFill>
                <a:schemeClr val="tx1">
                  <a:lumMod val="75000"/>
                  <a:lumOff val="25000"/>
                </a:schemeClr>
              </a:solidFill>
            </a:endParaRPr>
          </a:p>
        </p:txBody>
      </p:sp>
      <p:sp>
        <p:nvSpPr>
          <p:cNvPr id="32" name="textruta 31">
            <a:extLst>
              <a:ext uri="{FF2B5EF4-FFF2-40B4-BE49-F238E27FC236}">
                <a16:creationId xmlns:a16="http://schemas.microsoft.com/office/drawing/2014/main" id="{04D07E59-5A23-4279-8FE4-974F71785F6F}"/>
              </a:ext>
            </a:extLst>
          </p:cNvPr>
          <p:cNvSpPr txBox="1"/>
          <p:nvPr/>
        </p:nvSpPr>
        <p:spPr>
          <a:xfrm>
            <a:off x="6095809" y="1836368"/>
            <a:ext cx="1865376" cy="1015663"/>
          </a:xfrm>
          <a:prstGeom prst="rect">
            <a:avLst/>
          </a:prstGeom>
          <a:noFill/>
        </p:spPr>
        <p:txBody>
          <a:bodyPr wrap="square" rtlCol="0">
            <a:spAutoFit/>
          </a:bodyPr>
          <a:lstStyle/>
          <a:p>
            <a:r>
              <a:rPr lang="sv-SE" sz="2000" b="1" dirty="0">
                <a:solidFill>
                  <a:schemeClr val="tx1">
                    <a:lumMod val="75000"/>
                    <a:lumOff val="25000"/>
                  </a:schemeClr>
                </a:solidFill>
              </a:rPr>
              <a:t>- Sjukfrånvaro</a:t>
            </a:r>
          </a:p>
          <a:p>
            <a:r>
              <a:rPr lang="sv-SE" sz="2000" b="1" dirty="0">
                <a:solidFill>
                  <a:schemeClr val="tx1">
                    <a:lumMod val="75000"/>
                    <a:lumOff val="25000"/>
                  </a:schemeClr>
                </a:solidFill>
              </a:rPr>
              <a:t>- Chefer</a:t>
            </a:r>
          </a:p>
          <a:p>
            <a:endParaRPr lang="sv-SE" sz="2000" b="1" dirty="0">
              <a:solidFill>
                <a:schemeClr val="tx1">
                  <a:lumMod val="75000"/>
                  <a:lumOff val="25000"/>
                </a:schemeClr>
              </a:solidFill>
            </a:endParaRPr>
          </a:p>
        </p:txBody>
      </p:sp>
      <p:pic>
        <p:nvPicPr>
          <p:cNvPr id="2" name="Bildobjekt 1">
            <a:extLst>
              <a:ext uri="{FF2B5EF4-FFF2-40B4-BE49-F238E27FC236}">
                <a16:creationId xmlns:a16="http://schemas.microsoft.com/office/drawing/2014/main" id="{18DBC34F-3373-417B-A49B-CAB91C021902}"/>
              </a:ext>
            </a:extLst>
          </p:cNvPr>
          <p:cNvPicPr>
            <a:picLocks noChangeAspect="1"/>
          </p:cNvPicPr>
          <p:nvPr/>
        </p:nvPicPr>
        <p:blipFill>
          <a:blip r:embed="rId2"/>
          <a:stretch>
            <a:fillRect/>
          </a:stretch>
        </p:blipFill>
        <p:spPr>
          <a:xfrm>
            <a:off x="5665335" y="6315559"/>
            <a:ext cx="861329" cy="191794"/>
          </a:xfrm>
          <a:prstGeom prst="rect">
            <a:avLst/>
          </a:prstGeom>
        </p:spPr>
      </p:pic>
      <p:sp>
        <p:nvSpPr>
          <p:cNvPr id="3" name="Moln 2">
            <a:extLst>
              <a:ext uri="{FF2B5EF4-FFF2-40B4-BE49-F238E27FC236}">
                <a16:creationId xmlns:a16="http://schemas.microsoft.com/office/drawing/2014/main" id="{1B33D35B-DAF0-4F66-8B2A-0F32CFDFF7D9}"/>
              </a:ext>
            </a:extLst>
          </p:cNvPr>
          <p:cNvSpPr/>
          <p:nvPr/>
        </p:nvSpPr>
        <p:spPr>
          <a:xfrm>
            <a:off x="648662" y="5017268"/>
            <a:ext cx="2216458" cy="1198485"/>
          </a:xfrm>
          <a:prstGeom prst="cloud">
            <a:avLst/>
          </a:prstGeom>
          <a:solidFill>
            <a:schemeClr val="bg1"/>
          </a:solidFill>
          <a:ln w="25400">
            <a:solidFill>
              <a:srgbClr val="DB6A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Moln 3">
            <a:extLst>
              <a:ext uri="{FF2B5EF4-FFF2-40B4-BE49-F238E27FC236}">
                <a16:creationId xmlns:a16="http://schemas.microsoft.com/office/drawing/2014/main" id="{BFD495EC-0D22-421B-B0E7-D6DCF129E8D9}"/>
              </a:ext>
            </a:extLst>
          </p:cNvPr>
          <p:cNvSpPr/>
          <p:nvPr/>
        </p:nvSpPr>
        <p:spPr>
          <a:xfrm>
            <a:off x="3307547" y="5017268"/>
            <a:ext cx="2216458" cy="1198485"/>
          </a:xfrm>
          <a:prstGeom prst="cloud">
            <a:avLst/>
          </a:prstGeom>
          <a:solidFill>
            <a:schemeClr val="bg1"/>
          </a:solidFill>
          <a:ln w="25400">
            <a:solidFill>
              <a:srgbClr val="5C9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Moln 4">
            <a:extLst>
              <a:ext uri="{FF2B5EF4-FFF2-40B4-BE49-F238E27FC236}">
                <a16:creationId xmlns:a16="http://schemas.microsoft.com/office/drawing/2014/main" id="{BF71E342-4E6B-4D63-8BFF-914000101CF6}"/>
              </a:ext>
            </a:extLst>
          </p:cNvPr>
          <p:cNvSpPr/>
          <p:nvPr/>
        </p:nvSpPr>
        <p:spPr>
          <a:xfrm>
            <a:off x="5966432" y="5017268"/>
            <a:ext cx="2216458" cy="1198485"/>
          </a:xfrm>
          <a:prstGeom prst="cloud">
            <a:avLst/>
          </a:prstGeom>
          <a:solidFill>
            <a:schemeClr val="bg1"/>
          </a:solidFill>
          <a:ln w="25400">
            <a:solidFill>
              <a:srgbClr val="F6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Moln 5">
            <a:extLst>
              <a:ext uri="{FF2B5EF4-FFF2-40B4-BE49-F238E27FC236}">
                <a16:creationId xmlns:a16="http://schemas.microsoft.com/office/drawing/2014/main" id="{1D772AFC-5826-4577-8C32-490C2CDFFA14}"/>
              </a:ext>
            </a:extLst>
          </p:cNvPr>
          <p:cNvSpPr/>
          <p:nvPr/>
        </p:nvSpPr>
        <p:spPr>
          <a:xfrm>
            <a:off x="10247175" y="3854625"/>
            <a:ext cx="1591662" cy="985088"/>
          </a:xfrm>
          <a:prstGeom prst="cloud">
            <a:avLst/>
          </a:prstGeom>
          <a:solidFill>
            <a:schemeClr val="bg1"/>
          </a:solidFill>
          <a:ln w="25400">
            <a:solidFill>
              <a:srgbClr val="00A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Moln 6">
            <a:extLst>
              <a:ext uri="{FF2B5EF4-FFF2-40B4-BE49-F238E27FC236}">
                <a16:creationId xmlns:a16="http://schemas.microsoft.com/office/drawing/2014/main" id="{43536079-5346-4D59-B2C3-A94771AFFFB1}"/>
              </a:ext>
            </a:extLst>
          </p:cNvPr>
          <p:cNvSpPr/>
          <p:nvPr/>
        </p:nvSpPr>
        <p:spPr>
          <a:xfrm>
            <a:off x="8625317" y="5017268"/>
            <a:ext cx="2216458" cy="1198485"/>
          </a:xfrm>
          <a:prstGeom prst="cloud">
            <a:avLst/>
          </a:prstGeom>
          <a:solidFill>
            <a:schemeClr val="bg1"/>
          </a:solidFill>
          <a:ln w="25400">
            <a:solidFill>
              <a:srgbClr val="E84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ritning&#10;&#10;Automatiskt genererad beskrivning">
            <a:extLst>
              <a:ext uri="{FF2B5EF4-FFF2-40B4-BE49-F238E27FC236}">
                <a16:creationId xmlns:a16="http://schemas.microsoft.com/office/drawing/2014/main" id="{1ABD29C4-5CA0-4077-ABBE-8B5AB4778B90}"/>
              </a:ext>
            </a:extLst>
          </p:cNvPr>
          <p:cNvPicPr>
            <a:picLocks noChangeAspect="1"/>
          </p:cNvPicPr>
          <p:nvPr/>
        </p:nvPicPr>
        <p:blipFill>
          <a:blip r:embed="rId3"/>
          <a:stretch>
            <a:fillRect/>
          </a:stretch>
        </p:blipFill>
        <p:spPr>
          <a:xfrm>
            <a:off x="8975651" y="5436510"/>
            <a:ext cx="1440000" cy="342000"/>
          </a:xfrm>
          <a:prstGeom prst="rect">
            <a:avLst/>
          </a:prstGeom>
        </p:spPr>
      </p:pic>
      <p:pic>
        <p:nvPicPr>
          <p:cNvPr id="9" name="Bildobjekt 8" descr="En bild som visar ritning, tecken&#10;&#10;Automatiskt genererad beskrivning">
            <a:extLst>
              <a:ext uri="{FF2B5EF4-FFF2-40B4-BE49-F238E27FC236}">
                <a16:creationId xmlns:a16="http://schemas.microsoft.com/office/drawing/2014/main" id="{12E8C4C0-5CAA-40FF-95BE-91C0E10F9CA2}"/>
              </a:ext>
            </a:extLst>
          </p:cNvPr>
          <p:cNvPicPr>
            <a:picLocks noChangeAspect="1"/>
          </p:cNvPicPr>
          <p:nvPr/>
        </p:nvPicPr>
        <p:blipFill>
          <a:blip r:embed="rId4"/>
          <a:stretch>
            <a:fillRect/>
          </a:stretch>
        </p:blipFill>
        <p:spPr>
          <a:xfrm>
            <a:off x="10456687" y="4139883"/>
            <a:ext cx="1172638" cy="360000"/>
          </a:xfrm>
          <a:prstGeom prst="rect">
            <a:avLst/>
          </a:prstGeom>
        </p:spPr>
      </p:pic>
      <p:pic>
        <p:nvPicPr>
          <p:cNvPr id="10" name="Picture 10">
            <a:extLst>
              <a:ext uri="{FF2B5EF4-FFF2-40B4-BE49-F238E27FC236}">
                <a16:creationId xmlns:a16="http://schemas.microsoft.com/office/drawing/2014/main" id="{2218348B-2CCA-4376-91FF-7AF86DD972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2254" y="5436510"/>
            <a:ext cx="1189394" cy="39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a:extLst>
              <a:ext uri="{FF2B5EF4-FFF2-40B4-BE49-F238E27FC236}">
                <a16:creationId xmlns:a16="http://schemas.microsoft.com/office/drawing/2014/main" id="{6412D769-FF85-4BD5-B362-885D3C3BB0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873" y="5472510"/>
            <a:ext cx="1169049"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a:extLst>
              <a:ext uri="{FF2B5EF4-FFF2-40B4-BE49-F238E27FC236}">
                <a16:creationId xmlns:a16="http://schemas.microsoft.com/office/drawing/2014/main" id="{1878FF63-C282-45AB-9C5D-0137EC481D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581" y="5418510"/>
            <a:ext cx="1226619"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852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0D91EEC-9473-C943-9B63-AA0A165413EA}"/>
              </a:ext>
            </a:extLst>
          </p:cNvPr>
          <p:cNvPicPr>
            <a:picLocks noChangeAspect="1"/>
          </p:cNvPicPr>
          <p:nvPr/>
        </p:nvPicPr>
        <p:blipFill>
          <a:blip r:embed="rId2"/>
          <a:stretch>
            <a:fillRect/>
          </a:stretch>
        </p:blipFill>
        <p:spPr>
          <a:xfrm>
            <a:off x="5665335" y="6315559"/>
            <a:ext cx="861329" cy="191794"/>
          </a:xfrm>
          <a:prstGeom prst="rect">
            <a:avLst/>
          </a:prstGeom>
        </p:spPr>
      </p:pic>
      <p:sp>
        <p:nvSpPr>
          <p:cNvPr id="11" name="Rubrik 1">
            <a:extLst>
              <a:ext uri="{FF2B5EF4-FFF2-40B4-BE49-F238E27FC236}">
                <a16:creationId xmlns:a16="http://schemas.microsoft.com/office/drawing/2014/main" id="{3514E92C-A893-2F4C-9D58-BF5F6132BE03}"/>
              </a:ext>
            </a:extLst>
          </p:cNvPr>
          <p:cNvSpPr txBox="1">
            <a:spLocks/>
          </p:cNvSpPr>
          <p:nvPr/>
        </p:nvSpPr>
        <p:spPr>
          <a:xfrm>
            <a:off x="767553" y="815178"/>
            <a:ext cx="10549735" cy="54927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b="1" spc="-150" dirty="0">
                <a:solidFill>
                  <a:srgbClr val="384146"/>
                </a:solidFill>
                <a:latin typeface="Averta Extrabold" pitchFamily="2" charset="-128"/>
                <a:ea typeface="Averta Extrabold" pitchFamily="2" charset="-128"/>
              </a:rPr>
              <a:t>Presentation av hur chef arbetar med rehabärenden i Adato</a:t>
            </a:r>
          </a:p>
        </p:txBody>
      </p:sp>
      <p:pic>
        <p:nvPicPr>
          <p:cNvPr id="3" name="Bildobjekt 2">
            <a:extLst>
              <a:ext uri="{FF2B5EF4-FFF2-40B4-BE49-F238E27FC236}">
                <a16:creationId xmlns:a16="http://schemas.microsoft.com/office/drawing/2014/main" id="{C68F36BC-A9B9-4C44-ACEF-8414325E3C2B}"/>
              </a:ext>
            </a:extLst>
          </p:cNvPr>
          <p:cNvPicPr>
            <a:picLocks noChangeAspect="1"/>
          </p:cNvPicPr>
          <p:nvPr/>
        </p:nvPicPr>
        <p:blipFill>
          <a:blip r:embed="rId3"/>
          <a:stretch>
            <a:fillRect/>
          </a:stretch>
        </p:blipFill>
        <p:spPr>
          <a:xfrm>
            <a:off x="1238320" y="1364453"/>
            <a:ext cx="9188060" cy="5142899"/>
          </a:xfrm>
          <a:prstGeom prst="rect">
            <a:avLst/>
          </a:prstGeom>
        </p:spPr>
      </p:pic>
      <p:sp>
        <p:nvSpPr>
          <p:cNvPr id="5" name="Rectangle 6">
            <a:extLst>
              <a:ext uri="{FF2B5EF4-FFF2-40B4-BE49-F238E27FC236}">
                <a16:creationId xmlns:a16="http://schemas.microsoft.com/office/drawing/2014/main" id="{0AF5006F-093C-4945-9574-887BEAC68744}"/>
              </a:ext>
            </a:extLst>
          </p:cNvPr>
          <p:cNvSpPr>
            <a:spLocks noChangeArrowheads="1"/>
          </p:cNvSpPr>
          <p:nvPr/>
        </p:nvSpPr>
        <p:spPr bwMode="auto">
          <a:xfrm>
            <a:off x="4238015" y="2984032"/>
            <a:ext cx="5616575" cy="1924246"/>
          </a:xfrm>
          <a:prstGeom prst="rect">
            <a:avLst/>
          </a:prstGeom>
          <a:solidFill>
            <a:schemeClr val="bg1"/>
          </a:solidFill>
          <a:ln w="9525" algn="ctr">
            <a:solidFill>
              <a:schemeClr val="tx1"/>
            </a:solidFill>
            <a:miter lim="800000"/>
            <a:headEnd/>
            <a:tailEnd/>
          </a:ln>
        </p:spPr>
        <p:txBody>
          <a:bodyPr lIns="92075" tIns="46038" rIns="92075" bIns="4603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sv-SE" sz="1400" dirty="0">
                <a:solidFill>
                  <a:schemeClr val="tx2"/>
                </a:solidFill>
                <a:latin typeface="Averta" panose="00000500000000000000" pitchFamily="50" charset="0"/>
              </a:rPr>
              <a:t>Sjukfrånvaroperioder förs över automatiskt från PA/löne-systemet till Adato, som bevakar dessa ett kalenderår bakåt. Sjukperioder med mer än 15 sjukdagar, eller 6 korttidstillfällen förs över till </a:t>
            </a:r>
            <a:r>
              <a:rPr lang="sv-SE" sz="1400" dirty="0" err="1">
                <a:solidFill>
                  <a:schemeClr val="tx2"/>
                </a:solidFill>
                <a:latin typeface="Averta" panose="00000500000000000000" pitchFamily="50" charset="0"/>
              </a:rPr>
              <a:t>rehabbevakningen</a:t>
            </a:r>
            <a:r>
              <a:rPr lang="sv-SE" sz="1400" dirty="0">
                <a:solidFill>
                  <a:schemeClr val="tx2"/>
                </a:solidFill>
                <a:latin typeface="Averta" panose="00000500000000000000" pitchFamily="50" charset="0"/>
              </a:rPr>
              <a:t> (beroende på era inställningar) – signal går till chef när ett ärende kommit till </a:t>
            </a:r>
            <a:r>
              <a:rPr lang="sv-SE" sz="1400" dirty="0" err="1">
                <a:solidFill>
                  <a:schemeClr val="tx2"/>
                </a:solidFill>
                <a:latin typeface="Averta" panose="00000500000000000000" pitchFamily="50" charset="0"/>
              </a:rPr>
              <a:t>rehabbevakningen</a:t>
            </a:r>
            <a:r>
              <a:rPr lang="sv-SE" sz="1400" dirty="0">
                <a:solidFill>
                  <a:schemeClr val="tx2"/>
                </a:solidFill>
                <a:latin typeface="Averta" panose="00000500000000000000" pitchFamily="50" charset="0"/>
              </a:rPr>
              <a:t> från lönesystemet!</a:t>
            </a:r>
          </a:p>
          <a:p>
            <a:pPr>
              <a:spcBef>
                <a:spcPct val="50000"/>
              </a:spcBef>
            </a:pPr>
            <a:r>
              <a:rPr lang="sv-SE" sz="1400" dirty="0">
                <a:solidFill>
                  <a:schemeClr val="tx2"/>
                </a:solidFill>
                <a:latin typeface="Averta" panose="00000500000000000000" pitchFamily="50" charset="0"/>
              </a:rPr>
              <a:t>Som ansvarig chef har du behörighet att arbeta med den personal som du ansvarar för.</a:t>
            </a:r>
          </a:p>
        </p:txBody>
      </p:sp>
    </p:spTree>
    <p:extLst>
      <p:ext uri="{BB962C8B-B14F-4D97-AF65-F5344CB8AC3E}">
        <p14:creationId xmlns:p14="http://schemas.microsoft.com/office/powerpoint/2010/main" val="155284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0D91EEC-9473-C943-9B63-AA0A165413EA}"/>
              </a:ext>
            </a:extLst>
          </p:cNvPr>
          <p:cNvPicPr>
            <a:picLocks noChangeAspect="1"/>
          </p:cNvPicPr>
          <p:nvPr/>
        </p:nvPicPr>
        <p:blipFill>
          <a:blip r:embed="rId2"/>
          <a:stretch>
            <a:fillRect/>
          </a:stretch>
        </p:blipFill>
        <p:spPr>
          <a:xfrm>
            <a:off x="5665335" y="6315559"/>
            <a:ext cx="861329" cy="191794"/>
          </a:xfrm>
          <a:prstGeom prst="rect">
            <a:avLst/>
          </a:prstGeom>
        </p:spPr>
      </p:pic>
      <p:pic>
        <p:nvPicPr>
          <p:cNvPr id="2" name="Bildobjekt 1">
            <a:extLst>
              <a:ext uri="{FF2B5EF4-FFF2-40B4-BE49-F238E27FC236}">
                <a16:creationId xmlns:a16="http://schemas.microsoft.com/office/drawing/2014/main" id="{5538D8F1-1E3C-44DA-82F6-1129D7E50FB6}"/>
              </a:ext>
            </a:extLst>
          </p:cNvPr>
          <p:cNvPicPr>
            <a:picLocks noChangeAspect="1"/>
          </p:cNvPicPr>
          <p:nvPr/>
        </p:nvPicPr>
        <p:blipFill>
          <a:blip r:embed="rId3"/>
          <a:stretch>
            <a:fillRect/>
          </a:stretch>
        </p:blipFill>
        <p:spPr>
          <a:xfrm>
            <a:off x="780644" y="802805"/>
            <a:ext cx="10630711" cy="5956755"/>
          </a:xfrm>
          <a:prstGeom prst="rect">
            <a:avLst/>
          </a:prstGeom>
        </p:spPr>
      </p:pic>
      <p:sp>
        <p:nvSpPr>
          <p:cNvPr id="5" name="Rectangle 6">
            <a:extLst>
              <a:ext uri="{FF2B5EF4-FFF2-40B4-BE49-F238E27FC236}">
                <a16:creationId xmlns:a16="http://schemas.microsoft.com/office/drawing/2014/main" id="{0AF5006F-093C-4945-9574-887BEAC68744}"/>
              </a:ext>
            </a:extLst>
          </p:cNvPr>
          <p:cNvSpPr>
            <a:spLocks noChangeArrowheads="1"/>
          </p:cNvSpPr>
          <p:nvPr/>
        </p:nvSpPr>
        <p:spPr bwMode="auto">
          <a:xfrm>
            <a:off x="6095999" y="3753716"/>
            <a:ext cx="5616575" cy="1493359"/>
          </a:xfrm>
          <a:prstGeom prst="rect">
            <a:avLst/>
          </a:prstGeom>
          <a:solidFill>
            <a:schemeClr val="bg1"/>
          </a:solidFill>
          <a:ln w="9525" algn="ctr">
            <a:solidFill>
              <a:schemeClr val="tx1"/>
            </a:solidFill>
            <a:miter lim="800000"/>
            <a:headEnd/>
            <a:tailEnd/>
          </a:ln>
        </p:spPr>
        <p:txBody>
          <a:bodyPr lIns="92075" tIns="46038" rIns="92075" bIns="4603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sv-SE" sz="1400" dirty="0">
                <a:solidFill>
                  <a:schemeClr val="tx2"/>
                </a:solidFill>
                <a:latin typeface="Averta" panose="00000500000000000000" pitchFamily="50" charset="0"/>
              </a:rPr>
              <a:t>Klicka på ”X rehabbevakningar” från startsidan och markera en av dina medarbetare. Starta rehabärendet och dokumentationen genom att klicka på knappen ”Lägg till rehabärende” (eller dubbelklicka). </a:t>
            </a:r>
          </a:p>
          <a:p>
            <a:pPr>
              <a:spcBef>
                <a:spcPct val="50000"/>
              </a:spcBef>
            </a:pPr>
            <a:r>
              <a:rPr lang="sv-SE" sz="1400" dirty="0">
                <a:solidFill>
                  <a:schemeClr val="tx2"/>
                </a:solidFill>
                <a:latin typeface="Averta" panose="00000500000000000000" pitchFamily="50" charset="0"/>
              </a:rPr>
              <a:t>”Visa frånvaro” visar sjukperioderna som också visas grafiskt bredvid på raden, detta kommer från lönesystemet.</a:t>
            </a:r>
          </a:p>
        </p:txBody>
      </p:sp>
    </p:spTree>
    <p:extLst>
      <p:ext uri="{BB962C8B-B14F-4D97-AF65-F5344CB8AC3E}">
        <p14:creationId xmlns:p14="http://schemas.microsoft.com/office/powerpoint/2010/main" val="71833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FDA129C-B090-4062-BAB1-B4C3D576F575}"/>
              </a:ext>
            </a:extLst>
          </p:cNvPr>
          <p:cNvPicPr>
            <a:picLocks noChangeAspect="1"/>
          </p:cNvPicPr>
          <p:nvPr/>
        </p:nvPicPr>
        <p:blipFill>
          <a:blip r:embed="rId2"/>
          <a:stretch>
            <a:fillRect/>
          </a:stretch>
        </p:blipFill>
        <p:spPr>
          <a:xfrm>
            <a:off x="2720409" y="922290"/>
            <a:ext cx="6751179" cy="5190021"/>
          </a:xfrm>
          <a:prstGeom prst="rect">
            <a:avLst/>
          </a:prstGeom>
        </p:spPr>
      </p:pic>
      <p:pic>
        <p:nvPicPr>
          <p:cNvPr id="6" name="Bildobjekt 5">
            <a:extLst>
              <a:ext uri="{FF2B5EF4-FFF2-40B4-BE49-F238E27FC236}">
                <a16:creationId xmlns:a16="http://schemas.microsoft.com/office/drawing/2014/main" id="{F0D91EEC-9473-C943-9B63-AA0A165413EA}"/>
              </a:ext>
            </a:extLst>
          </p:cNvPr>
          <p:cNvPicPr>
            <a:picLocks noChangeAspect="1"/>
          </p:cNvPicPr>
          <p:nvPr/>
        </p:nvPicPr>
        <p:blipFill>
          <a:blip r:embed="rId3"/>
          <a:stretch>
            <a:fillRect/>
          </a:stretch>
        </p:blipFill>
        <p:spPr>
          <a:xfrm>
            <a:off x="5665335" y="6315559"/>
            <a:ext cx="861329" cy="191794"/>
          </a:xfrm>
          <a:prstGeom prst="rect">
            <a:avLst/>
          </a:prstGeom>
        </p:spPr>
      </p:pic>
      <p:sp>
        <p:nvSpPr>
          <p:cNvPr id="5" name="Rectangle 6">
            <a:extLst>
              <a:ext uri="{FF2B5EF4-FFF2-40B4-BE49-F238E27FC236}">
                <a16:creationId xmlns:a16="http://schemas.microsoft.com/office/drawing/2014/main" id="{0AF5006F-093C-4945-9574-887BEAC68744}"/>
              </a:ext>
            </a:extLst>
          </p:cNvPr>
          <p:cNvSpPr>
            <a:spLocks noChangeArrowheads="1"/>
          </p:cNvSpPr>
          <p:nvPr/>
        </p:nvSpPr>
        <p:spPr bwMode="auto">
          <a:xfrm>
            <a:off x="6254647" y="4415388"/>
            <a:ext cx="5616575" cy="1170193"/>
          </a:xfrm>
          <a:prstGeom prst="rect">
            <a:avLst/>
          </a:prstGeom>
          <a:solidFill>
            <a:schemeClr val="bg1"/>
          </a:solidFill>
          <a:ln w="9525" algn="ctr">
            <a:solidFill>
              <a:schemeClr val="tx1"/>
            </a:solidFill>
            <a:miter lim="800000"/>
            <a:headEnd/>
            <a:tailEnd/>
          </a:ln>
        </p:spPr>
        <p:txBody>
          <a:bodyPr lIns="92075" tIns="46038" rIns="92075" bIns="4603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sv-SE" sz="1400" dirty="0">
                <a:solidFill>
                  <a:schemeClr val="tx2"/>
                </a:solidFill>
                <a:latin typeface="Averta" panose="00000500000000000000" pitchFamily="50" charset="0"/>
              </a:rPr>
              <a:t>Dialogrutan visas, ange bakgrunden om de är kända, i listvalen som visas. Finns förebyggande </a:t>
            </a:r>
            <a:r>
              <a:rPr lang="sv-SE" sz="1400" dirty="0" err="1">
                <a:solidFill>
                  <a:schemeClr val="tx2"/>
                </a:solidFill>
                <a:latin typeface="Averta" panose="00000500000000000000" pitchFamily="50" charset="0"/>
              </a:rPr>
              <a:t>prehab</a:t>
            </a:r>
            <a:r>
              <a:rPr lang="sv-SE" sz="1400" dirty="0">
                <a:solidFill>
                  <a:schemeClr val="tx2"/>
                </a:solidFill>
                <a:latin typeface="Averta" panose="00000500000000000000" pitchFamily="50" charset="0"/>
              </a:rPr>
              <a:t>-anteckningar kan de kopieras till rehabärendet (visas i så fall längst ner i dialogrutan). När du klickar på ”Spara” sparas detta som ett rehabärende och flyttas från Rehabbevakningar till Rehabärenden.</a:t>
            </a:r>
          </a:p>
        </p:txBody>
      </p:sp>
    </p:spTree>
    <p:extLst>
      <p:ext uri="{BB962C8B-B14F-4D97-AF65-F5344CB8AC3E}">
        <p14:creationId xmlns:p14="http://schemas.microsoft.com/office/powerpoint/2010/main" val="229562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0D91EEC-9473-C943-9B63-AA0A165413EA}"/>
              </a:ext>
            </a:extLst>
          </p:cNvPr>
          <p:cNvPicPr>
            <a:picLocks noChangeAspect="1"/>
          </p:cNvPicPr>
          <p:nvPr/>
        </p:nvPicPr>
        <p:blipFill>
          <a:blip r:embed="rId2"/>
          <a:stretch>
            <a:fillRect/>
          </a:stretch>
        </p:blipFill>
        <p:spPr>
          <a:xfrm>
            <a:off x="5665335" y="6315559"/>
            <a:ext cx="861329" cy="191794"/>
          </a:xfrm>
          <a:prstGeom prst="rect">
            <a:avLst/>
          </a:prstGeom>
        </p:spPr>
      </p:pic>
      <p:pic>
        <p:nvPicPr>
          <p:cNvPr id="3" name="Bildobjekt 2">
            <a:extLst>
              <a:ext uri="{FF2B5EF4-FFF2-40B4-BE49-F238E27FC236}">
                <a16:creationId xmlns:a16="http://schemas.microsoft.com/office/drawing/2014/main" id="{3B43C766-C465-4A48-9940-A3F406199764}"/>
              </a:ext>
            </a:extLst>
          </p:cNvPr>
          <p:cNvPicPr>
            <a:picLocks noChangeAspect="1"/>
          </p:cNvPicPr>
          <p:nvPr/>
        </p:nvPicPr>
        <p:blipFill>
          <a:blip r:embed="rId3"/>
          <a:stretch>
            <a:fillRect/>
          </a:stretch>
        </p:blipFill>
        <p:spPr>
          <a:xfrm>
            <a:off x="807630" y="666591"/>
            <a:ext cx="10684213" cy="5956911"/>
          </a:xfrm>
          <a:prstGeom prst="rect">
            <a:avLst/>
          </a:prstGeom>
        </p:spPr>
      </p:pic>
      <p:sp>
        <p:nvSpPr>
          <p:cNvPr id="5" name="Rectangle 6">
            <a:extLst>
              <a:ext uri="{FF2B5EF4-FFF2-40B4-BE49-F238E27FC236}">
                <a16:creationId xmlns:a16="http://schemas.microsoft.com/office/drawing/2014/main" id="{0AF5006F-093C-4945-9574-887BEAC68744}"/>
              </a:ext>
            </a:extLst>
          </p:cNvPr>
          <p:cNvSpPr>
            <a:spLocks noChangeArrowheads="1"/>
          </p:cNvSpPr>
          <p:nvPr/>
        </p:nvSpPr>
        <p:spPr bwMode="auto">
          <a:xfrm>
            <a:off x="3718376" y="2839319"/>
            <a:ext cx="5616575" cy="2247411"/>
          </a:xfrm>
          <a:prstGeom prst="rect">
            <a:avLst/>
          </a:prstGeom>
          <a:solidFill>
            <a:schemeClr val="bg1"/>
          </a:solidFill>
          <a:ln w="9525" algn="ctr">
            <a:solidFill>
              <a:schemeClr val="tx1"/>
            </a:solidFill>
            <a:miter lim="800000"/>
            <a:headEnd/>
            <a:tailEnd/>
          </a:ln>
        </p:spPr>
        <p:txBody>
          <a:bodyPr lIns="92075" tIns="46038" rIns="92075" bIns="4603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sv-SE" sz="1400" dirty="0">
                <a:solidFill>
                  <a:schemeClr val="tx2"/>
                </a:solidFill>
                <a:latin typeface="Averta" panose="00000500000000000000" pitchFamily="50" charset="0"/>
              </a:rPr>
              <a:t>När ett nytt rehabärendet visas är det tomt på anteckningar. Dokumentera via guiderna/mallarna (markerat i rött). Klicka direkt på den typ av guide du vill dokumentera, t ex Anteckning som är till för alla typer av löpande noteringar och anteckningar. Här, på den tredje fliken, kommer all samlad information om detta rehabärende att visas.</a:t>
            </a:r>
          </a:p>
          <a:p>
            <a:endParaRPr lang="sv-SE" sz="1400" dirty="0">
              <a:solidFill>
                <a:schemeClr val="tx2"/>
              </a:solidFill>
              <a:latin typeface="Averta" panose="00000500000000000000" pitchFamily="50" charset="0"/>
            </a:endParaRPr>
          </a:p>
          <a:p>
            <a:r>
              <a:rPr lang="sv-SE" sz="1400" dirty="0">
                <a:solidFill>
                  <a:schemeClr val="tx2"/>
                </a:solidFill>
                <a:latin typeface="Averta" panose="00000500000000000000" pitchFamily="50" charset="0"/>
              </a:rPr>
              <a:t>Adato hjälper dig också att bevaka Försäkringskassans </a:t>
            </a:r>
            <a:r>
              <a:rPr lang="sv-SE" sz="1400" dirty="0" err="1">
                <a:solidFill>
                  <a:schemeClr val="tx2"/>
                </a:solidFill>
                <a:latin typeface="Averta" panose="00000500000000000000" pitchFamily="50" charset="0"/>
              </a:rPr>
              <a:t>rehabkedja</a:t>
            </a:r>
            <a:r>
              <a:rPr lang="sv-SE" sz="1400" dirty="0">
                <a:solidFill>
                  <a:schemeClr val="tx2"/>
                </a:solidFill>
                <a:latin typeface="Averta" panose="00000500000000000000" pitchFamily="50" charset="0"/>
              </a:rPr>
              <a:t>, samt skicka meddelanden när olika aktiviteter ska utföras mm.</a:t>
            </a:r>
          </a:p>
        </p:txBody>
      </p:sp>
    </p:spTree>
    <p:extLst>
      <p:ext uri="{BB962C8B-B14F-4D97-AF65-F5344CB8AC3E}">
        <p14:creationId xmlns:p14="http://schemas.microsoft.com/office/powerpoint/2010/main" val="136313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0D91EEC-9473-C943-9B63-AA0A165413EA}"/>
              </a:ext>
            </a:extLst>
          </p:cNvPr>
          <p:cNvPicPr>
            <a:picLocks noChangeAspect="1"/>
          </p:cNvPicPr>
          <p:nvPr/>
        </p:nvPicPr>
        <p:blipFill>
          <a:blip r:embed="rId2"/>
          <a:stretch>
            <a:fillRect/>
          </a:stretch>
        </p:blipFill>
        <p:spPr>
          <a:xfrm>
            <a:off x="5665335" y="6315559"/>
            <a:ext cx="861329" cy="191794"/>
          </a:xfrm>
          <a:prstGeom prst="rect">
            <a:avLst/>
          </a:prstGeom>
        </p:spPr>
      </p:pic>
      <p:pic>
        <p:nvPicPr>
          <p:cNvPr id="2" name="Bildobjekt 1">
            <a:extLst>
              <a:ext uri="{FF2B5EF4-FFF2-40B4-BE49-F238E27FC236}">
                <a16:creationId xmlns:a16="http://schemas.microsoft.com/office/drawing/2014/main" id="{39FCFD34-2EA6-4B6F-9E7F-6B7A938EA34C}"/>
              </a:ext>
            </a:extLst>
          </p:cNvPr>
          <p:cNvPicPr>
            <a:picLocks noChangeAspect="1"/>
          </p:cNvPicPr>
          <p:nvPr/>
        </p:nvPicPr>
        <p:blipFill>
          <a:blip r:embed="rId3"/>
          <a:stretch>
            <a:fillRect/>
          </a:stretch>
        </p:blipFill>
        <p:spPr>
          <a:xfrm>
            <a:off x="846306" y="636767"/>
            <a:ext cx="10762034" cy="6013888"/>
          </a:xfrm>
          <a:prstGeom prst="rect">
            <a:avLst/>
          </a:prstGeom>
        </p:spPr>
      </p:pic>
      <p:sp>
        <p:nvSpPr>
          <p:cNvPr id="5" name="Rectangle 6">
            <a:extLst>
              <a:ext uri="{FF2B5EF4-FFF2-40B4-BE49-F238E27FC236}">
                <a16:creationId xmlns:a16="http://schemas.microsoft.com/office/drawing/2014/main" id="{0AF5006F-093C-4945-9574-887BEAC68744}"/>
              </a:ext>
            </a:extLst>
          </p:cNvPr>
          <p:cNvSpPr>
            <a:spLocks noChangeArrowheads="1"/>
          </p:cNvSpPr>
          <p:nvPr/>
        </p:nvSpPr>
        <p:spPr bwMode="auto">
          <a:xfrm>
            <a:off x="6634027" y="3397662"/>
            <a:ext cx="4183130" cy="2247411"/>
          </a:xfrm>
          <a:prstGeom prst="rect">
            <a:avLst/>
          </a:prstGeom>
          <a:solidFill>
            <a:schemeClr val="bg1"/>
          </a:solidFill>
          <a:ln w="9525" algn="ctr">
            <a:solidFill>
              <a:schemeClr val="tx1"/>
            </a:solidFill>
            <a:miter lim="800000"/>
            <a:headEnd/>
            <a:tailEnd/>
          </a:ln>
        </p:spPr>
        <p:txBody>
          <a:bodyPr wrap="square" lIns="92075" tIns="46038" rIns="92075" bIns="4603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sv-SE" sz="1400" dirty="0">
                <a:solidFill>
                  <a:schemeClr val="tx2"/>
                </a:solidFill>
                <a:latin typeface="Averta" panose="00000500000000000000" pitchFamily="50" charset="0"/>
              </a:rPr>
              <a:t>Dokumentera i guiden/mallen som visas. Koppla in aktuell kontaktperson (även extern t ex läkare) som varit inkopplad gällande ärendet.</a:t>
            </a:r>
          </a:p>
          <a:p>
            <a:endParaRPr lang="sv-SE" sz="1400" dirty="0">
              <a:solidFill>
                <a:schemeClr val="tx2"/>
              </a:solidFill>
              <a:latin typeface="Averta" panose="00000500000000000000" pitchFamily="50" charset="0"/>
            </a:endParaRPr>
          </a:p>
          <a:p>
            <a:r>
              <a:rPr lang="sv-SE" sz="1400" dirty="0">
                <a:solidFill>
                  <a:schemeClr val="tx2"/>
                </a:solidFill>
                <a:latin typeface="Averta" panose="00000500000000000000" pitchFamily="50" charset="0"/>
              </a:rPr>
              <a:t>Det går också att lägga till åtgärder (handlingsplan) som man vill bevaka samt bifoga dokument som hör till ärendet.</a:t>
            </a:r>
          </a:p>
          <a:p>
            <a:endParaRPr lang="sv-SE" sz="1400" dirty="0">
              <a:solidFill>
                <a:schemeClr val="tx2"/>
              </a:solidFill>
              <a:latin typeface="Averta" panose="00000500000000000000" pitchFamily="50" charset="0"/>
            </a:endParaRPr>
          </a:p>
          <a:p>
            <a:r>
              <a:rPr lang="sv-SE" sz="1400" dirty="0">
                <a:solidFill>
                  <a:schemeClr val="tx2"/>
                </a:solidFill>
                <a:latin typeface="Averta" panose="00000500000000000000" pitchFamily="50" charset="0"/>
              </a:rPr>
              <a:t>Spara när du är klar, via knappen uppe i högra hörnet.</a:t>
            </a:r>
          </a:p>
        </p:txBody>
      </p:sp>
    </p:spTree>
    <p:extLst>
      <p:ext uri="{BB962C8B-B14F-4D97-AF65-F5344CB8AC3E}">
        <p14:creationId xmlns:p14="http://schemas.microsoft.com/office/powerpoint/2010/main" val="2556194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0D91EEC-9473-C943-9B63-AA0A165413EA}"/>
              </a:ext>
            </a:extLst>
          </p:cNvPr>
          <p:cNvPicPr>
            <a:picLocks noChangeAspect="1"/>
          </p:cNvPicPr>
          <p:nvPr/>
        </p:nvPicPr>
        <p:blipFill>
          <a:blip r:embed="rId2"/>
          <a:stretch>
            <a:fillRect/>
          </a:stretch>
        </p:blipFill>
        <p:spPr>
          <a:xfrm>
            <a:off x="5665335" y="6315559"/>
            <a:ext cx="861329" cy="191794"/>
          </a:xfrm>
          <a:prstGeom prst="rect">
            <a:avLst/>
          </a:prstGeom>
        </p:spPr>
      </p:pic>
      <p:pic>
        <p:nvPicPr>
          <p:cNvPr id="3" name="Bildobjekt 2">
            <a:extLst>
              <a:ext uri="{FF2B5EF4-FFF2-40B4-BE49-F238E27FC236}">
                <a16:creationId xmlns:a16="http://schemas.microsoft.com/office/drawing/2014/main" id="{BEC44FCC-24D4-419F-BEDF-3E29247622BD}"/>
              </a:ext>
            </a:extLst>
          </p:cNvPr>
          <p:cNvPicPr>
            <a:picLocks noChangeAspect="1"/>
          </p:cNvPicPr>
          <p:nvPr/>
        </p:nvPicPr>
        <p:blipFill>
          <a:blip r:embed="rId3"/>
          <a:stretch>
            <a:fillRect/>
          </a:stretch>
        </p:blipFill>
        <p:spPr>
          <a:xfrm>
            <a:off x="826852" y="631953"/>
            <a:ext cx="10693940" cy="5985033"/>
          </a:xfrm>
          <a:prstGeom prst="rect">
            <a:avLst/>
          </a:prstGeom>
        </p:spPr>
      </p:pic>
      <p:sp>
        <p:nvSpPr>
          <p:cNvPr id="5" name="Rectangle 6">
            <a:extLst>
              <a:ext uri="{FF2B5EF4-FFF2-40B4-BE49-F238E27FC236}">
                <a16:creationId xmlns:a16="http://schemas.microsoft.com/office/drawing/2014/main" id="{0AF5006F-093C-4945-9574-887BEAC68744}"/>
              </a:ext>
            </a:extLst>
          </p:cNvPr>
          <p:cNvSpPr>
            <a:spLocks noChangeArrowheads="1"/>
          </p:cNvSpPr>
          <p:nvPr/>
        </p:nvSpPr>
        <p:spPr bwMode="auto">
          <a:xfrm>
            <a:off x="5427797" y="3601561"/>
            <a:ext cx="5616575" cy="2247411"/>
          </a:xfrm>
          <a:prstGeom prst="rect">
            <a:avLst/>
          </a:prstGeom>
          <a:solidFill>
            <a:schemeClr val="bg1"/>
          </a:solidFill>
          <a:ln w="9525" algn="ctr">
            <a:solidFill>
              <a:schemeClr val="tx1"/>
            </a:solidFill>
            <a:miter lim="800000"/>
            <a:headEnd/>
            <a:tailEnd/>
          </a:ln>
        </p:spPr>
        <p:txBody>
          <a:bodyPr lIns="92075" tIns="46038" rIns="92075" bIns="46038">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sv-SE" sz="1400" dirty="0">
                <a:solidFill>
                  <a:schemeClr val="tx2"/>
                </a:solidFill>
                <a:latin typeface="Averta" panose="00000500000000000000" pitchFamily="50" charset="0"/>
              </a:rPr>
              <a:t>Här ser man löpande allt som dokumenteras och får en bra översikt. Klicka på ny guide för varje dokumentation du vill göra. Plan för återgång i arbete är Försäkringskassans blankett, det finns också Korttidsutredning för upprepad korttidssjukfrånvaro samt t ex Intygsguide.</a:t>
            </a:r>
          </a:p>
          <a:p>
            <a:endParaRPr lang="sv-SE" sz="1400" dirty="0">
              <a:solidFill>
                <a:schemeClr val="tx2"/>
              </a:solidFill>
              <a:latin typeface="Averta" panose="00000500000000000000" pitchFamily="50" charset="0"/>
            </a:endParaRPr>
          </a:p>
          <a:p>
            <a:r>
              <a:rPr lang="sv-SE" sz="1400" dirty="0">
                <a:solidFill>
                  <a:schemeClr val="tx2"/>
                </a:solidFill>
                <a:latin typeface="Averta" panose="00000500000000000000" pitchFamily="50" charset="0"/>
              </a:rPr>
              <a:t>Klicka på varje anteckningsrad för att läsa mer samt se symboler för att redigera/skriva ut. Klicka här för bakgrundsinfo. Klicka här för att se fler funktioner, ”Skriv ut dokumentation” ger en totalsammanställning.</a:t>
            </a:r>
            <a:endParaRPr lang="sv-SE" sz="1400" dirty="0">
              <a:solidFill>
                <a:srgbClr val="FF0000"/>
              </a:solidFill>
              <a:latin typeface="Averta" panose="00000500000000000000" pitchFamily="50" charset="0"/>
            </a:endParaRPr>
          </a:p>
        </p:txBody>
      </p:sp>
      <p:sp>
        <p:nvSpPr>
          <p:cNvPr id="2" name="Line 6">
            <a:extLst>
              <a:ext uri="{FF2B5EF4-FFF2-40B4-BE49-F238E27FC236}">
                <a16:creationId xmlns:a16="http://schemas.microsoft.com/office/drawing/2014/main" id="{62F30C93-0DE9-4161-A050-016616FDE39C}"/>
              </a:ext>
            </a:extLst>
          </p:cNvPr>
          <p:cNvSpPr>
            <a:spLocks noChangeShapeType="1"/>
          </p:cNvSpPr>
          <p:nvPr/>
        </p:nvSpPr>
        <p:spPr bwMode="auto">
          <a:xfrm flipV="1">
            <a:off x="8161506" y="1702339"/>
            <a:ext cx="2882866" cy="3482503"/>
          </a:xfrm>
          <a:prstGeom prst="line">
            <a:avLst/>
          </a:prstGeom>
          <a:noFill/>
          <a:ln w="9525">
            <a:solidFill>
              <a:schemeClr val="tx2"/>
            </a:solidFill>
            <a:round/>
            <a:headEnd/>
            <a:tailEnd type="triangle" w="med" len="med"/>
          </a:ln>
        </p:spPr>
        <p:txBody>
          <a:bodyPr/>
          <a:lstStyle/>
          <a:p>
            <a:endParaRPr lang="sv-SE"/>
          </a:p>
        </p:txBody>
      </p:sp>
      <p:sp>
        <p:nvSpPr>
          <p:cNvPr id="4" name="Line 6">
            <a:extLst>
              <a:ext uri="{FF2B5EF4-FFF2-40B4-BE49-F238E27FC236}">
                <a16:creationId xmlns:a16="http://schemas.microsoft.com/office/drawing/2014/main" id="{043AAFCE-2CEB-44B9-822C-89D11EBD8535}"/>
              </a:ext>
            </a:extLst>
          </p:cNvPr>
          <p:cNvSpPr>
            <a:spLocks noChangeShapeType="1"/>
          </p:cNvSpPr>
          <p:nvPr/>
        </p:nvSpPr>
        <p:spPr bwMode="auto">
          <a:xfrm flipH="1" flipV="1">
            <a:off x="2697330" y="4289897"/>
            <a:ext cx="3119809" cy="1047344"/>
          </a:xfrm>
          <a:prstGeom prst="line">
            <a:avLst/>
          </a:prstGeom>
          <a:noFill/>
          <a:ln w="9525">
            <a:solidFill>
              <a:schemeClr val="tx2"/>
            </a:solidFill>
            <a:round/>
            <a:headEnd/>
            <a:tailEnd type="triangle" w="med" len="med"/>
          </a:ln>
        </p:spPr>
        <p:txBody>
          <a:bodyPr/>
          <a:lstStyle/>
          <a:p>
            <a:endParaRPr lang="sv-SE"/>
          </a:p>
        </p:txBody>
      </p:sp>
    </p:spTree>
    <p:extLst>
      <p:ext uri="{BB962C8B-B14F-4D97-AF65-F5344CB8AC3E}">
        <p14:creationId xmlns:p14="http://schemas.microsoft.com/office/powerpoint/2010/main" val="33660114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D-PowerpointTemplate_v1" id="{3545D816-7FF2-8D43-87CC-858C97A69083}" vid="{E9C910AA-D25F-C44C-88F7-1952D108AD1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AABC26FCDA9045BA1A2270D9D2C644" ma:contentTypeVersion="12" ma:contentTypeDescription="Skapa ett nytt dokument." ma:contentTypeScope="" ma:versionID="9a1936ec9b4ec329aae9443886f41097">
  <xsd:schema xmlns:xsd="http://www.w3.org/2001/XMLSchema" xmlns:xs="http://www.w3.org/2001/XMLSchema" xmlns:p="http://schemas.microsoft.com/office/2006/metadata/properties" xmlns:ns2="769a7706-8389-459f-ad1a-0f55eb2a1f59" xmlns:ns3="e8d24465-d788-46f8-ae10-7440b85874ef" targetNamespace="http://schemas.microsoft.com/office/2006/metadata/properties" ma:root="true" ma:fieldsID="de8a3e9306a320bd673cdd8c5f3ad22a" ns2:_="" ns3:_="">
    <xsd:import namespace="769a7706-8389-459f-ad1a-0f55eb2a1f59"/>
    <xsd:import namespace="e8d24465-d788-46f8-ae10-7440b85874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a7706-8389-459f-ad1a-0f55eb2a1f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d24465-d788-46f8-ae10-7440b85874ef"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D04A37-739E-4774-8975-CE238D5EB2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9a7706-8389-459f-ad1a-0f55eb2a1f59"/>
    <ds:schemaRef ds:uri="e8d24465-d788-46f8-ae10-7440b85874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64BC73-6DDD-4B60-B132-0DA92063D52D}">
  <ds:schemaRefs>
    <ds:schemaRef ds:uri="http://schemas.microsoft.com/sharepoint/v3/contenttype/forms"/>
  </ds:schemaRefs>
</ds:datastoreItem>
</file>

<file path=customXml/itemProps3.xml><?xml version="1.0" encoding="utf-8"?>
<ds:datastoreItem xmlns:ds="http://schemas.openxmlformats.org/officeDocument/2006/customXml" ds:itemID="{C05B0576-9D12-4CE7-B8F6-184ADA90FDE6}">
  <ds:schemaRefs>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e8d24465-d788-46f8-ae10-7440b85874ef"/>
    <ds:schemaRef ds:uri="769a7706-8389-459f-ad1a-0f55eb2a1f5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MID-PowerpointTemplate_v1</Template>
  <TotalTime>698</TotalTime>
  <Words>763</Words>
  <Application>Microsoft Office PowerPoint</Application>
  <PresentationFormat>Bredbild</PresentationFormat>
  <Paragraphs>46</Paragraphs>
  <Slides>15</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15</vt:i4>
      </vt:variant>
    </vt:vector>
  </HeadingPairs>
  <TitlesOfParts>
    <vt:vector size="22" baseType="lpstr">
      <vt:lpstr>Arial</vt:lpstr>
      <vt:lpstr>Averta</vt:lpstr>
      <vt:lpstr>Averta Extrabold</vt:lpstr>
      <vt:lpstr>Averta Light</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Miljödata AB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Stefan Frithiof</dc:creator>
  <cp:keywords/>
  <dc:description/>
  <cp:lastModifiedBy>Gunilla Hugo</cp:lastModifiedBy>
  <cp:revision>21</cp:revision>
  <dcterms:created xsi:type="dcterms:W3CDTF">2020-05-03T22:31:21Z</dcterms:created>
  <dcterms:modified xsi:type="dcterms:W3CDTF">2021-09-30T15:07:21Z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0x010100F2AABC26FCDA9045BA1A2270D9D2C644</vt:lpwstr>
  </property>
</Properties>
</file>