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402" r:id="rId2"/>
    <p:sldId id="409" r:id="rId3"/>
    <p:sldId id="406" r:id="rId4"/>
    <p:sldId id="407" r:id="rId5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es Nilsson" initials="CN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C06"/>
    <a:srgbClr val="F15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56"/>
    <p:restoredTop sz="89528" autoAdjust="0"/>
  </p:normalViewPr>
  <p:slideViewPr>
    <p:cSldViewPr>
      <p:cViewPr varScale="1">
        <p:scale>
          <a:sx n="77" d="100"/>
          <a:sy n="77" d="100"/>
        </p:scale>
        <p:origin x="207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4" d="100"/>
        <a:sy n="144" d="100"/>
      </p:scale>
      <p:origin x="0" y="-6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Blad1!$A$41</c:f>
              <c:strCache>
                <c:ptCount val="1"/>
                <c:pt idx="0">
                  <c:v>Intäkter, anslag</c:v>
                </c:pt>
              </c:strCache>
            </c:strRef>
          </c:tx>
          <c:spPr>
            <a:ln w="571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Blad1!$B$39:$M$39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Blad1!$B$41:$M$41</c:f>
              <c:numCache>
                <c:formatCode>#,##0</c:formatCode>
                <c:ptCount val="12"/>
                <c:pt idx="0" formatCode="General">
                  <c:v>1532</c:v>
                </c:pt>
                <c:pt idx="1">
                  <c:v>1569.3916283700119</c:v>
                </c:pt>
                <c:pt idx="2">
                  <c:v>1811.5630349600146</c:v>
                </c:pt>
                <c:pt idx="3">
                  <c:v>1847.9519660899991</c:v>
                </c:pt>
                <c:pt idx="4">
                  <c:v>1936.7149389399874</c:v>
                </c:pt>
                <c:pt idx="5">
                  <c:v>1955.6879248299983</c:v>
                </c:pt>
                <c:pt idx="6">
                  <c:v>2091.3343092499736</c:v>
                </c:pt>
                <c:pt idx="7">
                  <c:v>2105.519807739995</c:v>
                </c:pt>
                <c:pt idx="8">
                  <c:v>2165.7224501700425</c:v>
                </c:pt>
                <c:pt idx="9">
                  <c:v>2195.813384399964</c:v>
                </c:pt>
                <c:pt idx="10">
                  <c:v>2252.6858856699628</c:v>
                </c:pt>
                <c:pt idx="11">
                  <c:v>2292.9222830599783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8B-40FC-93C6-6B97A5CE7609}"/>
            </c:ext>
          </c:extLst>
        </c:ser>
        <c:ser>
          <c:idx val="2"/>
          <c:order val="2"/>
          <c:tx>
            <c:strRef>
              <c:f>Blad1!$A$42</c:f>
              <c:strCache>
                <c:ptCount val="1"/>
                <c:pt idx="0">
                  <c:v>Intäkter, bidrag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Blad1!$B$39:$M$39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Blad1!$B$42:$M$42</c:f>
              <c:numCache>
                <c:formatCode>#,##0</c:formatCode>
                <c:ptCount val="12"/>
                <c:pt idx="0">
                  <c:v>1101</c:v>
                </c:pt>
                <c:pt idx="1">
                  <c:v>1342.4683662299362</c:v>
                </c:pt>
                <c:pt idx="2">
                  <c:v>1273.9025675700036</c:v>
                </c:pt>
                <c:pt idx="3">
                  <c:v>1386.6938678100635</c:v>
                </c:pt>
                <c:pt idx="4">
                  <c:v>1468.0831081300078</c:v>
                </c:pt>
                <c:pt idx="5">
                  <c:v>1725.2857749000461</c:v>
                </c:pt>
                <c:pt idx="6">
                  <c:v>1931.2304999300752</c:v>
                </c:pt>
                <c:pt idx="7">
                  <c:v>2050.830764620091</c:v>
                </c:pt>
                <c:pt idx="8">
                  <c:v>2125.5990019000751</c:v>
                </c:pt>
                <c:pt idx="9">
                  <c:v>2174.4086810302942</c:v>
                </c:pt>
                <c:pt idx="10">
                  <c:v>2311.4077744000765</c:v>
                </c:pt>
                <c:pt idx="11">
                  <c:v>2429.643139940164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A76-4E22-AE82-54F4B8E02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6760984"/>
        <c:axId val="31675980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Blad1!$A$40</c15:sqref>
                        </c15:formulaRef>
                      </c:ext>
                    </c:extLst>
                    <c:strCache>
                      <c:ptCount val="1"/>
                      <c:pt idx="0">
                        <c:v>Intäkter, totalt</c:v>
                      </c:pt>
                    </c:strCache>
                  </c:strRef>
                </c:tx>
                <c:spPr>
                  <a:ln w="57150" cap="rnd">
                    <a:solidFill>
                      <a:srgbClr val="7030A0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Blad1!$B$39:$M$39</c15:sqref>
                        </c15:formulaRef>
                      </c:ext>
                    </c:extLst>
                    <c:strCache>
                      <c:ptCount val="12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  <c:pt idx="8">
                        <c:v>2016</c:v>
                      </c:pt>
                      <c:pt idx="9">
                        <c:v>2017</c:v>
                      </c:pt>
                      <c:pt idx="10">
                        <c:v>2018</c:v>
                      </c:pt>
                      <c:pt idx="11">
                        <c:v>2019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Blad1!$B$40:$M$40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 formatCode="General">
                        <c:v>3000</c:v>
                      </c:pt>
                      <c:pt idx="1">
                        <c:v>3157.1548911606174</c:v>
                      </c:pt>
                      <c:pt idx="2">
                        <c:v>3324.6578142205553</c:v>
                      </c:pt>
                      <c:pt idx="3">
                        <c:v>3505.4668351003247</c:v>
                      </c:pt>
                      <c:pt idx="4">
                        <c:v>3737.3286918604158</c:v>
                      </c:pt>
                      <c:pt idx="5">
                        <c:v>3996.0949108001432</c:v>
                      </c:pt>
                      <c:pt idx="6">
                        <c:v>4313.978206020588</c:v>
                      </c:pt>
                      <c:pt idx="7">
                        <c:v>4545.8477892005267</c:v>
                      </c:pt>
                      <c:pt idx="8">
                        <c:v>4692.2453807001284</c:v>
                      </c:pt>
                      <c:pt idx="9">
                        <c:v>4764.958432649818</c:v>
                      </c:pt>
                      <c:pt idx="10">
                        <c:v>4903.6355179000293</c:v>
                      </c:pt>
                      <c:pt idx="11">
                        <c:v>5085.4609125502211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6D8B-40FC-93C6-6B97A5CE7609}"/>
                  </c:ext>
                </c:extLst>
              </c15:ser>
            </c15:filteredLineSeries>
          </c:ext>
        </c:extLst>
      </c:lineChart>
      <c:catAx>
        <c:axId val="316760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16759808"/>
        <c:crosses val="autoZero"/>
        <c:auto val="1"/>
        <c:lblAlgn val="ctr"/>
        <c:lblOffset val="100"/>
        <c:noMultiLvlLbl val="0"/>
      </c:catAx>
      <c:valAx>
        <c:axId val="31675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16760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656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8D056-B4DA-4BA5-9D15-F95C3E316A21}" type="datetimeFigureOut">
              <a:rPr lang="sv-SE" smtClean="0"/>
              <a:t>2020-06-22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C8617-CF94-469C-A282-38561B37E7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61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C8617-CF94-469C-A282-38561B37E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87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8F9D615-C211-4AF9-A5D9-E56DDC67CC66}" type="datetimeFigureOut">
              <a:rPr lang="sv-SE" smtClean="0"/>
              <a:t>2020-06-22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9794D38-6CF1-4EAE-A6C4-4F379CD66E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47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8F9D615-C211-4AF9-A5D9-E56DDC67CC66}" type="datetimeFigureOut">
              <a:rPr lang="sv-SE" smtClean="0"/>
              <a:t>2020-06-22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9794D38-6CF1-4EAE-A6C4-4F379CD66E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91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8F9D615-C211-4AF9-A5D9-E56DDC67CC66}" type="datetimeFigureOut">
              <a:rPr lang="sv-SE" smtClean="0"/>
              <a:t>2020-06-22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9794D38-6CF1-4EAE-A6C4-4F379CD66E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2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485800"/>
            <a:ext cx="6707088" cy="1143000"/>
          </a:xfrm>
        </p:spPr>
        <p:txBody>
          <a:bodyPr>
            <a:normAutofit/>
          </a:bodyPr>
          <a:lstStyle>
            <a:lvl1pPr algn="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8F9D615-C211-4AF9-A5D9-E56DDC67CC66}" type="datetimeFigureOut">
              <a:rPr lang="sv-SE" smtClean="0"/>
              <a:t>2020-06-22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9794D38-6CF1-4EAE-A6C4-4F379CD66E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864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8F9D615-C211-4AF9-A5D9-E56DDC67CC66}" type="datetimeFigureOut">
              <a:rPr lang="sv-SE" smtClean="0"/>
              <a:t>2020-06-22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4D38-6CF1-4EAE-A6C4-4F379CD66E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33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07704" y="485800"/>
            <a:ext cx="6779096" cy="1143000"/>
          </a:xfrm>
        </p:spPr>
        <p:txBody>
          <a:bodyPr>
            <a:normAutofit/>
          </a:bodyPr>
          <a:lstStyle>
            <a:lvl1pPr algn="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8F9D615-C211-4AF9-A5D9-E56DDC67CC66}" type="datetimeFigureOut">
              <a:rPr lang="sv-SE" smtClean="0"/>
              <a:t>2020-06-22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9794D38-6CF1-4EAE-A6C4-4F379CD66E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34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485800"/>
            <a:ext cx="6707088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911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358032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58032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8F9D615-C211-4AF9-A5D9-E56DDC67CC66}" type="datetimeFigureOut">
              <a:rPr lang="sv-SE" smtClean="0"/>
              <a:t>2020-06-22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9794D38-6CF1-4EAE-A6C4-4F379CD66E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265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720" y="485800"/>
            <a:ext cx="6635080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8F9D615-C211-4AF9-A5D9-E56DDC67CC66}" type="datetimeFigureOut">
              <a:rPr lang="sv-SE" smtClean="0"/>
              <a:t>2020-06-22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9794D38-6CF1-4EAE-A6C4-4F379CD66E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390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8F9D615-C211-4AF9-A5D9-E56DDC67CC66}" type="datetimeFigureOut">
              <a:rPr lang="sv-SE" smtClean="0"/>
              <a:t>2020-06-22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9794D38-6CF1-4EAE-A6C4-4F379CD66E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705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456207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8F9D615-C211-4AF9-A5D9-E56DDC67CC66}" type="datetimeFigureOut">
              <a:rPr lang="sv-SE" smtClean="0"/>
              <a:t>2020-06-22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9794D38-6CF1-4EAE-A6C4-4F379CD66E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4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8F9D615-C211-4AF9-A5D9-E56DDC67CC66}" type="datetimeFigureOut">
              <a:rPr lang="sv-SE" smtClean="0"/>
              <a:t>2020-06-22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9794D38-6CF1-4EAE-A6C4-4F379CD66E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107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" r="2857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123728" y="485800"/>
            <a:ext cx="6563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8F9D615-C211-4AF9-A5D9-E56DDC67CC66}" type="datetimeFigureOut">
              <a:rPr lang="sv-SE" smtClean="0"/>
              <a:t>2020-06-22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9794D38-6CF1-4EAE-A6C4-4F379CD66E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53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efalk\Work%20Folders\Documents\Anst&#228;llningsordningen%20-%20revision%202020\Personal\Kopia%20av%20Antal%20forskare%20utveckling%20(002)%20cn%20arbex.xlsx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efalk\Work%20Folders\Documents\Anst&#228;llningsordningen%20-%20revision%202020\Personal\Kopia%20av%20Antal%20forskare%20utveckling%20(002)%20cn%20arbex.xlsx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efalk\Work%20Folders\Documents\Anst&#228;llningsordningen%20-%20revision%202020\Personal\Kopia%20av%20Antal%20forskare%20utveckling%20(002)%20cn%20arbex.xlsx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Utveckling UU – </a:t>
            </a:r>
            <a:r>
              <a:rPr lang="sv-SE" sz="3200" dirty="0" err="1"/>
              <a:t>vsh</a:t>
            </a:r>
            <a:r>
              <a:rPr lang="sv-SE" sz="3200" dirty="0"/>
              <a:t> 210 och 220</a:t>
            </a:r>
          </a:p>
        </p:txBody>
      </p:sp>
      <p:graphicFrame>
        <p:nvGraphicFramePr>
          <p:cNvPr id="3" name="Platshållare för innehå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812636"/>
              </p:ext>
            </p:extLst>
          </p:nvPr>
        </p:nvGraphicFramePr>
        <p:xfrm>
          <a:off x="395536" y="1484784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346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Forskare, </a:t>
            </a:r>
            <a:r>
              <a:rPr lang="sv-SE" dirty="0" err="1"/>
              <a:t>htekv</a:t>
            </a:r>
            <a:r>
              <a:rPr lang="sv-SE" dirty="0"/>
              <a:t> UU </a:t>
            </a:r>
            <a:r>
              <a:rPr lang="sv-SE" dirty="0" err="1"/>
              <a:t>resp</a:t>
            </a:r>
            <a:r>
              <a:rPr lang="sv-SE" dirty="0"/>
              <a:t> VSO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958816"/>
              </p:ext>
            </p:extLst>
          </p:nvPr>
        </p:nvGraphicFramePr>
        <p:xfrm>
          <a:off x="638175" y="1322388"/>
          <a:ext cx="7869238" cy="437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Worksheet" r:id="rId3" imgW="12134753" imgH="6486565" progId="Excel.Sheet.12">
                  <p:link updateAutomatic="1"/>
                </p:oleObj>
              </mc:Choice>
              <mc:Fallback>
                <p:oleObj name="Worksheet" r:id="rId3" imgW="12134753" imgH="648656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8175" y="1322388"/>
                        <a:ext cx="7869238" cy="437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740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Forskare</a:t>
            </a:r>
            <a:r>
              <a:rPr lang="en-US" dirty="0"/>
              <a:t>, </a:t>
            </a:r>
            <a:r>
              <a:rPr lang="en-US" dirty="0" err="1"/>
              <a:t>htekv</a:t>
            </a:r>
            <a:r>
              <a:rPr lang="en-US" dirty="0"/>
              <a:t> per </a:t>
            </a:r>
            <a:r>
              <a:rPr lang="en-US" dirty="0" err="1"/>
              <a:t>fakultet</a:t>
            </a:r>
            <a:br>
              <a:rPr lang="en-US" dirty="0"/>
            </a:br>
            <a:endParaRPr lang="sv-SE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77810"/>
              </p:ext>
            </p:extLst>
          </p:nvPr>
        </p:nvGraphicFramePr>
        <p:xfrm>
          <a:off x="1039813" y="1774825"/>
          <a:ext cx="7713662" cy="420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Worksheet" r:id="rId3" imgW="12134753" imgH="6486565" progId="Excel.Sheet.12">
                  <p:link updateAutomatic="1"/>
                </p:oleObj>
              </mc:Choice>
              <mc:Fallback>
                <p:oleObj name="Worksheet" r:id="rId3" imgW="12134753" imgH="648656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9813" y="1774825"/>
                        <a:ext cx="7713662" cy="4205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34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Forskare, antal per fakultet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694122"/>
              </p:ext>
            </p:extLst>
          </p:nvPr>
        </p:nvGraphicFramePr>
        <p:xfrm>
          <a:off x="638175" y="1663700"/>
          <a:ext cx="7869238" cy="453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Worksheet" r:id="rId3" imgW="12134753" imgH="6486565" progId="Excel.Sheet.12">
                  <p:link updateAutomatic="1"/>
                </p:oleObj>
              </mc:Choice>
              <mc:Fallback>
                <p:oleObj name="Worksheet" r:id="rId3" imgW="12134753" imgH="648656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8175" y="1663700"/>
                        <a:ext cx="7869238" cy="453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160969"/>
      </p:ext>
    </p:extLst>
  </p:cSld>
  <p:clrMapOvr>
    <a:masterClrMapping/>
  </p:clrMapOvr>
</p:sld>
</file>

<file path=ppt/theme/theme1.xml><?xml version="1.0" encoding="utf-8"?>
<a:theme xmlns:a="http://schemas.openxmlformats.org/drawingml/2006/main" name="UU Guldka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UU Guldkant</Template>
  <TotalTime>11135</TotalTime>
  <Words>25</Words>
  <Application>Microsoft Office PowerPoint</Application>
  <PresentationFormat>Bildspel på skärmen (4:3)</PresentationFormat>
  <Paragraphs>5</Paragraphs>
  <Slides>4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Länkar</vt:lpstr>
      </vt:variant>
      <vt:variant>
        <vt:i4>3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Calibri</vt:lpstr>
      <vt:lpstr>UU Guldkant</vt:lpstr>
      <vt:lpstr>file:///C:\Users\claefalk\Work%20Folders\Documents\Anställningsordningen%20-%20revision%202020\Personal\Kopia%20av%20Antal%20forskare%20utveckling%20(002)%20cn%20arbex.xlsx</vt:lpstr>
      <vt:lpstr>file:///C:\Users\claefalk\Work%20Folders\Documents\Anställningsordningen%20-%20revision%202020\Personal\Kopia%20av%20Antal%20forskare%20utveckling%20(002)%20cn%20arbex.xlsx</vt:lpstr>
      <vt:lpstr>file:///C:\Users\claefalk\Work%20Folders\Documents\Anställningsordningen%20-%20revision%202020\Personal\Kopia%20av%20Antal%20forskare%20utveckling%20(002)%20cn%20arbex.xlsx</vt:lpstr>
      <vt:lpstr>Utveckling UU – vsh 210 och 220</vt:lpstr>
      <vt:lpstr>Forskare, htekv UU resp VSO</vt:lpstr>
      <vt:lpstr>Forskare, htekv per fakultet </vt:lpstr>
      <vt:lpstr>Forskare, antal per fakultet</vt:lpstr>
    </vt:vector>
  </TitlesOfParts>
  <Company>Engelska parken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 Svensson</dc:creator>
  <cp:lastModifiedBy>Ann Fust</cp:lastModifiedBy>
  <cp:revision>226</cp:revision>
  <cp:lastPrinted>2020-05-15T07:24:00Z</cp:lastPrinted>
  <dcterms:created xsi:type="dcterms:W3CDTF">2013-05-13T08:29:57Z</dcterms:created>
  <dcterms:modified xsi:type="dcterms:W3CDTF">2020-06-23T10:31:04Z</dcterms:modified>
  <cp:contentStatus/>
</cp:coreProperties>
</file>