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300" r:id="rId2"/>
    <p:sldId id="283" r:id="rId3"/>
    <p:sldId id="282" r:id="rId4"/>
    <p:sldId id="312" r:id="rId5"/>
    <p:sldId id="308" r:id="rId6"/>
    <p:sldId id="297" r:id="rId7"/>
    <p:sldId id="298" r:id="rId8"/>
    <p:sldId id="299" r:id="rId9"/>
    <p:sldId id="302" r:id="rId10"/>
    <p:sldId id="306" r:id="rId11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ADC"/>
    <a:srgbClr val="A5D8F1"/>
    <a:srgbClr val="C1002C"/>
    <a:srgbClr val="C52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5" autoAdjust="0"/>
    <p:restoredTop sz="93527" autoAdjust="0"/>
  </p:normalViewPr>
  <p:slideViewPr>
    <p:cSldViewPr>
      <p:cViewPr varScale="1">
        <p:scale>
          <a:sx n="134" d="100"/>
          <a:sy n="134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17" cy="513694"/>
          </a:xfrm>
          <a:prstGeom prst="rect">
            <a:avLst/>
          </a:prstGeom>
        </p:spPr>
        <p:txBody>
          <a:bodyPr vert="horz" lIns="94752" tIns="47377" rIns="94752" bIns="4737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0726" y="0"/>
            <a:ext cx="3076917" cy="513694"/>
          </a:xfrm>
          <a:prstGeom prst="rect">
            <a:avLst/>
          </a:prstGeom>
        </p:spPr>
        <p:txBody>
          <a:bodyPr vert="horz" lIns="94752" tIns="47377" rIns="94752" bIns="47377" rtlCol="0"/>
          <a:lstStyle>
            <a:lvl1pPr algn="r">
              <a:defRPr sz="1200"/>
            </a:lvl1pPr>
          </a:lstStyle>
          <a:p>
            <a:fld id="{B8B9DA61-4745-4958-B48E-F03A980E1544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720921"/>
            <a:ext cx="3076917" cy="513694"/>
          </a:xfrm>
          <a:prstGeom prst="rect">
            <a:avLst/>
          </a:prstGeom>
        </p:spPr>
        <p:txBody>
          <a:bodyPr vert="horz" lIns="94752" tIns="47377" rIns="94752" bIns="4737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0726" y="9720921"/>
            <a:ext cx="3076917" cy="513694"/>
          </a:xfrm>
          <a:prstGeom prst="rect">
            <a:avLst/>
          </a:prstGeom>
        </p:spPr>
        <p:txBody>
          <a:bodyPr vert="horz" lIns="94752" tIns="47377" rIns="94752" bIns="47377" rtlCol="0" anchor="b"/>
          <a:lstStyle>
            <a:lvl1pPr algn="r">
              <a:defRPr sz="1200"/>
            </a:lvl1pPr>
          </a:lstStyle>
          <a:p>
            <a:fld id="{0E18566C-C31E-42EA-B9B0-B15CDF8DF2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937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363" cy="513508"/>
          </a:xfrm>
          <a:prstGeom prst="rect">
            <a:avLst/>
          </a:prstGeom>
        </p:spPr>
        <p:txBody>
          <a:bodyPr vert="horz" lIns="94773" tIns="47387" rIns="94773" bIns="4738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8" y="3"/>
            <a:ext cx="3076363" cy="513508"/>
          </a:xfrm>
          <a:prstGeom prst="rect">
            <a:avLst/>
          </a:prstGeom>
        </p:spPr>
        <p:txBody>
          <a:bodyPr vert="horz" lIns="94773" tIns="47387" rIns="94773" bIns="47387" rtlCol="0"/>
          <a:lstStyle>
            <a:lvl1pPr algn="r">
              <a:defRPr sz="1200"/>
            </a:lvl1pPr>
          </a:lstStyle>
          <a:p>
            <a:fld id="{5BFB6398-8FDC-4415-883D-CBDAA2E4A0A9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3" tIns="47387" rIns="94773" bIns="4738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925411"/>
            <a:ext cx="5679440" cy="4029879"/>
          </a:xfrm>
          <a:prstGeom prst="rect">
            <a:avLst/>
          </a:prstGeom>
        </p:spPr>
        <p:txBody>
          <a:bodyPr vert="horz" lIns="94773" tIns="47387" rIns="94773" bIns="47387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3" y="9721110"/>
            <a:ext cx="3076363" cy="513507"/>
          </a:xfrm>
          <a:prstGeom prst="rect">
            <a:avLst/>
          </a:prstGeom>
        </p:spPr>
        <p:txBody>
          <a:bodyPr vert="horz" lIns="94773" tIns="47387" rIns="94773" bIns="4738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8" y="9721110"/>
            <a:ext cx="3076363" cy="513507"/>
          </a:xfrm>
          <a:prstGeom prst="rect">
            <a:avLst/>
          </a:prstGeom>
        </p:spPr>
        <p:txBody>
          <a:bodyPr vert="horz" lIns="94773" tIns="47387" rIns="94773" bIns="47387" rtlCol="0" anchor="b"/>
          <a:lstStyle>
            <a:lvl1pPr algn="r">
              <a:defRPr sz="1200"/>
            </a:lvl1pPr>
          </a:lstStyle>
          <a:p>
            <a:fld id="{C4DEA03A-A4CD-4622-BBC0-8F4858A75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48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142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38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Nuläge: om hur GLIS svarar upp mot verksamhetens behov som underlag och stöd för strategiska beslut och strategisk planering på olika nivåer vid universitetet, från institutions- och avdelningsnivå till universitetsledning oavsett hur verksamheten är organiserad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Börläge: Behov av anpassning av GLIS-portalen</a:t>
            </a:r>
          </a:p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4730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44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26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764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68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66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7966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A03A-A4CD-4622-BBC0-8F4858A7514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55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799" y="1988840"/>
            <a:ext cx="7772401" cy="144016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13025" y="3886200"/>
            <a:ext cx="6728792" cy="1752600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8062664" cy="41148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3"/>
          </p:nvPr>
        </p:nvSpPr>
        <p:spPr>
          <a:xfrm>
            <a:off x="684213" y="1989137"/>
            <a:ext cx="8064500" cy="41036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3" pos="1111" userDrawn="1">
          <p15:clr>
            <a:srgbClr val="FBAE40"/>
          </p15:clr>
        </p15:guide>
        <p15:guide id="4" pos="29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8062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92141" y="2924944"/>
            <a:ext cx="8056571" cy="14819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7" y="609600"/>
            <a:ext cx="6985025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9138"/>
            <a:ext cx="3888000" cy="41068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60464" y="1989138"/>
            <a:ext cx="3888000" cy="41068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1781126"/>
            <a:ext cx="388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4211" y="2420887"/>
            <a:ext cx="3888000" cy="36719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60032" y="1781126"/>
            <a:ext cx="388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60032" y="2420887"/>
            <a:ext cx="3888000" cy="36719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85082"/>
            <a:ext cx="1653880" cy="1055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08464" y="273050"/>
            <a:ext cx="5040000" cy="5819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00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 userDrawn="1"/>
        </p:nvGrpSpPr>
        <p:grpSpPr>
          <a:xfrm>
            <a:off x="685800" y="-10450"/>
            <a:ext cx="925200" cy="1420119"/>
            <a:chOff x="1835696" y="-20798"/>
            <a:chExt cx="925200" cy="1420119"/>
          </a:xfrm>
        </p:grpSpPr>
        <p:sp>
          <p:nvSpPr>
            <p:cNvPr id="3" name="Rektangel 2"/>
            <p:cNvSpPr/>
            <p:nvPr userDrawn="1"/>
          </p:nvSpPr>
          <p:spPr bwMode="auto">
            <a:xfrm>
              <a:off x="1835696" y="-20798"/>
              <a:ext cx="925200" cy="1420119"/>
            </a:xfrm>
            <a:prstGeom prst="rect">
              <a:avLst/>
            </a:prstGeom>
            <a:solidFill>
              <a:srgbClr val="C1002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endParaRPr>
            </a:p>
          </p:txBody>
        </p:sp>
        <p:pic>
          <p:nvPicPr>
            <p:cNvPr id="2" name="Bildobjekt 1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1974921" y="615199"/>
              <a:ext cx="646750" cy="612000"/>
            </a:xfrm>
            <a:prstGeom prst="rect">
              <a:avLst/>
            </a:prstGeom>
          </p:spPr>
        </p:pic>
      </p:grpSp>
      <p:grpSp>
        <p:nvGrpSpPr>
          <p:cNvPr id="6" name="Grupp 5"/>
          <p:cNvGrpSpPr/>
          <p:nvPr userDrawn="1"/>
        </p:nvGrpSpPr>
        <p:grpSpPr>
          <a:xfrm>
            <a:off x="6073" y="6724225"/>
            <a:ext cx="9136800" cy="158400"/>
            <a:chOff x="6073" y="6724225"/>
            <a:chExt cx="9137927" cy="158400"/>
          </a:xfrm>
        </p:grpSpPr>
        <p:sp>
          <p:nvSpPr>
            <p:cNvPr id="5" name="Rektangel 4"/>
            <p:cNvSpPr/>
            <p:nvPr userDrawn="1"/>
          </p:nvSpPr>
          <p:spPr bwMode="auto">
            <a:xfrm>
              <a:off x="6073" y="6724225"/>
              <a:ext cx="2282504" cy="158400"/>
            </a:xfrm>
            <a:prstGeom prst="rect">
              <a:avLst/>
            </a:prstGeom>
            <a:solidFill>
              <a:srgbClr val="C1002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endParaRPr>
            </a:p>
          </p:txBody>
        </p:sp>
        <p:sp>
          <p:nvSpPr>
            <p:cNvPr id="12" name="Rektangel 11"/>
            <p:cNvSpPr/>
            <p:nvPr userDrawn="1"/>
          </p:nvSpPr>
          <p:spPr bwMode="auto">
            <a:xfrm>
              <a:off x="2289496" y="6724225"/>
              <a:ext cx="6854504" cy="158400"/>
            </a:xfrm>
            <a:prstGeom prst="rect">
              <a:avLst/>
            </a:prstGeom>
            <a:solidFill>
              <a:srgbClr val="D9DAD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endParaRPr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679335"/>
            <a:ext cx="6985000" cy="1127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9138"/>
            <a:ext cx="8062912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F379996-8152-429A-94E5-CC0066161542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pic>
        <p:nvPicPr>
          <p:cNvPr id="15" name="Sigill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912" y="2814625"/>
            <a:ext cx="3295942" cy="40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68288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901700" indent="-1889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250950" indent="-269875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1612900" indent="-26828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1111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431" userDrawn="1">
          <p15:clr>
            <a:srgbClr val="F26B43"/>
          </p15:clr>
        </p15:guide>
        <p15:guide id="6" orient="horz" pos="1253" userDrawn="1">
          <p15:clr>
            <a:srgbClr val="F26B43"/>
          </p15:clr>
        </p15:guide>
        <p15:guide id="7" orient="horz" pos="3838" userDrawn="1">
          <p15:clr>
            <a:srgbClr val="F26B43"/>
          </p15:clr>
        </p15:guide>
        <p15:guide id="8" pos="5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7886700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None/>
            </a:pPr>
            <a:r>
              <a:rPr lang="sv-SE" kern="0" dirty="0" smtClean="0"/>
              <a:t>Vad handlar projektet om?</a:t>
            </a:r>
            <a:br>
              <a:rPr lang="sv-SE" kern="0" dirty="0" smtClean="0"/>
            </a:br>
            <a:endParaRPr lang="sv-SE" kern="0" dirty="0" smtClean="0"/>
          </a:p>
          <a:p>
            <a:r>
              <a:rPr lang="sv-SE" dirty="0" smtClean="0"/>
              <a:t>Att förbättra användarperspektivet i GLIS</a:t>
            </a:r>
          </a:p>
          <a:p>
            <a:r>
              <a:rPr lang="sv-SE" dirty="0"/>
              <a:t>A</a:t>
            </a:r>
            <a:r>
              <a:rPr lang="sv-SE" dirty="0" smtClean="0"/>
              <a:t>tt GLIS bättre </a:t>
            </a:r>
            <a:r>
              <a:rPr lang="sv-SE" dirty="0"/>
              <a:t>kan svara upp mot verksamhetens behov och ge största möjliga </a:t>
            </a:r>
            <a:r>
              <a:rPr lang="sv-SE" dirty="0" smtClean="0"/>
              <a:t>verksamhetsnytta</a:t>
            </a:r>
            <a:endParaRPr lang="sv-SE" kern="0" dirty="0" smtClean="0"/>
          </a:p>
          <a:p>
            <a:pPr marL="712787" lvl="2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 smtClean="0"/>
          </a:p>
          <a:p>
            <a:pPr marL="0" indent="0">
              <a:buNone/>
            </a:pP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8496944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sv-SE" kern="0" dirty="0" smtClean="0"/>
              <a:t>Uppföljning av projektet</a:t>
            </a:r>
          </a:p>
          <a:p>
            <a:pPr marL="0" indent="0">
              <a:buNone/>
            </a:pPr>
            <a:endParaRPr lang="sv-SE" kern="0" dirty="0" smtClean="0"/>
          </a:p>
          <a:p>
            <a:r>
              <a:rPr lang="sv-SE" kern="0" dirty="0" smtClean="0"/>
              <a:t>Korta statusrapporter om projektet samt tillgång till informationsmaterial kommer att finnas på </a:t>
            </a:r>
            <a:r>
              <a:rPr lang="sv-SE" kern="0" dirty="0" err="1" smtClean="0"/>
              <a:t>MedarbetarPortalen</a:t>
            </a:r>
            <a:r>
              <a:rPr lang="sv-SE" kern="0" dirty="0" smtClean="0"/>
              <a:t> under avsnittet ”pågående projekt”</a:t>
            </a: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7886700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None/>
            </a:pPr>
            <a:endParaRPr lang="sv-SE" kern="0" dirty="0" smtClean="0"/>
          </a:p>
          <a:p>
            <a:r>
              <a:rPr lang="sv-SE" kern="0" dirty="0" smtClean="0"/>
              <a:t>Projektet </a:t>
            </a:r>
            <a:r>
              <a:rPr lang="sv-SE" kern="0" dirty="0"/>
              <a:t>består av två </a:t>
            </a:r>
            <a:r>
              <a:rPr lang="sv-SE" kern="0" dirty="0" smtClean="0"/>
              <a:t>delprojekt</a:t>
            </a:r>
            <a:br>
              <a:rPr lang="sv-SE" kern="0" dirty="0" smtClean="0"/>
            </a:br>
            <a:endParaRPr lang="sv-SE" kern="0" dirty="0"/>
          </a:p>
          <a:p>
            <a:pPr lvl="1"/>
            <a:r>
              <a:rPr lang="sv-SE" kern="0" dirty="0"/>
              <a:t>Delprojekt fas </a:t>
            </a:r>
            <a:r>
              <a:rPr lang="sv-SE" kern="0" dirty="0" smtClean="0"/>
              <a:t>1 from januari tom april 2020</a:t>
            </a:r>
            <a:endParaRPr lang="sv-SE" kern="0" dirty="0"/>
          </a:p>
          <a:p>
            <a:pPr lvl="2"/>
            <a:r>
              <a:rPr lang="sv-SE" dirty="0"/>
              <a:t>Kartläggning av </a:t>
            </a:r>
            <a:r>
              <a:rPr lang="sv-SE" b="1" dirty="0" smtClean="0"/>
              <a:t>nuläge </a:t>
            </a:r>
          </a:p>
          <a:p>
            <a:pPr lvl="2"/>
            <a:r>
              <a:rPr lang="sv-SE" dirty="0" smtClean="0"/>
              <a:t>Kartläggning </a:t>
            </a:r>
            <a:r>
              <a:rPr lang="sv-SE" dirty="0"/>
              <a:t>av </a:t>
            </a:r>
            <a:r>
              <a:rPr lang="sv-SE" b="1" dirty="0" smtClean="0"/>
              <a:t>börläge </a:t>
            </a:r>
            <a:br>
              <a:rPr lang="sv-SE" b="1" dirty="0" smtClean="0"/>
            </a:br>
            <a:endParaRPr lang="sv-SE" kern="0" dirty="0"/>
          </a:p>
          <a:p>
            <a:pPr lvl="1"/>
            <a:r>
              <a:rPr lang="sv-SE" kern="0" dirty="0"/>
              <a:t>Delprojekt fas </a:t>
            </a:r>
            <a:r>
              <a:rPr lang="sv-SE" kern="0" dirty="0" smtClean="0"/>
              <a:t>2 from </a:t>
            </a:r>
            <a:r>
              <a:rPr lang="sv-SE" dirty="0" smtClean="0"/>
              <a:t>maj tom </a:t>
            </a:r>
            <a:r>
              <a:rPr lang="sv-SE" dirty="0"/>
              <a:t>december 2020</a:t>
            </a:r>
            <a:endParaRPr lang="sv-SE" kern="0" dirty="0" smtClean="0"/>
          </a:p>
          <a:p>
            <a:pPr lvl="2"/>
            <a:r>
              <a:rPr lang="sv-SE" dirty="0"/>
              <a:t>Anpassning och utveckling av GLIS-portalen utifrån resultat från delprojektet fas 1</a:t>
            </a: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3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988840"/>
            <a:ext cx="7886700" cy="475252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kern="0" dirty="0"/>
              <a:t>Mål för </a:t>
            </a:r>
            <a:r>
              <a:rPr lang="sv-SE" kern="0" dirty="0" smtClean="0"/>
              <a:t>projektet</a:t>
            </a:r>
            <a:br>
              <a:rPr lang="sv-SE" kern="0" dirty="0" smtClean="0"/>
            </a:br>
            <a:endParaRPr lang="sv-SE" kern="0" dirty="0"/>
          </a:p>
          <a:p>
            <a:pPr lvl="1"/>
            <a:r>
              <a:rPr lang="sv-SE" dirty="0" smtClean="0"/>
              <a:t>Att </a:t>
            </a:r>
            <a:r>
              <a:rPr lang="sv-SE" dirty="0"/>
              <a:t>lyfta fram </a:t>
            </a:r>
            <a:r>
              <a:rPr lang="sv-SE" dirty="0" smtClean="0"/>
              <a:t>användarperspektivet i GLIS</a:t>
            </a:r>
            <a:endParaRPr lang="sv-SE" dirty="0"/>
          </a:p>
          <a:p>
            <a:pPr lvl="1"/>
            <a:r>
              <a:rPr lang="sv-SE" dirty="0" smtClean="0"/>
              <a:t>Att skapa större verksamhetsnytta</a:t>
            </a:r>
          </a:p>
          <a:p>
            <a:pPr lvl="1"/>
            <a:r>
              <a:rPr lang="sv-SE" dirty="0" smtClean="0"/>
              <a:t>Att </a:t>
            </a:r>
            <a:r>
              <a:rPr lang="sv-SE" dirty="0"/>
              <a:t>göra GLIS </a:t>
            </a:r>
            <a:r>
              <a:rPr lang="sv-SE" dirty="0" smtClean="0"/>
              <a:t>lättnavigerat</a:t>
            </a:r>
            <a:br>
              <a:rPr lang="sv-SE" dirty="0" smtClean="0"/>
            </a:br>
            <a:endParaRPr lang="sv-SE" dirty="0" smtClean="0"/>
          </a:p>
          <a:p>
            <a:pPr lvl="2"/>
            <a:r>
              <a:rPr lang="sv-SE" dirty="0" smtClean="0"/>
              <a:t>Från ledning till avdelnings- och institutionsnivå</a:t>
            </a:r>
          </a:p>
          <a:p>
            <a:pPr lvl="2"/>
            <a:r>
              <a:rPr lang="sv-SE" dirty="0"/>
              <a:t>Vetenskapsområden och </a:t>
            </a:r>
            <a:r>
              <a:rPr lang="sv-SE" dirty="0" smtClean="0"/>
              <a:t>fakulteter</a:t>
            </a:r>
            <a:endParaRPr lang="sv-SE" dirty="0"/>
          </a:p>
          <a:p>
            <a:pPr lvl="1"/>
            <a:endParaRPr lang="sv-SE" sz="1800" kern="0" dirty="0" smtClean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4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8352928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63537" lvl="1" indent="0">
              <a:buNone/>
            </a:pPr>
            <a:r>
              <a:rPr lang="sv-SE" kern="0" dirty="0" smtClean="0"/>
              <a:t>Hur ska vi gå till väga?</a:t>
            </a:r>
            <a:br>
              <a:rPr lang="sv-SE" kern="0" dirty="0" smtClean="0"/>
            </a:br>
            <a:endParaRPr lang="sv-SE" kern="0" dirty="0"/>
          </a:p>
          <a:p>
            <a:pPr lvl="1"/>
            <a:r>
              <a:rPr lang="sv-SE" dirty="0" smtClean="0"/>
              <a:t>Fem workshoppar</a:t>
            </a:r>
            <a:endParaRPr lang="sv-SE" dirty="0"/>
          </a:p>
          <a:p>
            <a:pPr lvl="2"/>
            <a:r>
              <a:rPr lang="sv-SE" dirty="0" smtClean="0"/>
              <a:t>HR</a:t>
            </a:r>
            <a:endParaRPr lang="sv-SE" dirty="0"/>
          </a:p>
          <a:p>
            <a:pPr lvl="2"/>
            <a:r>
              <a:rPr lang="sv-SE" dirty="0" smtClean="0"/>
              <a:t>Grund-, </a:t>
            </a:r>
            <a:r>
              <a:rPr lang="sv-SE" dirty="0"/>
              <a:t>avancerad och </a:t>
            </a:r>
            <a:r>
              <a:rPr lang="sv-SE" dirty="0" smtClean="0"/>
              <a:t>forskarutbildning</a:t>
            </a:r>
            <a:endParaRPr lang="sv-SE" dirty="0"/>
          </a:p>
          <a:p>
            <a:pPr lvl="2"/>
            <a:r>
              <a:rPr lang="sv-SE" dirty="0" smtClean="0"/>
              <a:t>Vetenskapliga publiceringar</a:t>
            </a:r>
          </a:p>
          <a:p>
            <a:pPr lvl="2"/>
            <a:r>
              <a:rPr lang="sv-SE" dirty="0"/>
              <a:t>Budget- och </a:t>
            </a:r>
            <a:r>
              <a:rPr lang="sv-SE" dirty="0" smtClean="0"/>
              <a:t>ekonomiuppföljning</a:t>
            </a:r>
          </a:p>
          <a:p>
            <a:pPr lvl="2"/>
            <a:r>
              <a:rPr lang="sv-SE" kern="0" dirty="0" smtClean="0"/>
              <a:t>Studierektorer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kern="0" dirty="0" smtClean="0"/>
              <a:t> </a:t>
            </a:r>
            <a:endParaRPr lang="sv-SE" kern="0" dirty="0"/>
          </a:p>
          <a:p>
            <a:pPr lvl="1"/>
            <a:endParaRPr lang="sv-SE" kern="0" dirty="0" smtClean="0"/>
          </a:p>
          <a:p>
            <a:pPr marL="0" indent="0">
              <a:buNone/>
            </a:pP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8352928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63537" lvl="1" indent="0">
              <a:buNone/>
            </a:pPr>
            <a:r>
              <a:rPr lang="sv-SE" kern="0" dirty="0" smtClean="0"/>
              <a:t>Hur ska vi gå till väga?</a:t>
            </a:r>
            <a:br>
              <a:rPr lang="sv-SE" kern="0" dirty="0" smtClean="0"/>
            </a:br>
            <a:endParaRPr lang="sv-SE" kern="0" dirty="0"/>
          </a:p>
          <a:p>
            <a:pPr lvl="1"/>
            <a:r>
              <a:rPr lang="sv-SE" dirty="0" smtClean="0"/>
              <a:t>13 personliga intervjuer</a:t>
            </a:r>
            <a:endParaRPr lang="sv-SE" dirty="0"/>
          </a:p>
          <a:p>
            <a:pPr lvl="2"/>
            <a:r>
              <a:rPr lang="sv-SE" kern="0" dirty="0"/>
              <a:t>Verksamhetsansvar och fördjupad </a:t>
            </a:r>
            <a:r>
              <a:rPr lang="sv-SE" kern="0" dirty="0" smtClean="0"/>
              <a:t>behörighet</a:t>
            </a:r>
          </a:p>
          <a:p>
            <a:pPr lvl="3"/>
            <a:r>
              <a:rPr lang="sv-SE" kern="0" dirty="0" smtClean="0"/>
              <a:t>Prefekter</a:t>
            </a:r>
          </a:p>
          <a:p>
            <a:pPr lvl="3"/>
            <a:r>
              <a:rPr lang="sv-SE" kern="0" dirty="0" smtClean="0"/>
              <a:t>Ekonomer</a:t>
            </a:r>
          </a:p>
          <a:p>
            <a:pPr lvl="3"/>
            <a:r>
              <a:rPr lang="sv-SE" kern="0" dirty="0" smtClean="0"/>
              <a:t>Administrativa chefer</a:t>
            </a:r>
          </a:p>
          <a:p>
            <a:pPr lvl="3"/>
            <a:r>
              <a:rPr lang="sv-SE" kern="0" dirty="0"/>
              <a:t>Kanslichefer för vetenskapsområden</a:t>
            </a:r>
          </a:p>
          <a:p>
            <a:pPr marL="0" indent="0">
              <a:buNone/>
            </a:pPr>
            <a:r>
              <a:rPr lang="sv-SE" kern="0" dirty="0"/>
              <a:t> </a:t>
            </a:r>
          </a:p>
          <a:p>
            <a:pPr marL="363537" lvl="1" indent="0">
              <a:buNone/>
            </a:pPr>
            <a:r>
              <a:rPr lang="sv-SE" kern="0" dirty="0" smtClean="0"/>
              <a:t> </a:t>
            </a:r>
            <a:endParaRPr lang="sv-SE" kern="0" dirty="0"/>
          </a:p>
          <a:p>
            <a:pPr lvl="1"/>
            <a:endParaRPr lang="sv-SE" kern="0" dirty="0" smtClean="0"/>
          </a:p>
          <a:p>
            <a:pPr marL="0" indent="0">
              <a:buNone/>
            </a:pP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7886700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kern="0" dirty="0" smtClean="0"/>
              <a:t>Projektorganisation</a:t>
            </a:r>
            <a:br>
              <a:rPr lang="sv-SE" kern="0" dirty="0" smtClean="0"/>
            </a:br>
            <a:endParaRPr lang="sv-SE" kern="0" dirty="0" smtClean="0"/>
          </a:p>
          <a:p>
            <a:pPr lvl="1"/>
            <a:r>
              <a:rPr lang="sv-SE" kern="0" dirty="0" smtClean="0"/>
              <a:t>Styrgrupp</a:t>
            </a:r>
          </a:p>
          <a:p>
            <a:pPr lvl="2"/>
            <a:r>
              <a:rPr lang="sv-SE" dirty="0"/>
              <a:t>Daniel Gillberg, ordförande i </a:t>
            </a:r>
            <a:r>
              <a:rPr lang="sv-SE" dirty="0" smtClean="0"/>
              <a:t>styrgruppen, ordförande</a:t>
            </a:r>
            <a:endParaRPr lang="sv-SE" dirty="0"/>
          </a:p>
          <a:p>
            <a:pPr lvl="2"/>
            <a:r>
              <a:rPr lang="sv-SE" dirty="0" smtClean="0"/>
              <a:t>Tomas</a:t>
            </a:r>
            <a:r>
              <a:rPr lang="sv-SE" i="1" dirty="0" smtClean="0"/>
              <a:t> </a:t>
            </a:r>
            <a:r>
              <a:rPr lang="sv-SE" dirty="0"/>
              <a:t>Eklund, universitetslektor vid institutionen för informatik och </a:t>
            </a:r>
            <a:r>
              <a:rPr lang="sv-SE" dirty="0" smtClean="0"/>
              <a:t>media</a:t>
            </a:r>
            <a:endParaRPr lang="sv-SE" dirty="0"/>
          </a:p>
          <a:p>
            <a:pPr lvl="2"/>
            <a:r>
              <a:rPr lang="sv-SE" dirty="0"/>
              <a:t>Lisbet Holmberg-Stark, IT-direktör, UIT</a:t>
            </a:r>
            <a:endParaRPr lang="sv-SE" kern="0" dirty="0" smtClean="0"/>
          </a:p>
          <a:p>
            <a:pPr marL="0" lv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pPr marL="0" indent="0">
              <a:buNone/>
            </a:pPr>
            <a:endParaRPr lang="sv-SE" kern="0" dirty="0" smtClean="0"/>
          </a:p>
          <a:p>
            <a:pPr marL="0" indent="0">
              <a:buNone/>
            </a:pP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7886700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kern="0" dirty="0" smtClean="0"/>
              <a:t>Projektorganisation</a:t>
            </a:r>
            <a:br>
              <a:rPr lang="sv-SE" kern="0" dirty="0" smtClean="0"/>
            </a:br>
            <a:endParaRPr lang="sv-SE" kern="0" dirty="0" smtClean="0"/>
          </a:p>
          <a:p>
            <a:pPr lvl="1"/>
            <a:r>
              <a:rPr lang="sv-SE" kern="0" dirty="0" smtClean="0"/>
              <a:t>Projektledare</a:t>
            </a:r>
          </a:p>
          <a:p>
            <a:pPr lvl="2"/>
            <a:r>
              <a:rPr lang="sv-SE" kern="0" dirty="0" smtClean="0"/>
              <a:t>Soile Pättiniemi, Planeringsavdelningen </a:t>
            </a:r>
          </a:p>
          <a:p>
            <a:pPr marL="0" lvl="0" indent="0">
              <a:buNone/>
            </a:pPr>
            <a:endParaRPr lang="sv-SE" kern="0" dirty="0" smtClean="0"/>
          </a:p>
          <a:p>
            <a:pPr lvl="1"/>
            <a:r>
              <a:rPr lang="sv-SE" kern="0" dirty="0" smtClean="0"/>
              <a:t>Projektgrupp</a:t>
            </a:r>
          </a:p>
          <a:p>
            <a:pPr lvl="2"/>
            <a:r>
              <a:rPr lang="sv-SE" dirty="0"/>
              <a:t>Louise </a:t>
            </a:r>
            <a:r>
              <a:rPr lang="sv-SE" dirty="0" err="1"/>
              <a:t>Kennerberg</a:t>
            </a:r>
            <a:r>
              <a:rPr lang="sv-SE" dirty="0"/>
              <a:t>, Planeringsavdelningen</a:t>
            </a:r>
          </a:p>
          <a:p>
            <a:pPr lvl="2"/>
            <a:r>
              <a:rPr lang="sv-SE" dirty="0"/>
              <a:t>Joakim Löfkvist, Planeringsavdelningen</a:t>
            </a:r>
          </a:p>
          <a:p>
            <a:pPr lvl="2"/>
            <a:r>
              <a:rPr lang="sv-SE" dirty="0"/>
              <a:t>Emma Östlund, Planeringsavdelningen</a:t>
            </a:r>
          </a:p>
          <a:p>
            <a:pPr lvl="2"/>
            <a:r>
              <a:rPr lang="sv-SE" dirty="0"/>
              <a:t>Martin Ekström, UIT</a:t>
            </a:r>
          </a:p>
          <a:p>
            <a:pPr lvl="2"/>
            <a:r>
              <a:rPr lang="sv-SE" dirty="0"/>
              <a:t>Maria Lind, Planeringsavdelningen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pPr marL="0" indent="0">
              <a:buNone/>
            </a:pPr>
            <a:endParaRPr lang="sv-SE" kern="0" dirty="0" smtClean="0"/>
          </a:p>
          <a:p>
            <a:pPr marL="0" indent="0">
              <a:buNone/>
            </a:pP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7886700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kern="0" dirty="0" smtClean="0"/>
              <a:t>Referensgrupper</a:t>
            </a:r>
            <a:br>
              <a:rPr lang="sv-SE" kern="0" dirty="0" smtClean="0"/>
            </a:br>
            <a:endParaRPr lang="sv-SE" kern="0" dirty="0" smtClean="0"/>
          </a:p>
          <a:p>
            <a:pPr lvl="2"/>
            <a:r>
              <a:rPr lang="sv-SE" kern="0" dirty="0" smtClean="0"/>
              <a:t>Uppföljningsområden</a:t>
            </a:r>
          </a:p>
          <a:p>
            <a:pPr lvl="3"/>
            <a:r>
              <a:rPr lang="sv-SE" kern="0" dirty="0" smtClean="0"/>
              <a:t>HR</a:t>
            </a:r>
          </a:p>
          <a:p>
            <a:pPr lvl="3"/>
            <a:r>
              <a:rPr lang="sv-SE" kern="0" dirty="0" smtClean="0"/>
              <a:t>vetenskapliga publiceringar</a:t>
            </a:r>
          </a:p>
          <a:p>
            <a:pPr lvl="3"/>
            <a:r>
              <a:rPr lang="sv-SE" kern="0" dirty="0" smtClean="0"/>
              <a:t>utbildning</a:t>
            </a:r>
            <a:endParaRPr lang="sv-SE" kern="0" dirty="0"/>
          </a:p>
          <a:p>
            <a:pPr lvl="3"/>
            <a:r>
              <a:rPr lang="sv-SE" kern="0" dirty="0" smtClean="0"/>
              <a:t>budget- </a:t>
            </a:r>
            <a:r>
              <a:rPr lang="sv-SE" kern="0" dirty="0"/>
              <a:t>och </a:t>
            </a:r>
            <a:r>
              <a:rPr lang="sv-SE" kern="0" dirty="0" smtClean="0"/>
              <a:t>ekonomiuppföljning</a:t>
            </a:r>
            <a:br>
              <a:rPr lang="sv-SE" kern="0" dirty="0" smtClean="0"/>
            </a:br>
            <a:endParaRPr lang="sv-SE" kern="0" dirty="0"/>
          </a:p>
          <a:p>
            <a:pPr lvl="2"/>
            <a:r>
              <a:rPr lang="sv-SE" kern="0" dirty="0" smtClean="0"/>
              <a:t>Verksamhetsansvar </a:t>
            </a:r>
            <a:r>
              <a:rPr lang="sv-SE" kern="0" dirty="0"/>
              <a:t>och fördjupad </a:t>
            </a:r>
            <a:r>
              <a:rPr lang="sv-SE" kern="0" dirty="0" smtClean="0"/>
              <a:t>behörighet</a:t>
            </a:r>
          </a:p>
          <a:p>
            <a:pPr lvl="2"/>
            <a:r>
              <a:rPr lang="sv-SE" kern="0" dirty="0" smtClean="0"/>
              <a:t>Studierektorer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pPr marL="0" indent="0">
              <a:buNone/>
            </a:pPr>
            <a:endParaRPr lang="sv-SE" kern="0" dirty="0" smtClean="0"/>
          </a:p>
          <a:p>
            <a:pPr marL="0" indent="0">
              <a:buNone/>
            </a:pP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3"/>
          <p:cNvSpPr txBox="1">
            <a:spLocks/>
          </p:cNvSpPr>
          <p:nvPr/>
        </p:nvSpPr>
        <p:spPr>
          <a:xfrm>
            <a:off x="611560" y="1628800"/>
            <a:ext cx="8352928" cy="5112568"/>
          </a:xfrm>
          <a:prstGeom prst="rect">
            <a:avLst/>
          </a:prstGeom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017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2509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161290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kern="0" dirty="0" smtClean="0"/>
              <a:t>Avgränsningar</a:t>
            </a:r>
            <a:br>
              <a:rPr lang="sv-SE" kern="0" dirty="0" smtClean="0"/>
            </a:br>
            <a:endParaRPr lang="sv-SE" kern="0" dirty="0" smtClean="0"/>
          </a:p>
          <a:p>
            <a:pPr lvl="1"/>
            <a:r>
              <a:rPr lang="sv-SE" dirty="0"/>
              <a:t>befintlig data som redan finns i </a:t>
            </a:r>
            <a:r>
              <a:rPr lang="sv-SE" dirty="0" smtClean="0"/>
              <a:t>GLIS</a:t>
            </a:r>
          </a:p>
          <a:p>
            <a:pPr lvl="1"/>
            <a:r>
              <a:rPr lang="sv-SE" dirty="0" smtClean="0"/>
              <a:t>projektet </a:t>
            </a:r>
            <a:r>
              <a:rPr lang="sv-SE" dirty="0"/>
              <a:t>avser </a:t>
            </a:r>
            <a:r>
              <a:rPr lang="sv-SE" dirty="0" smtClean="0"/>
              <a:t>i </a:t>
            </a:r>
            <a:r>
              <a:rPr lang="sv-SE" dirty="0"/>
              <a:t>första </a:t>
            </a:r>
            <a:r>
              <a:rPr lang="sv-SE" dirty="0" smtClean="0"/>
              <a:t>hand verksamhet inom vetenskapsområden</a:t>
            </a:r>
            <a:endParaRPr lang="sv-SE" dirty="0"/>
          </a:p>
          <a:p>
            <a:pPr lvl="1"/>
            <a:r>
              <a:rPr lang="sv-SE" dirty="0" smtClean="0"/>
              <a:t> standard inom </a:t>
            </a:r>
            <a:r>
              <a:rPr lang="sv-SE" dirty="0" smtClean="0"/>
              <a:t>GLIS-verktygspaketet </a:t>
            </a:r>
            <a:r>
              <a:rPr lang="sv-SE" dirty="0" err="1" smtClean="0"/>
              <a:t>DiverPlatform</a:t>
            </a:r>
            <a:r>
              <a:rPr lang="sv-SE" dirty="0" smtClean="0"/>
              <a:t> används</a:t>
            </a:r>
          </a:p>
          <a:p>
            <a:pPr lvl="1"/>
            <a:r>
              <a:rPr lang="sv-SE" dirty="0"/>
              <a:t>i</a:t>
            </a:r>
            <a:r>
              <a:rPr lang="sv-SE" dirty="0" smtClean="0"/>
              <a:t>ntegrerad </a:t>
            </a:r>
            <a:r>
              <a:rPr lang="sv-SE" dirty="0"/>
              <a:t>data från flera </a:t>
            </a:r>
            <a:r>
              <a:rPr lang="sv-SE" dirty="0" smtClean="0"/>
              <a:t>systemkällor </a:t>
            </a:r>
            <a:r>
              <a:rPr lang="sv-SE" dirty="0"/>
              <a:t>kan </a:t>
            </a:r>
            <a:r>
              <a:rPr lang="sv-SE" dirty="0" smtClean="0"/>
              <a:t>utvecklas som sammansatta rapporter eller diagram</a:t>
            </a:r>
            <a:endParaRPr lang="sv-SE" dirty="0"/>
          </a:p>
          <a:p>
            <a:pPr marL="363537" lvl="1" indent="0">
              <a:buNone/>
            </a:pPr>
            <a:endParaRPr lang="sv-SE" kern="0" dirty="0"/>
          </a:p>
          <a:p>
            <a:pPr marL="0" indent="0">
              <a:buNone/>
            </a:pPr>
            <a:r>
              <a:rPr lang="sv-SE" kern="0" dirty="0" smtClean="0"/>
              <a:t> </a:t>
            </a:r>
            <a:endParaRPr lang="sv-SE" kern="0" dirty="0"/>
          </a:p>
          <a:p>
            <a:pPr lvl="1"/>
            <a:endParaRPr lang="sv-SE" kern="0" dirty="0" smtClean="0"/>
          </a:p>
          <a:p>
            <a:pPr marL="0" indent="0">
              <a:buNone/>
            </a:pPr>
            <a:endParaRPr lang="sv-SE" kern="0" dirty="0"/>
          </a:p>
        </p:txBody>
      </p:sp>
      <p:sp>
        <p:nvSpPr>
          <p:cNvPr id="4" name="Rubrik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1119658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GLIS-portal ur användarperspektiv</a:t>
            </a:r>
            <a:endParaRPr lang="sv-SE" sz="2800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etets mall">
  <a:themeElements>
    <a:clrScheme name="Uppsala universitet 2016">
      <a:dk1>
        <a:sysClr val="windowText" lastClr="000000"/>
      </a:dk1>
      <a:lt1>
        <a:srgbClr val="FFFFFF"/>
      </a:lt1>
      <a:dk2>
        <a:srgbClr val="878888"/>
      </a:dk2>
      <a:lt2>
        <a:srgbClr val="FFFFFF"/>
      </a:lt2>
      <a:accent1>
        <a:srgbClr val="960021"/>
      </a:accent1>
      <a:accent2>
        <a:srgbClr val="B86F7D"/>
      </a:accent2>
      <a:accent3>
        <a:srgbClr val="E9B9C2"/>
      </a:accent3>
      <a:accent4>
        <a:srgbClr val="D2D0CD"/>
      </a:accent4>
      <a:accent5>
        <a:srgbClr val="878888"/>
      </a:accent5>
      <a:accent6>
        <a:srgbClr val="000000"/>
      </a:accent6>
      <a:hlink>
        <a:srgbClr val="034A90"/>
      </a:hlink>
      <a:folHlink>
        <a:srgbClr val="6F3B55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ndardmall UU 160212.potx" id="{748A509D-0012-4139-B510-EFED282F6F40}" vid="{C0984EB8-2147-4561-A061-3852BD44DB2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Standardmall</Template>
  <TotalTime>3710</TotalTime>
  <Words>358</Words>
  <Application>Microsoft Office PowerPoint</Application>
  <PresentationFormat>Bildspel på skärmen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Berling</vt:lpstr>
      <vt:lpstr>Calibri</vt:lpstr>
      <vt:lpstr>Universitetets mall</vt:lpstr>
      <vt:lpstr>GLIS-portal ur användarperspektiv</vt:lpstr>
      <vt:lpstr>GLIS-portal ur användarperspektiv</vt:lpstr>
      <vt:lpstr>GLIS-portal ur användarperspektiv</vt:lpstr>
      <vt:lpstr>GLIS-portal ur användarperspektiv</vt:lpstr>
      <vt:lpstr>GLIS-portal ur användarperspektiv</vt:lpstr>
      <vt:lpstr>GLIS-portal ur användarperspektiv</vt:lpstr>
      <vt:lpstr>GLIS-portal ur användarperspektiv</vt:lpstr>
      <vt:lpstr>GLIS-portal ur användarperspektiv</vt:lpstr>
      <vt:lpstr>GLIS-portal ur användarperspektiv</vt:lpstr>
      <vt:lpstr>GLIS-portal ur användarperspektiv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GLIS  Generellt LedningsInformationsSystem</dc:title>
  <dc:creator>Soile Pättiniemi</dc:creator>
  <cp:lastModifiedBy>Soile Pättiniemi</cp:lastModifiedBy>
  <cp:revision>96</cp:revision>
  <cp:lastPrinted>2019-12-11T13:34:53Z</cp:lastPrinted>
  <dcterms:created xsi:type="dcterms:W3CDTF">2019-06-18T07:04:01Z</dcterms:created>
  <dcterms:modified xsi:type="dcterms:W3CDTF">2020-01-21T07:51:59Z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ShapesUnion" visible="true"/>
        <mso:control idQ="mso:ShapesCombine" visible="true"/>
      </mso:documentControls>
    </mso:qat>
  </mso:ribbon>
</mso:customUI>
</file>