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7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>
      <p:cViewPr>
        <p:scale>
          <a:sx n="110" d="100"/>
          <a:sy n="110" d="100"/>
        </p:scale>
        <p:origin x="-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FBB8ED-9D4F-814D-8C79-530C2D744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28B41E-286C-5145-932D-F3792B304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503FDB0-CE81-FE47-94AA-C7EC44C6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8C1D4A-F54D-1147-B5E7-34D8C1B3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77EC21-86FD-934C-A48C-271CDF0C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7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763159-CE4E-F542-84CA-11ED9A19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E36F86A-5350-8D42-A0D5-62C51CE5E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08390E2-2403-7142-8C45-84BB4B6F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52DAEF-7361-FC48-9E7F-AB320459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794E14-9DE0-C14A-965E-7BDC8A89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651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9718EAF-FE9A-1B47-83CA-0B2D08031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20BA43-5378-E54C-A120-B0E50173C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63626B-674D-E647-AB4A-EBF93ADB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7963E4B-C802-174D-8FBF-5217366A1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876F4-993F-F544-8C28-C3B000A4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78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39CC7C-DF9C-1D49-A941-F0EB237B6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5831DD-11AB-6045-96CB-8D16C70A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DF1F5C-024E-3641-AAA7-A21A9D5C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316603-F5BF-B444-BE67-426D6188D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F295BE-5C7A-8C43-B8D2-198AF644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869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A70F3A-249A-A64B-B8E0-727A9231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4695FCE-475F-244E-8C07-824BB5D16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304984-9C5C-6045-9582-26F6C30C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CB1F61-73E0-7E44-AFA4-637EE43F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AF4BDA-9D62-D846-95BA-584F3179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237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B1C8B4-3480-D242-8627-C31CDB7B4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020977-CE10-8E44-ACF5-7B68B09FE7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8FDD31-94C0-3546-99A0-6CAB57585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DC4E36C-59C3-F546-BE45-4358EFFF2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051D85-2B9B-8947-A574-F7517F35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61DC28A-5421-804D-BB3E-2FFE7518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17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8182E9-311E-D743-8649-74CF7221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D92AD5-E522-0145-A536-85B272594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6976A6-C76A-4F41-9FF2-8797DA765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E78535-1936-1D45-AADB-C98E50619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942C54F-F35D-6F4C-872F-D4551EEC0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D5BCC58-7CB2-5845-845D-D5082627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FAA7EEB-2EB1-BB4A-A491-9EE448B3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43A99F7-6679-D640-8C15-FCF2CC44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20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3B21ED-0D56-2E40-80DA-89927149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265B64-BB79-B241-A57A-6336A78EF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70CA932-B0C7-0746-80C6-DD76F9A2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CE94F-60B3-2B47-A884-343F58D7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939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1FE4DEC-7DE3-6E4A-926A-94E699EAC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2909107-44C6-EA4B-B9A6-DDE322C87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5B7297C-6053-7C45-BAED-00FD2532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668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5C9F7-30D6-7648-8224-1A9ED325B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F4D9AD-4B20-6747-B1CD-A52B7A61A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56A2BB6-E012-084D-89C2-804F6F430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C934097-6A19-424C-9774-5DD1F2D9D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E36BA01-5A8D-4B4F-84D1-A9A5E829E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395203-B9FC-A942-B319-B8637DC9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13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E1233A-2F82-1140-9EFC-C5F8EF84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6A78A85-0D19-C54A-A7F1-81428E9F0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39A091-B1D6-FE44-AC31-E2C45973B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1B5622-4327-D24A-88A8-E5CE764A8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7EEC9E2-B698-1241-B94C-C804F3E3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B98D50-7950-0A43-ADD6-B811C225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107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30DA295-BBEA-5741-BD3C-47B8B8F9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2A5F5F0-322B-1C48-A3B5-AF886D330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11A0B00-AF34-4240-8FBD-E751836DB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3DC3-6C73-BB49-B51D-D5B27FD01241}" type="datetimeFigureOut">
              <a:rPr lang="sv-SE" smtClean="0"/>
              <a:t>2020-02-27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67E35C-AEB1-AC4A-8469-43AE1410F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3D9C25-7A01-7649-8C6F-9EF45D4461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4E11-D8A9-AF4B-A536-9E39DECDFB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05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705919-7432-164F-8D0C-CC52FEDF5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Efter att en E-tenta i Inspera är färdigskriven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4B0FB5-F39C-3340-9994-108B48237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En steg-för-steg-guide</a:t>
            </a:r>
          </a:p>
        </p:txBody>
      </p:sp>
    </p:spTree>
    <p:extLst>
      <p:ext uri="{BB962C8B-B14F-4D97-AF65-F5344CB8AC3E}">
        <p14:creationId xmlns:p14="http://schemas.microsoft.com/office/powerpoint/2010/main" val="312255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CFA472-8C22-5A48-BBA2-3953493C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925" y="493160"/>
            <a:ext cx="10874426" cy="1948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sv-SE" sz="2400" dirty="0">
              <a:latin typeface="+mj-lt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C733943-93C9-5C4A-8444-F683EA92D2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0387" y="1929224"/>
            <a:ext cx="8200417" cy="4364571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BF6A2F0-75A6-594F-8829-6D415EFBA184}"/>
              </a:ext>
            </a:extLst>
          </p:cNvPr>
          <p:cNvSpPr txBox="1"/>
          <p:nvPr/>
        </p:nvSpPr>
        <p:spPr>
          <a:xfrm>
            <a:off x="740924" y="2901991"/>
            <a:ext cx="24221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latin typeface="+mj-lt"/>
              </a:rPr>
              <a:t>Notera:</a:t>
            </a:r>
          </a:p>
          <a:p>
            <a:r>
              <a:rPr lang="sv-SE" i="1" dirty="0">
                <a:latin typeface="+mj-lt"/>
              </a:rPr>
              <a:t>Det står i princip alltid att kandidatlistan inte är komplett, för det är ytterst sällan alla anmälda studenter kommer till tentasalen.</a:t>
            </a:r>
          </a:p>
        </p:txBody>
      </p:sp>
      <p:cxnSp>
        <p:nvCxnSpPr>
          <p:cNvPr id="7" name="Rak pil 6">
            <a:extLst>
              <a:ext uri="{FF2B5EF4-FFF2-40B4-BE49-F238E27FC236}">
                <a16:creationId xmlns:a16="http://schemas.microsoft.com/office/drawing/2014/main" id="{E5A0B488-A948-6A4C-963D-42ADF6EAB8FB}"/>
              </a:ext>
            </a:extLst>
          </p:cNvPr>
          <p:cNvCxnSpPr>
            <a:cxnSpLocks/>
          </p:cNvCxnSpPr>
          <p:nvPr/>
        </p:nvCxnSpPr>
        <p:spPr>
          <a:xfrm>
            <a:off x="1668162" y="3103123"/>
            <a:ext cx="15922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>
            <a:extLst>
              <a:ext uri="{FF2B5EF4-FFF2-40B4-BE49-F238E27FC236}">
                <a16:creationId xmlns:a16="http://schemas.microsoft.com/office/drawing/2014/main" id="{AEBA91F2-47BD-3E41-AB56-72E05241D291}"/>
              </a:ext>
            </a:extLst>
          </p:cNvPr>
          <p:cNvCxnSpPr>
            <a:cxnSpLocks/>
          </p:cNvCxnSpPr>
          <p:nvPr/>
        </p:nvCxnSpPr>
        <p:spPr>
          <a:xfrm flipH="1">
            <a:off x="8130748" y="1421027"/>
            <a:ext cx="2150074" cy="27061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80827F9C-86A3-9B41-8319-B83517418B56}"/>
              </a:ext>
            </a:extLst>
          </p:cNvPr>
          <p:cNvSpPr txBox="1"/>
          <p:nvPr/>
        </p:nvSpPr>
        <p:spPr>
          <a:xfrm>
            <a:off x="568411" y="493160"/>
            <a:ext cx="11294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När alla studenter lämnat in är det dags att rätta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Läraren går till fliken Bedömning och klickar på den övre orangea knappen</a:t>
            </a:r>
          </a:p>
          <a:p>
            <a:pPr marL="914400" lvl="1" indent="-457200">
              <a:buFont typeface="Systemtypsnitt"/>
              <a:buChar char="-"/>
            </a:pPr>
            <a:r>
              <a:rPr lang="sv-SE" sz="2800" dirty="0">
                <a:latin typeface="+mj-lt"/>
              </a:rPr>
              <a:t>Knappen kan ha olika text, men det är alltid den knappen</a:t>
            </a:r>
          </a:p>
        </p:txBody>
      </p:sp>
    </p:spTree>
    <p:extLst>
      <p:ext uri="{BB962C8B-B14F-4D97-AF65-F5344CB8AC3E}">
        <p14:creationId xmlns:p14="http://schemas.microsoft.com/office/powerpoint/2010/main" val="46848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E6FB82A-A988-6640-94D8-F02D0E7EC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846" y="1311428"/>
            <a:ext cx="9161830" cy="5238628"/>
          </a:xfrm>
          <a:prstGeom prst="rect">
            <a:avLst/>
          </a:prstGeom>
        </p:spPr>
      </p:pic>
      <p:sp>
        <p:nvSpPr>
          <p:cNvPr id="11" name="Rubrik 10">
            <a:extLst>
              <a:ext uri="{FF2B5EF4-FFF2-40B4-BE49-F238E27FC236}">
                <a16:creationId xmlns:a16="http://schemas.microsoft.com/office/drawing/2014/main" id="{DDD40B69-0711-C44B-B65E-198FBC3F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34D4D60-1785-CC42-8976-349C5E306A73}"/>
              </a:ext>
            </a:extLst>
          </p:cNvPr>
          <p:cNvSpPr txBox="1"/>
          <p:nvPr/>
        </p:nvSpPr>
        <p:spPr>
          <a:xfrm>
            <a:off x="785359" y="365124"/>
            <a:ext cx="10568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När tentan är färdigrättad ska resultatet rapporteras i </a:t>
            </a:r>
            <a:r>
              <a:rPr lang="sv-SE" sz="2800" dirty="0" err="1">
                <a:latin typeface="+mj-lt"/>
              </a:rPr>
              <a:t>Ladok</a:t>
            </a:r>
            <a:endParaRPr lang="sv-SE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Klicka på blå texten ”Visa resultat”</a:t>
            </a:r>
          </a:p>
        </p:txBody>
      </p:sp>
      <p:cxnSp>
        <p:nvCxnSpPr>
          <p:cNvPr id="6" name="Rak pil 5">
            <a:extLst>
              <a:ext uri="{FF2B5EF4-FFF2-40B4-BE49-F238E27FC236}">
                <a16:creationId xmlns:a16="http://schemas.microsoft.com/office/drawing/2014/main" id="{30DB5D39-C639-FE42-8261-077FD253F7D9}"/>
              </a:ext>
            </a:extLst>
          </p:cNvPr>
          <p:cNvCxnSpPr>
            <a:cxnSpLocks/>
          </p:cNvCxnSpPr>
          <p:nvPr/>
        </p:nvCxnSpPr>
        <p:spPr>
          <a:xfrm flipH="1" flipV="1">
            <a:off x="6200331" y="1105762"/>
            <a:ext cx="534102" cy="282498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 11">
            <a:extLst>
              <a:ext uri="{FF2B5EF4-FFF2-40B4-BE49-F238E27FC236}">
                <a16:creationId xmlns:a16="http://schemas.microsoft.com/office/drawing/2014/main" id="{EBCACD05-7857-7E43-AA69-F281425DB2B2}"/>
              </a:ext>
            </a:extLst>
          </p:cNvPr>
          <p:cNvSpPr/>
          <p:nvPr/>
        </p:nvSpPr>
        <p:spPr>
          <a:xfrm>
            <a:off x="6301947" y="3930742"/>
            <a:ext cx="864972" cy="25729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06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91A613-B9FE-B34A-9C1B-AD16F5B98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E91942-6693-2548-994D-FFDA021A1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4351338"/>
          </a:xfrm>
        </p:spPr>
        <p:txBody>
          <a:bodyPr/>
          <a:lstStyle/>
          <a:p>
            <a:r>
              <a:rPr lang="sv-SE" dirty="0">
                <a:latin typeface="+mj-lt"/>
              </a:rPr>
              <a:t>Rapportera in poäng och slutligt betyg per anonymkod</a:t>
            </a:r>
          </a:p>
          <a:p>
            <a:r>
              <a:rPr lang="sv-SE" dirty="0">
                <a:latin typeface="+mj-lt"/>
              </a:rPr>
              <a:t>Institutioner gör olika, ibland rapporterar lärare, ibland </a:t>
            </a:r>
            <a:r>
              <a:rPr lang="sv-SE" dirty="0" err="1">
                <a:latin typeface="+mj-lt"/>
              </a:rPr>
              <a:t>kursadmin</a:t>
            </a:r>
            <a:endParaRPr lang="sv-SE" dirty="0">
              <a:latin typeface="+mj-lt"/>
            </a:endParaRPr>
          </a:p>
          <a:p>
            <a:r>
              <a:rPr lang="sv-SE" dirty="0">
                <a:latin typeface="+mj-lt"/>
              </a:rPr>
              <a:t>Studenterna </a:t>
            </a:r>
            <a:r>
              <a:rPr lang="sv-SE" dirty="0" err="1">
                <a:latin typeface="+mj-lt"/>
              </a:rPr>
              <a:t>avanonymiseras</a:t>
            </a:r>
            <a:r>
              <a:rPr lang="sv-SE" dirty="0">
                <a:latin typeface="+mj-lt"/>
              </a:rPr>
              <a:t> i </a:t>
            </a:r>
            <a:r>
              <a:rPr lang="sv-SE" dirty="0" err="1">
                <a:latin typeface="+mj-lt"/>
              </a:rPr>
              <a:t>Ladok</a:t>
            </a:r>
            <a:r>
              <a:rPr lang="sv-SE" dirty="0">
                <a:latin typeface="+mj-lt"/>
              </a:rPr>
              <a:t> när examinator signerar betygen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A406B85-30DB-5442-9AFB-5CBDC8774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166" y="1945330"/>
            <a:ext cx="8951608" cy="46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533671D-9367-C14D-A864-D32275B64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86" y="1301030"/>
            <a:ext cx="9038641" cy="527633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8824344-9E67-F44B-AC2F-2B2C2A2C9629}"/>
              </a:ext>
            </a:extLst>
          </p:cNvPr>
          <p:cNvSpPr txBox="1"/>
          <p:nvPr/>
        </p:nvSpPr>
        <p:spPr>
          <a:xfrm>
            <a:off x="755755" y="393089"/>
            <a:ext cx="106353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Tentan delas ut digitalt till studenterna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Öppna tentan i Prov-menyn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Skrolla 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Klicka på</a:t>
            </a:r>
            <a:br>
              <a:rPr lang="sv-SE" sz="2800" dirty="0">
                <a:latin typeface="+mj-lt"/>
              </a:rPr>
            </a:br>
            <a:r>
              <a:rPr lang="sv-SE" sz="2800" dirty="0">
                <a:latin typeface="+mj-lt"/>
              </a:rPr>
              <a:t>”Visa/Göm detaljer”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BD794AE1-1547-604D-9258-6C7351910529}"/>
              </a:ext>
            </a:extLst>
          </p:cNvPr>
          <p:cNvSpPr/>
          <p:nvPr/>
        </p:nvSpPr>
        <p:spPr>
          <a:xfrm>
            <a:off x="9341708" y="5512316"/>
            <a:ext cx="1223319" cy="245933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8" name="Rak pil 7">
            <a:extLst>
              <a:ext uri="{FF2B5EF4-FFF2-40B4-BE49-F238E27FC236}">
                <a16:creationId xmlns:a16="http://schemas.microsoft.com/office/drawing/2014/main" id="{9635912B-AE06-DA42-8746-EAF151BBE123}"/>
              </a:ext>
            </a:extLst>
          </p:cNvPr>
          <p:cNvCxnSpPr>
            <a:cxnSpLocks/>
          </p:cNvCxnSpPr>
          <p:nvPr/>
        </p:nvCxnSpPr>
        <p:spPr>
          <a:xfrm flipH="1" flipV="1">
            <a:off x="3348681" y="2639858"/>
            <a:ext cx="5894173" cy="2784758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51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8B52EEA1-5378-A045-A15C-2903BA199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410" y="1695621"/>
            <a:ext cx="8578024" cy="499527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BE33C40-B772-B143-824E-18BEF50FF91E}"/>
              </a:ext>
            </a:extLst>
          </p:cNvPr>
          <p:cNvSpPr txBox="1"/>
          <p:nvPr/>
        </p:nvSpPr>
        <p:spPr>
          <a:xfrm>
            <a:off x="1234316" y="2777018"/>
            <a:ext cx="1892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Låt studenten se sina svar.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59BBE91-9683-6D43-86B6-59BACD4C4DF7}"/>
              </a:ext>
            </a:extLst>
          </p:cNvPr>
          <p:cNvSpPr txBox="1"/>
          <p:nvPr/>
        </p:nvSpPr>
        <p:spPr>
          <a:xfrm>
            <a:off x="990579" y="3860498"/>
            <a:ext cx="2098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Låt studenten se rätta svar och poäng (sist i tentan)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FF1A675-43F9-674D-9061-E3264B702974}"/>
              </a:ext>
            </a:extLst>
          </p:cNvPr>
          <p:cNvSpPr txBox="1"/>
          <p:nvPr/>
        </p:nvSpPr>
        <p:spPr>
          <a:xfrm>
            <a:off x="1271396" y="5334428"/>
            <a:ext cx="1818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Låt studenten se sitt betyg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D91A613-B9FE-B34A-9C1B-AD16F5B9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52889" cy="1765232"/>
          </a:xfrm>
        </p:spPr>
        <p:txBody>
          <a:bodyPr>
            <a:normAutofit/>
          </a:bodyPr>
          <a:lstStyle/>
          <a:p>
            <a:pPr>
              <a:tabLst>
                <a:tab pos="349250" algn="l"/>
              </a:tabLst>
            </a:pPr>
            <a:r>
              <a:rPr lang="sv-SE" sz="2800" dirty="0"/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E8E1EBF-E215-4749-A5C5-1E04A72B2656}"/>
              </a:ext>
            </a:extLst>
          </p:cNvPr>
          <p:cNvSpPr txBox="1"/>
          <p:nvPr/>
        </p:nvSpPr>
        <p:spPr>
          <a:xfrm>
            <a:off x="796977" y="276401"/>
            <a:ext cx="106353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Skrolla ner till ”Efter provet”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Institutionen bestämmer vad studenten får 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800" dirty="0">
                <a:latin typeface="+mj-lt"/>
              </a:rPr>
              <a:t>Detta kan ändras när som helst, hur många gånger som helst</a:t>
            </a:r>
          </a:p>
        </p:txBody>
      </p:sp>
      <p:cxnSp>
        <p:nvCxnSpPr>
          <p:cNvPr id="17" name="Rak pil 16">
            <a:extLst>
              <a:ext uri="{FF2B5EF4-FFF2-40B4-BE49-F238E27FC236}">
                <a16:creationId xmlns:a16="http://schemas.microsoft.com/office/drawing/2014/main" id="{60D8912D-AFE6-9441-8B18-B9E8FDBCE209}"/>
              </a:ext>
            </a:extLst>
          </p:cNvPr>
          <p:cNvCxnSpPr>
            <a:cxnSpLocks/>
          </p:cNvCxnSpPr>
          <p:nvPr/>
        </p:nvCxnSpPr>
        <p:spPr>
          <a:xfrm flipH="1" flipV="1">
            <a:off x="2424353" y="3155558"/>
            <a:ext cx="1020596" cy="61621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ruta 18">
            <a:extLst>
              <a:ext uri="{FF2B5EF4-FFF2-40B4-BE49-F238E27FC236}">
                <a16:creationId xmlns:a16="http://schemas.microsoft.com/office/drawing/2014/main" id="{63F5F5AA-CF96-0F4D-8A21-923577925010}"/>
              </a:ext>
            </a:extLst>
          </p:cNvPr>
          <p:cNvSpPr txBox="1"/>
          <p:nvPr/>
        </p:nvSpPr>
        <p:spPr>
          <a:xfrm>
            <a:off x="7186919" y="4912671"/>
            <a:ext cx="237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C00000"/>
                </a:solidFill>
              </a:rPr>
              <a:t>Låt studenten se lärarens kommentarer.</a:t>
            </a:r>
          </a:p>
        </p:txBody>
      </p:sp>
      <p:cxnSp>
        <p:nvCxnSpPr>
          <p:cNvPr id="21" name="Rak pil 20">
            <a:extLst>
              <a:ext uri="{FF2B5EF4-FFF2-40B4-BE49-F238E27FC236}">
                <a16:creationId xmlns:a16="http://schemas.microsoft.com/office/drawing/2014/main" id="{F3DCC998-FB76-0742-8AC9-9123389FC0D1}"/>
              </a:ext>
            </a:extLst>
          </p:cNvPr>
          <p:cNvCxnSpPr>
            <a:cxnSpLocks/>
          </p:cNvCxnSpPr>
          <p:nvPr/>
        </p:nvCxnSpPr>
        <p:spPr>
          <a:xfrm flipH="1">
            <a:off x="2579137" y="5501915"/>
            <a:ext cx="865812" cy="25096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>
            <a:extLst>
              <a:ext uri="{FF2B5EF4-FFF2-40B4-BE49-F238E27FC236}">
                <a16:creationId xmlns:a16="http://schemas.microsoft.com/office/drawing/2014/main" id="{69C91B41-8B25-3B4C-80D1-F273E68775CB}"/>
              </a:ext>
            </a:extLst>
          </p:cNvPr>
          <p:cNvCxnSpPr>
            <a:cxnSpLocks/>
          </p:cNvCxnSpPr>
          <p:nvPr/>
        </p:nvCxnSpPr>
        <p:spPr>
          <a:xfrm flipH="1">
            <a:off x="2501745" y="4516037"/>
            <a:ext cx="943204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>
            <a:extLst>
              <a:ext uri="{FF2B5EF4-FFF2-40B4-BE49-F238E27FC236}">
                <a16:creationId xmlns:a16="http://schemas.microsoft.com/office/drawing/2014/main" id="{E116767B-7567-AA4F-AA37-8A0E836AFC40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6772940" y="4335716"/>
            <a:ext cx="413979" cy="900121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29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3438</TotalTime>
  <Words>191</Words>
  <Application>Microsoft Macintosh PowerPoint</Application>
  <PresentationFormat>Bredbild</PresentationFormat>
  <Paragraphs>27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Systemtypsnitt</vt:lpstr>
      <vt:lpstr>Office-tema</vt:lpstr>
      <vt:lpstr>Efter att en E-tenta i Inspera är färdigskriven</vt:lpstr>
      <vt:lpstr>PowerPoint-presentation</vt:lpstr>
      <vt:lpstr> </vt:lpstr>
      <vt:lpstr> </vt:lpstr>
      <vt:lpstr>PowerPoint-presentation</vt:lpstr>
      <vt:lpstr>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Färdigställa en E-tenta i Inspera</dc:title>
  <dc:creator>Staffan Emrén</dc:creator>
  <cp:lastModifiedBy>Staffan Emrén</cp:lastModifiedBy>
  <cp:revision>35</cp:revision>
  <dcterms:created xsi:type="dcterms:W3CDTF">2019-06-20T13:56:57Z</dcterms:created>
  <dcterms:modified xsi:type="dcterms:W3CDTF">2020-02-27T10:35:43Z</dcterms:modified>
</cp:coreProperties>
</file>