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3" r:id="rId3"/>
    <p:sldId id="289" r:id="rId4"/>
    <p:sldId id="311" r:id="rId5"/>
    <p:sldId id="312" r:id="rId6"/>
    <p:sldId id="290" r:id="rId7"/>
    <p:sldId id="310" r:id="rId8"/>
    <p:sldId id="292" r:id="rId9"/>
    <p:sldId id="296" r:id="rId10"/>
    <p:sldId id="297" r:id="rId11"/>
    <p:sldId id="300" r:id="rId12"/>
    <p:sldId id="301" r:id="rId13"/>
    <p:sldId id="298" r:id="rId14"/>
    <p:sldId id="299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3" r:id="rId24"/>
  </p:sldIdLst>
  <p:sldSz cx="12193588" cy="6858000"/>
  <p:notesSz cx="6858000" cy="9144000"/>
  <p:defaultTextStyle>
    <a:defPPr>
      <a:defRPr lang="sv-SE"/>
    </a:defPPr>
    <a:lvl1pPr marL="0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9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22"/>
    <p:restoredTop sz="94692"/>
  </p:normalViewPr>
  <p:slideViewPr>
    <p:cSldViewPr>
      <p:cViewPr varScale="1">
        <p:scale>
          <a:sx n="90" d="100"/>
          <a:sy n="90" d="100"/>
        </p:scale>
        <p:origin x="472" y="200"/>
      </p:cViewPr>
      <p:guideLst>
        <p:guide orient="horz" pos="1389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F16D5-F98B-5A41-B3EE-0E98964D6D0D}" type="datetimeFigureOut">
              <a:rPr lang="en-US" smtClean="0"/>
              <a:t>2/14/20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B8285-6912-F849-AA50-41DCED2F36C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6122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9E9A9-E3EB-FC43-A9D7-C5D2B46E5891}" type="datetimeFigureOut">
              <a:rPr lang="sv-SE" smtClean="0"/>
              <a:t>2020-02-14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08005-2954-DE41-85F9-77265C8A0F6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490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708005-2954-DE41-85F9-77265C8A0F69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6234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519" y="2130426"/>
            <a:ext cx="10364550" cy="1470025"/>
          </a:xfrm>
        </p:spPr>
        <p:txBody>
          <a:bodyPr>
            <a:normAutofit/>
          </a:bodyPr>
          <a:lstStyle>
            <a:lvl1pPr algn="ctr">
              <a:defRPr sz="5333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9038" y="3886200"/>
            <a:ext cx="853551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91047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5983" y="740701"/>
            <a:ext cx="8847926" cy="1143000"/>
          </a:xfrm>
        </p:spPr>
        <p:txBody>
          <a:bodyPr>
            <a:normAutofit/>
          </a:bodyPr>
          <a:lstStyle>
            <a:lvl1pPr>
              <a:defRPr sz="4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80" y="2084851"/>
            <a:ext cx="10974229" cy="4525963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8391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40351" y="740702"/>
            <a:ext cx="2743557" cy="5851525"/>
          </a:xfrm>
        </p:spPr>
        <p:txBody>
          <a:bodyPr vert="eaVert">
            <a:normAutofit/>
          </a:bodyPr>
          <a:lstStyle>
            <a:lvl1pPr>
              <a:defRPr sz="4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80" y="740702"/>
            <a:ext cx="8027445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2172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39960" y="932723"/>
            <a:ext cx="8943949" cy="1143000"/>
          </a:xfrm>
        </p:spPr>
        <p:txBody>
          <a:bodyPr>
            <a:normAutofit/>
          </a:bodyPr>
          <a:lstStyle>
            <a:lvl1pPr algn="r">
              <a:defRPr sz="4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80" y="2332038"/>
            <a:ext cx="10974229" cy="4073293"/>
          </a:xfrm>
        </p:spPr>
        <p:txBody>
          <a:bodyPr>
            <a:normAutofit/>
          </a:bodyPr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3200">
                <a:latin typeface="Arial" pitchFamily="34" charset="0"/>
                <a:cs typeface="Arial" pitchFamily="34" charset="0"/>
              </a:defRPr>
            </a:lvl2pPr>
            <a:lvl3pPr>
              <a:defRPr sz="3200">
                <a:latin typeface="Arial" pitchFamily="34" charset="0"/>
                <a:cs typeface="Arial" pitchFamily="34" charset="0"/>
              </a:defRPr>
            </a:lvl3pPr>
            <a:lvl4pPr>
              <a:defRPr sz="3200">
                <a:latin typeface="Arial" pitchFamily="34" charset="0"/>
                <a:cs typeface="Arial" pitchFamily="34" charset="0"/>
              </a:defRPr>
            </a:lvl4pPr>
            <a:lvl5pPr>
              <a:defRPr sz="3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21864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209" y="4406901"/>
            <a:ext cx="10364550" cy="1362075"/>
          </a:xfrm>
        </p:spPr>
        <p:txBody>
          <a:bodyPr anchor="t"/>
          <a:lstStyle>
            <a:lvl1pPr algn="l">
              <a:defRPr sz="5333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209" y="2906713"/>
            <a:ext cx="1036455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6033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3937" y="836712"/>
            <a:ext cx="9039972" cy="1143000"/>
          </a:xfrm>
        </p:spPr>
        <p:txBody>
          <a:bodyPr>
            <a:normAutofit/>
          </a:bodyPr>
          <a:lstStyle>
            <a:lvl1pPr algn="r">
              <a:defRPr sz="4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80" y="2372883"/>
            <a:ext cx="5385501" cy="4128459"/>
          </a:xfrm>
        </p:spPr>
        <p:txBody>
          <a:bodyPr>
            <a:normAutofit/>
          </a:bodyPr>
          <a:lstStyle>
            <a:lvl1pPr>
              <a:defRPr sz="2667">
                <a:latin typeface="Arial" pitchFamily="34" charset="0"/>
                <a:cs typeface="Arial" pitchFamily="34" charset="0"/>
              </a:defRPr>
            </a:lvl1pPr>
            <a:lvl2pPr>
              <a:defRPr sz="2667">
                <a:latin typeface="Arial" pitchFamily="34" charset="0"/>
                <a:cs typeface="Arial" pitchFamily="34" charset="0"/>
              </a:defRPr>
            </a:lvl2pPr>
            <a:lvl3pPr>
              <a:defRPr sz="2667">
                <a:latin typeface="Arial" pitchFamily="34" charset="0"/>
                <a:cs typeface="Arial" pitchFamily="34" charset="0"/>
              </a:defRPr>
            </a:lvl3pPr>
            <a:lvl4pPr>
              <a:defRPr sz="2667">
                <a:latin typeface="Arial" pitchFamily="34" charset="0"/>
                <a:cs typeface="Arial" pitchFamily="34" charset="0"/>
              </a:defRPr>
            </a:lvl4pPr>
            <a:lvl5pPr>
              <a:defRPr sz="2667"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8407" y="2372883"/>
            <a:ext cx="5385501" cy="4128459"/>
          </a:xfrm>
        </p:spPr>
        <p:txBody>
          <a:bodyPr>
            <a:normAutofit/>
          </a:bodyPr>
          <a:lstStyle>
            <a:lvl1pPr>
              <a:defRPr sz="2667">
                <a:latin typeface="Arial" pitchFamily="34" charset="0"/>
                <a:cs typeface="Arial" pitchFamily="34" charset="0"/>
              </a:defRPr>
            </a:lvl1pPr>
            <a:lvl2pPr>
              <a:defRPr sz="2667">
                <a:latin typeface="Arial" pitchFamily="34" charset="0"/>
                <a:cs typeface="Arial" pitchFamily="34" charset="0"/>
              </a:defRPr>
            </a:lvl2pPr>
            <a:lvl3pPr>
              <a:defRPr sz="2667">
                <a:latin typeface="Arial" pitchFamily="34" charset="0"/>
                <a:cs typeface="Arial" pitchFamily="34" charset="0"/>
              </a:defRPr>
            </a:lvl3pPr>
            <a:lvl4pPr>
              <a:defRPr sz="2667">
                <a:latin typeface="Arial" pitchFamily="34" charset="0"/>
                <a:cs typeface="Arial" pitchFamily="34" charset="0"/>
              </a:defRPr>
            </a:lvl4pPr>
            <a:lvl5pPr>
              <a:defRPr sz="2667"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18734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39960" y="932723"/>
            <a:ext cx="8943949" cy="1143000"/>
          </a:xfrm>
        </p:spPr>
        <p:txBody>
          <a:bodyPr>
            <a:normAutofit/>
          </a:bodyPr>
          <a:lstStyle>
            <a:lvl1pPr>
              <a:defRPr sz="4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79" y="2948947"/>
            <a:ext cx="5387619" cy="639763"/>
          </a:xfrm>
        </p:spPr>
        <p:txBody>
          <a:bodyPr anchor="b"/>
          <a:lstStyle>
            <a:lvl1pPr marL="0" indent="0">
              <a:buNone/>
              <a:defRPr sz="3200" b="1">
                <a:latin typeface="Arial" pitchFamily="34" charset="0"/>
                <a:cs typeface="Arial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09679" y="3525011"/>
            <a:ext cx="5387619" cy="2551287"/>
          </a:xfrm>
        </p:spPr>
        <p:txBody>
          <a:bodyPr/>
          <a:lstStyle>
            <a:lvl1pPr>
              <a:defRPr sz="2667">
                <a:latin typeface="Arial" pitchFamily="34" charset="0"/>
                <a:cs typeface="Arial" pitchFamily="34" charset="0"/>
              </a:defRPr>
            </a:lvl1pPr>
            <a:lvl2pPr>
              <a:defRPr sz="2667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133">
                <a:latin typeface="Arial" pitchFamily="34" charset="0"/>
                <a:cs typeface="Arial" pitchFamily="34" charset="0"/>
              </a:defRPr>
            </a:lvl4pPr>
            <a:lvl5pPr>
              <a:defRPr sz="2133">
                <a:latin typeface="Arial" pitchFamily="34" charset="0"/>
                <a:cs typeface="Arial" pitchFamily="34" charset="0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4175" y="2948947"/>
            <a:ext cx="5389735" cy="639763"/>
          </a:xfrm>
        </p:spPr>
        <p:txBody>
          <a:bodyPr anchor="b"/>
          <a:lstStyle>
            <a:lvl1pPr marL="0" indent="0">
              <a:buNone/>
              <a:defRPr sz="3200" b="1">
                <a:latin typeface="Arial" pitchFamily="34" charset="0"/>
                <a:cs typeface="Arial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6194175" y="3621023"/>
            <a:ext cx="5389735" cy="2496276"/>
          </a:xfrm>
        </p:spPr>
        <p:txBody>
          <a:bodyPr/>
          <a:lstStyle>
            <a:lvl1pPr>
              <a:defRPr sz="2667">
                <a:latin typeface="Arial" pitchFamily="34" charset="0"/>
                <a:cs typeface="Arial" pitchFamily="34" charset="0"/>
              </a:defRPr>
            </a:lvl1pPr>
            <a:lvl2pPr>
              <a:defRPr sz="2667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133">
                <a:latin typeface="Arial" pitchFamily="34" charset="0"/>
                <a:cs typeface="Arial" pitchFamily="34" charset="0"/>
              </a:defRPr>
            </a:lvl4pPr>
            <a:lvl5pPr>
              <a:defRPr sz="2133">
                <a:latin typeface="Arial" pitchFamily="34" charset="0"/>
                <a:cs typeface="Arial" pitchFamily="34" charset="0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47265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5983" y="1028733"/>
            <a:ext cx="8847926" cy="1143000"/>
          </a:xfrm>
        </p:spPr>
        <p:txBody>
          <a:bodyPr>
            <a:normAutofit/>
          </a:bodyPr>
          <a:lstStyle>
            <a:lvl1pPr>
              <a:defRPr sz="4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25390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05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52470" y="836712"/>
            <a:ext cx="6831439" cy="5472608"/>
          </a:xfrm>
        </p:spPr>
        <p:txBody>
          <a:bodyPr>
            <a:normAutofit/>
          </a:bodyPr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3200">
                <a:latin typeface="Arial" pitchFamily="34" charset="0"/>
                <a:cs typeface="Arial" pitchFamily="34" charset="0"/>
              </a:defRPr>
            </a:lvl2pPr>
            <a:lvl3pPr>
              <a:defRPr sz="3200">
                <a:latin typeface="Arial" pitchFamily="34" charset="0"/>
                <a:cs typeface="Arial" pitchFamily="34" charset="0"/>
              </a:defRPr>
            </a:lvl3pPr>
            <a:lvl4pPr>
              <a:defRPr sz="3200">
                <a:latin typeface="Arial" pitchFamily="34" charset="0"/>
                <a:cs typeface="Arial" pitchFamily="34" charset="0"/>
              </a:defRPr>
            </a:lvl4pPr>
            <a:lvl5pPr>
              <a:defRPr sz="3200">
                <a:latin typeface="Arial" pitchFamily="34" charset="0"/>
                <a:cs typeface="Arial" pitchFamily="34" charset="0"/>
              </a:defRPr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3474" y="2084851"/>
            <a:ext cx="4011606" cy="4224469"/>
          </a:xfrm>
        </p:spPr>
        <p:txBody>
          <a:bodyPr/>
          <a:lstStyle>
            <a:lvl1pPr marL="0" indent="0">
              <a:buNone/>
              <a:defRPr sz="1867">
                <a:latin typeface="Arial" pitchFamily="34" charset="0"/>
                <a:cs typeface="Arial" pitchFamily="34" charset="0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7948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90028" y="5120548"/>
            <a:ext cx="7316153" cy="566739"/>
          </a:xfrm>
        </p:spPr>
        <p:txBody>
          <a:bodyPr anchor="b"/>
          <a:lstStyle>
            <a:lvl1pPr algn="l">
              <a:defRPr sz="2667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90028" y="932723"/>
            <a:ext cx="7316153" cy="4114800"/>
          </a:xfrm>
        </p:spPr>
        <p:txBody>
          <a:bodyPr/>
          <a:lstStyle>
            <a:lvl1pPr marL="0" indent="0">
              <a:buNone/>
              <a:defRPr sz="4267">
                <a:latin typeface="Arial" pitchFamily="34" charset="0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90028" y="5687286"/>
            <a:ext cx="7316153" cy="804863"/>
          </a:xfrm>
        </p:spPr>
        <p:txBody>
          <a:bodyPr/>
          <a:lstStyle>
            <a:lvl1pPr marL="0" indent="0">
              <a:buNone/>
              <a:defRPr sz="1867">
                <a:latin typeface="Arial" pitchFamily="34" charset="0"/>
                <a:cs typeface="Arial" pitchFamily="34" charset="0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6107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7A3C854E-B9E4-814B-A17B-B319AA4A2EED}"/>
              </a:ext>
            </a:extLst>
          </p:cNvPr>
          <p:cNvSpPr/>
          <p:nvPr userDrawn="1"/>
        </p:nvSpPr>
        <p:spPr>
          <a:xfrm>
            <a:off x="0" y="0"/>
            <a:ext cx="12193588" cy="4766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C00000"/>
              </a:solidFill>
            </a:endParaRPr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832006" y="1217636"/>
            <a:ext cx="875190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80" y="2332037"/>
            <a:ext cx="109742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Picture 7" descr="rod_logo_vit_etikett_84mm.eps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473" y="0"/>
            <a:ext cx="1056255" cy="1617317"/>
          </a:xfrm>
          <a:prstGeom prst="rect">
            <a:avLst/>
          </a:prstGeom>
          <a:effectLst>
            <a:outerShdw blurRad="263525" dir="12420000" sx="107000" sy="107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753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121917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2306030D-F01F-AC49-93EF-60A2E8734F9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76672"/>
            <a:ext cx="12192000" cy="6408712"/>
          </a:xfrm>
          <a:prstGeom prst="rect">
            <a:avLst/>
          </a:prstGeom>
        </p:spPr>
      </p:pic>
      <p:pic>
        <p:nvPicPr>
          <p:cNvPr id="9" name="Picture 7" descr="rod_logo_vit_etikett_84mm.eps">
            <a:extLst>
              <a:ext uri="{FF2B5EF4-FFF2-40B4-BE49-F238E27FC236}">
                <a16:creationId xmlns:a16="http://schemas.microsoft.com/office/drawing/2014/main" id="{FF7893C7-51E0-C64F-8AB6-FD63F148ABC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473" y="0"/>
            <a:ext cx="1056255" cy="1617317"/>
          </a:xfrm>
          <a:prstGeom prst="rect">
            <a:avLst/>
          </a:prstGeom>
          <a:effectLst>
            <a:outerShdw blurRad="263525" dir="12420000" sx="107000" sy="107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4D510D97-1578-7B46-B4E8-9E135FEB1417}"/>
              </a:ext>
            </a:extLst>
          </p:cNvPr>
          <p:cNvSpPr txBox="1">
            <a:spLocks/>
          </p:cNvSpPr>
          <p:nvPr/>
        </p:nvSpPr>
        <p:spPr>
          <a:xfrm>
            <a:off x="8689082" y="5661248"/>
            <a:ext cx="3024336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v-SE" sz="2400" dirty="0">
                <a:solidFill>
                  <a:schemeClr val="bg1"/>
                </a:solidFill>
              </a:rPr>
              <a:t>För kvalitet </a:t>
            </a:r>
          </a:p>
          <a:p>
            <a:pPr algn="r"/>
            <a:r>
              <a:rPr lang="sv-SE" sz="2400" dirty="0">
                <a:solidFill>
                  <a:schemeClr val="bg1"/>
                </a:solidFill>
              </a:rPr>
              <a:t>och förnyelse </a:t>
            </a:r>
          </a:p>
        </p:txBody>
      </p:sp>
    </p:spTree>
    <p:extLst>
      <p:ext uri="{BB962C8B-B14F-4D97-AF65-F5344CB8AC3E}">
        <p14:creationId xmlns:p14="http://schemas.microsoft.com/office/powerpoint/2010/main" val="2614110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1EB439B4-6CEB-1646-A56A-6B11E8438666}"/>
              </a:ext>
            </a:extLst>
          </p:cNvPr>
          <p:cNvSpPr txBox="1">
            <a:spLocks/>
          </p:cNvSpPr>
          <p:nvPr/>
        </p:nvSpPr>
        <p:spPr>
          <a:xfrm>
            <a:off x="1560290" y="2204864"/>
            <a:ext cx="8535512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sv-SE" sz="2400" dirty="0"/>
              <a:t>Expandera utbildningen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/>
              <a:t>Utveckla forskningsexcellens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/>
              <a:t>Stärk gränsöverskridande och utmaningsdriven forskning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/>
              <a:t>Samordna och kraftsamla resurser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/>
              <a:t>Utnyttja potentialen vid Campus Gotland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/>
              <a:t>Utveckla samverkan </a:t>
            </a:r>
          </a:p>
          <a:p>
            <a:endParaRPr lang="sv-SE" sz="2400" dirty="0"/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272A916C-FA01-7347-A911-999F87F8C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330" y="836712"/>
            <a:ext cx="9663579" cy="1239011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rgbClr val="C00000"/>
                </a:solidFill>
              </a:rPr>
              <a:t>Sex utvecklingsmål</a:t>
            </a:r>
            <a:r>
              <a:rPr lang="sv-SE" sz="3600" dirty="0"/>
              <a:t> förnyar </a:t>
            </a:r>
            <a:br>
              <a:rPr lang="sv-SE" sz="3600" dirty="0"/>
            </a:br>
            <a:r>
              <a:rPr lang="sv-SE" sz="3600" dirty="0"/>
              <a:t>utbildning och forskning </a:t>
            </a:r>
          </a:p>
        </p:txBody>
      </p:sp>
    </p:spTree>
    <p:extLst>
      <p:ext uri="{BB962C8B-B14F-4D97-AF65-F5344CB8AC3E}">
        <p14:creationId xmlns:p14="http://schemas.microsoft.com/office/powerpoint/2010/main" val="3279366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3180BFA0-B2E6-A34D-9F25-A880986233B9}"/>
              </a:ext>
            </a:extLst>
          </p:cNvPr>
          <p:cNvSpPr txBox="1">
            <a:spLocks/>
          </p:cNvSpPr>
          <p:nvPr/>
        </p:nvSpPr>
        <p:spPr>
          <a:xfrm>
            <a:off x="1560290" y="2204864"/>
            <a:ext cx="8784976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sz="2400" dirty="0"/>
              <a:t>Attrahera fler nationella och internationella studenter</a:t>
            </a:r>
          </a:p>
          <a:p>
            <a:pPr lvl="0"/>
            <a:r>
              <a:rPr lang="sv-SE" sz="2400" dirty="0"/>
              <a:t>Nya internationella program på avancerad nivå </a:t>
            </a:r>
          </a:p>
          <a:p>
            <a:pPr lvl="0"/>
            <a:r>
              <a:rPr lang="sv-SE" sz="2400" dirty="0"/>
              <a:t>Fler platser på fristående kurs</a:t>
            </a:r>
          </a:p>
          <a:p>
            <a:pPr lvl="0"/>
            <a:r>
              <a:rPr lang="sv-SE" sz="2400" dirty="0"/>
              <a:t>Utveckla gränsöverskridande utbildningsprogram och kurser</a:t>
            </a:r>
          </a:p>
          <a:p>
            <a:r>
              <a:rPr lang="sv-SE" sz="2400" dirty="0"/>
              <a:t>Stärk sambandet mellan utbildning och forskning</a:t>
            </a:r>
          </a:p>
          <a:p>
            <a:pPr lvl="0"/>
            <a:r>
              <a:rPr lang="sv-SE" sz="2400" dirty="0"/>
              <a:t>Stimulerande forskarutbildningsmiljö för alla doktorander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2ED799B7-0C4B-8441-AE08-C386587B4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960" y="932723"/>
            <a:ext cx="8943949" cy="1143000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rgbClr val="C00000"/>
                </a:solidFill>
              </a:rPr>
              <a:t>1</a:t>
            </a:r>
            <a:r>
              <a:rPr lang="sv-SE" sz="3600" dirty="0"/>
              <a:t>. Expandera utbildningen</a:t>
            </a:r>
          </a:p>
        </p:txBody>
      </p:sp>
    </p:spTree>
    <p:extLst>
      <p:ext uri="{BB962C8B-B14F-4D97-AF65-F5344CB8AC3E}">
        <p14:creationId xmlns:p14="http://schemas.microsoft.com/office/powerpoint/2010/main" val="2047395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84F5AAFC-ADFD-B14F-89DF-FA8FA20BE4F8}"/>
              </a:ext>
            </a:extLst>
          </p:cNvPr>
          <p:cNvSpPr txBox="1">
            <a:spLocks/>
          </p:cNvSpPr>
          <p:nvPr/>
        </p:nvSpPr>
        <p:spPr>
          <a:xfrm>
            <a:off x="1560290" y="2204864"/>
            <a:ext cx="8535512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sz="2400" dirty="0"/>
              <a:t>Behåll nationellt ledande position i konkurrens om fria forskningsmedel</a:t>
            </a:r>
          </a:p>
          <a:p>
            <a:pPr lvl="0"/>
            <a:r>
              <a:rPr lang="sv-SE" sz="2400" dirty="0"/>
              <a:t>Stärk förmågan att attrahera internationella excellensmedel</a:t>
            </a:r>
          </a:p>
          <a:p>
            <a:pPr lvl="0"/>
            <a:r>
              <a:rPr lang="sv-SE" sz="2400" dirty="0"/>
              <a:t>Utveckla proaktivt arbete för god forskningssed och etik </a:t>
            </a:r>
          </a:p>
          <a:p>
            <a:pPr lvl="0"/>
            <a:r>
              <a:rPr lang="sv-SE" sz="2400" dirty="0"/>
              <a:t>Erbjud gott stöd och god infrastruktur 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28006BC-5245-8941-8753-67A661369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960" y="932723"/>
            <a:ext cx="8943949" cy="1143000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rgbClr val="C00000"/>
                </a:solidFill>
              </a:rPr>
              <a:t>2.</a:t>
            </a:r>
            <a:r>
              <a:rPr lang="sv-SE" sz="3600" dirty="0"/>
              <a:t> Utveckla forskningsexcellens </a:t>
            </a:r>
          </a:p>
        </p:txBody>
      </p:sp>
    </p:spTree>
    <p:extLst>
      <p:ext uri="{BB962C8B-B14F-4D97-AF65-F5344CB8AC3E}">
        <p14:creationId xmlns:p14="http://schemas.microsoft.com/office/powerpoint/2010/main" val="2272428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FF806330-F545-1E49-9D96-0D3365561629}"/>
              </a:ext>
            </a:extLst>
          </p:cNvPr>
          <p:cNvSpPr txBox="1">
            <a:spLocks/>
          </p:cNvSpPr>
          <p:nvPr/>
        </p:nvSpPr>
        <p:spPr>
          <a:xfrm>
            <a:off x="1560290" y="2204864"/>
            <a:ext cx="8535512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 dirty="0"/>
              <a:t>Utveckla fler högprofilerade forskningsmiljöer med tematisk inriktning mot hållbar utveckling </a:t>
            </a:r>
          </a:p>
          <a:p>
            <a:r>
              <a:rPr lang="sv-SE" sz="2400" dirty="0"/>
              <a:t>Stärk förmågan att attrahera finansiering för utmaningsdriven och behovsmotiverad forskning</a:t>
            </a:r>
          </a:p>
          <a:p>
            <a:endParaRPr lang="sv-SE" sz="2400" dirty="0"/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D502700E-1FFD-D442-9120-0397D03CA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960" y="932723"/>
            <a:ext cx="8943949" cy="1143000"/>
          </a:xfrm>
        </p:spPr>
        <p:txBody>
          <a:bodyPr>
            <a:noAutofit/>
          </a:bodyPr>
          <a:lstStyle/>
          <a:p>
            <a:r>
              <a:rPr lang="sv-SE" sz="3600" dirty="0">
                <a:solidFill>
                  <a:srgbClr val="C00000"/>
                </a:solidFill>
              </a:rPr>
              <a:t>3.</a:t>
            </a:r>
            <a:r>
              <a:rPr lang="sv-SE" sz="3600" dirty="0"/>
              <a:t> Stärk gränsöverskridande och utmaningsdriven forskning </a:t>
            </a:r>
          </a:p>
        </p:txBody>
      </p:sp>
    </p:spTree>
    <p:extLst>
      <p:ext uri="{BB962C8B-B14F-4D97-AF65-F5344CB8AC3E}">
        <p14:creationId xmlns:p14="http://schemas.microsoft.com/office/powerpoint/2010/main" val="1229123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6A6A44A3-C589-2C46-9E58-FF66E9E7BF90}"/>
              </a:ext>
            </a:extLst>
          </p:cNvPr>
          <p:cNvSpPr txBox="1">
            <a:spLocks/>
          </p:cNvSpPr>
          <p:nvPr/>
        </p:nvSpPr>
        <p:spPr>
          <a:xfrm>
            <a:off x="1560290" y="2204864"/>
            <a:ext cx="8535512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sz="2400" dirty="0"/>
              <a:t>Stärk förmågan att kraftsamla kring samordnade initiativ </a:t>
            </a:r>
            <a:br>
              <a:rPr lang="sv-SE" sz="2400" dirty="0"/>
            </a:br>
            <a:r>
              <a:rPr lang="sv-SE" sz="2400" dirty="0"/>
              <a:t>– inte minst inom infrastrukturområdet</a:t>
            </a:r>
          </a:p>
          <a:p>
            <a:r>
              <a:rPr lang="sv-SE" sz="2400" dirty="0"/>
              <a:t>Skapa arbetsformer – på institutions-, fakultets-, vetenskapsområdes- och universitetsnivå – som stimulerar nya satsningar inom utbildning och forskning</a:t>
            </a: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5BC860CE-F612-934A-BBF2-8E2227216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960" y="932723"/>
            <a:ext cx="8943949" cy="1143000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rgbClr val="C00000"/>
                </a:solidFill>
              </a:rPr>
              <a:t>4.</a:t>
            </a:r>
            <a:r>
              <a:rPr lang="sv-SE" sz="3600" dirty="0"/>
              <a:t> Samordna och kraftsamla resurser </a:t>
            </a:r>
          </a:p>
        </p:txBody>
      </p:sp>
    </p:spTree>
    <p:extLst>
      <p:ext uri="{BB962C8B-B14F-4D97-AF65-F5344CB8AC3E}">
        <p14:creationId xmlns:p14="http://schemas.microsoft.com/office/powerpoint/2010/main" val="291267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F3E8F32E-60C6-4444-AC56-B4933341F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960" y="932723"/>
            <a:ext cx="8943949" cy="1143000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rgbClr val="C00000"/>
                </a:solidFill>
              </a:rPr>
              <a:t>5.</a:t>
            </a:r>
            <a:r>
              <a:rPr lang="sv-SE" sz="3600" dirty="0"/>
              <a:t> Utnyttja potentialen vid Campus Gotland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16FCA-ABD1-464B-BB34-B3CAAC4CE65C}"/>
              </a:ext>
            </a:extLst>
          </p:cNvPr>
          <p:cNvSpPr txBox="1">
            <a:spLocks/>
          </p:cNvSpPr>
          <p:nvPr/>
        </p:nvSpPr>
        <p:spPr>
          <a:xfrm>
            <a:off x="1560290" y="2204864"/>
            <a:ext cx="8535512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sz="2400" dirty="0"/>
              <a:t>Utnyttja potentialen i mång- och tvärvetenskap samt regional samverkan</a:t>
            </a:r>
          </a:p>
          <a:p>
            <a:pPr lvl="0"/>
            <a:r>
              <a:rPr lang="sv-SE" sz="2400" dirty="0"/>
              <a:t>Skapa en levande miljö med hög närvaro av medarbetare och studenter (1500 hst på campus)</a:t>
            </a:r>
          </a:p>
          <a:p>
            <a:r>
              <a:rPr lang="sv-SE" sz="2400" dirty="0"/>
              <a:t>Skapa organisatoriska förutsättningar för integration och mångdisciplinärt samarbete </a:t>
            </a:r>
          </a:p>
        </p:txBody>
      </p:sp>
    </p:spTree>
    <p:extLst>
      <p:ext uri="{BB962C8B-B14F-4D97-AF65-F5344CB8AC3E}">
        <p14:creationId xmlns:p14="http://schemas.microsoft.com/office/powerpoint/2010/main" val="1272268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B4B79276-68FE-F942-B62C-B79ADB27B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960" y="932723"/>
            <a:ext cx="8943949" cy="1143000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rgbClr val="C00000"/>
                </a:solidFill>
              </a:rPr>
              <a:t>6.</a:t>
            </a:r>
            <a:r>
              <a:rPr lang="sv-SE" sz="3600" dirty="0"/>
              <a:t> Utveckla samverkan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FDDCBF-0B2A-D242-9AF9-EDED171B4C28}"/>
              </a:ext>
            </a:extLst>
          </p:cNvPr>
          <p:cNvSpPr txBox="1">
            <a:spLocks/>
          </p:cNvSpPr>
          <p:nvPr/>
        </p:nvSpPr>
        <p:spPr>
          <a:xfrm>
            <a:off x="1560290" y="2204864"/>
            <a:ext cx="8535512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sz="2400" dirty="0"/>
              <a:t>Integrera samverkan i utbildning och forskning</a:t>
            </a:r>
          </a:p>
          <a:p>
            <a:pPr lvl="0"/>
            <a:r>
              <a:rPr lang="sv-SE" sz="2400" dirty="0"/>
              <a:t>Skapa tydligare incitament för samverkan</a:t>
            </a:r>
          </a:p>
          <a:p>
            <a:pPr lvl="0"/>
            <a:r>
              <a:rPr lang="sv-SE" sz="2400" dirty="0"/>
              <a:t>Bygg långsiktiga och ömsesidiga samverkansrelationer</a:t>
            </a:r>
          </a:p>
          <a:p>
            <a:r>
              <a:rPr lang="sv-SE" sz="2400" dirty="0"/>
              <a:t>Stärk samarbetet med universitetets strategiskt viktigaste samverkanspartners </a:t>
            </a:r>
          </a:p>
        </p:txBody>
      </p:sp>
    </p:spTree>
    <p:extLst>
      <p:ext uri="{BB962C8B-B14F-4D97-AF65-F5344CB8AC3E}">
        <p14:creationId xmlns:p14="http://schemas.microsoft.com/office/powerpoint/2010/main" val="1958002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A9EB2017-5592-0347-8296-20C0B5513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960" y="932723"/>
            <a:ext cx="8943949" cy="1143000"/>
          </a:xfrm>
        </p:spPr>
        <p:txBody>
          <a:bodyPr>
            <a:noAutofit/>
          </a:bodyPr>
          <a:lstStyle/>
          <a:p>
            <a:r>
              <a:rPr lang="sv-SE" sz="3600" dirty="0">
                <a:solidFill>
                  <a:srgbClr val="C00000"/>
                </a:solidFill>
              </a:rPr>
              <a:t>Fem strategiska prioriteringar</a:t>
            </a:r>
            <a:r>
              <a:rPr lang="sv-SE" sz="3600" dirty="0"/>
              <a:t> </a:t>
            </a:r>
            <a:br>
              <a:rPr lang="sv-SE" sz="3600" dirty="0"/>
            </a:br>
            <a:r>
              <a:rPr lang="sv-SE" sz="3600" dirty="0"/>
              <a:t>stärker kvalitet och relevans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AF7530D-DDEC-9D42-8E7E-2F92EADBE600}"/>
              </a:ext>
            </a:extLst>
          </p:cNvPr>
          <p:cNvSpPr txBox="1">
            <a:spLocks/>
          </p:cNvSpPr>
          <p:nvPr/>
        </p:nvSpPr>
        <p:spPr>
          <a:xfrm>
            <a:off x="1560290" y="2204864"/>
            <a:ext cx="8535512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sv-SE" sz="2400" dirty="0"/>
              <a:t>Kvalitetsarbete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/>
              <a:t>Internationalisering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/>
              <a:t>Infrastruktur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/>
              <a:t>Kompetens och karriär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/>
              <a:t>Stöd och miljö</a:t>
            </a:r>
          </a:p>
        </p:txBody>
      </p:sp>
    </p:spTree>
    <p:extLst>
      <p:ext uri="{BB962C8B-B14F-4D97-AF65-F5344CB8AC3E}">
        <p14:creationId xmlns:p14="http://schemas.microsoft.com/office/powerpoint/2010/main" val="947870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FA069246-4DCB-B943-8F12-DF3739A6F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960" y="932723"/>
            <a:ext cx="8943949" cy="1143000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rgbClr val="C00000"/>
                </a:solidFill>
              </a:rPr>
              <a:t>1.</a:t>
            </a:r>
            <a:r>
              <a:rPr lang="sv-SE" sz="3600" dirty="0"/>
              <a:t> Kvalitetsarbete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3BDB84-6B90-5A45-B5B0-2BAB92608A3F}"/>
              </a:ext>
            </a:extLst>
          </p:cNvPr>
          <p:cNvSpPr txBox="1">
            <a:spLocks/>
          </p:cNvSpPr>
          <p:nvPr/>
        </p:nvSpPr>
        <p:spPr>
          <a:xfrm>
            <a:off x="1560290" y="2204864"/>
            <a:ext cx="8535512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sz="2400" dirty="0"/>
              <a:t>Säkrar och främjar kvaliteten i utbildning och forskning </a:t>
            </a:r>
          </a:p>
          <a:p>
            <a:pPr lvl="0"/>
            <a:r>
              <a:rPr lang="sv-SE" sz="2400" dirty="0"/>
              <a:t>Utgår från och stärker den akademiska och kollegiala kulturen</a:t>
            </a:r>
          </a:p>
          <a:p>
            <a:r>
              <a:rPr lang="sv-SE" sz="2400" dirty="0"/>
              <a:t>Öppet, ändamålsenligt och effektivt </a:t>
            </a:r>
          </a:p>
        </p:txBody>
      </p:sp>
    </p:spTree>
    <p:extLst>
      <p:ext uri="{BB962C8B-B14F-4D97-AF65-F5344CB8AC3E}">
        <p14:creationId xmlns:p14="http://schemas.microsoft.com/office/powerpoint/2010/main" val="3571668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CA51839-4FE8-864E-8F2D-E5C479A9B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960" y="932723"/>
            <a:ext cx="8943949" cy="1143000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rgbClr val="C00000"/>
                </a:solidFill>
              </a:rPr>
              <a:t>2.</a:t>
            </a:r>
            <a:r>
              <a:rPr lang="sv-SE" sz="3600" dirty="0"/>
              <a:t> Internationalisering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36EEC6-EDE5-F649-BEE8-BB9ABA713643}"/>
              </a:ext>
            </a:extLst>
          </p:cNvPr>
          <p:cNvSpPr txBox="1">
            <a:spLocks/>
          </p:cNvSpPr>
          <p:nvPr/>
        </p:nvSpPr>
        <p:spPr>
          <a:xfrm>
            <a:off x="1560290" y="2204864"/>
            <a:ext cx="8535512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sz="2400" dirty="0"/>
              <a:t>Internationella samarbeten och utbyten fördjupas</a:t>
            </a:r>
          </a:p>
          <a:p>
            <a:pPr lvl="0"/>
            <a:r>
              <a:rPr lang="sv-SE" sz="2400" dirty="0"/>
              <a:t>Internationaliseringsarbetet ska vara kvalitetsdrivande och kompetenshöjande</a:t>
            </a:r>
          </a:p>
          <a:p>
            <a:r>
              <a:rPr lang="sv-SE" sz="2400" dirty="0"/>
              <a:t>Universitetet ska vara ett attraktivt val för lärare, forskare och studenter från hela världen </a:t>
            </a:r>
          </a:p>
        </p:txBody>
      </p:sp>
    </p:spTree>
    <p:extLst>
      <p:ext uri="{BB962C8B-B14F-4D97-AF65-F5344CB8AC3E}">
        <p14:creationId xmlns:p14="http://schemas.microsoft.com/office/powerpoint/2010/main" val="276903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7F7E3E7-2979-9940-81A7-59F9DAA7D632}"/>
              </a:ext>
            </a:extLst>
          </p:cNvPr>
          <p:cNvSpPr txBox="1">
            <a:spLocks/>
          </p:cNvSpPr>
          <p:nvPr/>
        </p:nvSpPr>
        <p:spPr>
          <a:xfrm>
            <a:off x="1560290" y="2204864"/>
            <a:ext cx="8535512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2400" dirty="0"/>
              <a:t>Mål och strategier ska bidra till</a:t>
            </a:r>
            <a:r>
              <a:rPr lang="sv-SE" sz="2400" dirty="0">
                <a:solidFill>
                  <a:srgbClr val="C0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sv-SE" sz="2400" dirty="0"/>
              <a:t>att stärka universitetets ställning </a:t>
            </a:r>
          </a:p>
          <a:p>
            <a:pPr marL="0" indent="0" algn="ctr">
              <a:buNone/>
            </a:pPr>
            <a:r>
              <a:rPr lang="sv-SE" sz="2400" dirty="0"/>
              <a:t>som världsledande lärosäte,  </a:t>
            </a:r>
          </a:p>
          <a:p>
            <a:pPr marL="0" indent="0" algn="ctr">
              <a:buNone/>
            </a:pPr>
            <a:r>
              <a:rPr lang="sv-SE" sz="2400" dirty="0"/>
              <a:t>samt förmåga att genom </a:t>
            </a:r>
            <a:r>
              <a:rPr lang="sv-SE" sz="2400" dirty="0">
                <a:solidFill>
                  <a:srgbClr val="C00000"/>
                </a:solidFill>
              </a:rPr>
              <a:t>ständig förnyelse </a:t>
            </a:r>
          </a:p>
          <a:p>
            <a:pPr marL="0" indent="0" algn="ctr">
              <a:buNone/>
            </a:pPr>
            <a:r>
              <a:rPr lang="sv-SE" sz="2400" dirty="0"/>
              <a:t>möta dagens och morgondagens utmaningar. </a:t>
            </a: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CFF1D503-0B5C-534B-9670-0548255C4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960" y="932723"/>
            <a:ext cx="8943949" cy="1143000"/>
          </a:xfrm>
        </p:spPr>
        <p:txBody>
          <a:bodyPr>
            <a:normAutofit/>
          </a:bodyPr>
          <a:lstStyle/>
          <a:p>
            <a:r>
              <a:rPr lang="sv-SE" sz="3600" dirty="0"/>
              <a:t>Varför?</a:t>
            </a:r>
          </a:p>
        </p:txBody>
      </p:sp>
    </p:spTree>
    <p:extLst>
      <p:ext uri="{BB962C8B-B14F-4D97-AF65-F5344CB8AC3E}">
        <p14:creationId xmlns:p14="http://schemas.microsoft.com/office/powerpoint/2010/main" val="2343568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93BEF1E2-8D49-D544-A36B-5B78B92EC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960" y="932723"/>
            <a:ext cx="8943949" cy="1143000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rgbClr val="C00000"/>
                </a:solidFill>
              </a:rPr>
              <a:t>3.</a:t>
            </a:r>
            <a:r>
              <a:rPr lang="sv-SE" sz="3600" dirty="0"/>
              <a:t> Infrastruktur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236112-2A36-1642-B237-89BDAFB4AF41}"/>
              </a:ext>
            </a:extLst>
          </p:cNvPr>
          <p:cNvSpPr txBox="1">
            <a:spLocks/>
          </p:cNvSpPr>
          <p:nvPr/>
        </p:nvSpPr>
        <p:spPr>
          <a:xfrm>
            <a:off x="1560290" y="2204864"/>
            <a:ext cx="8535512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 dirty="0"/>
              <a:t>Ändamålsenlig infrastruktur ska understödja utbildning</a:t>
            </a:r>
          </a:p>
          <a:p>
            <a:pPr lvl="0"/>
            <a:r>
              <a:rPr lang="sv-SE" sz="2400" dirty="0"/>
              <a:t>Strategiarbete och processer för prioritering inom forskningsinfrastruktur ska stärkas </a:t>
            </a:r>
          </a:p>
          <a:p>
            <a:r>
              <a:rPr lang="sv-SE" sz="2400" dirty="0"/>
              <a:t>Utnyttjandet av befintliga forskningsinfrastrukturer ska öka  </a:t>
            </a:r>
          </a:p>
        </p:txBody>
      </p:sp>
    </p:spTree>
    <p:extLst>
      <p:ext uri="{BB962C8B-B14F-4D97-AF65-F5344CB8AC3E}">
        <p14:creationId xmlns:p14="http://schemas.microsoft.com/office/powerpoint/2010/main" val="24265573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671E76B0-8616-DE4D-B88B-AB4000C0A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960" y="932723"/>
            <a:ext cx="8943949" cy="1143000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rgbClr val="C00000"/>
                </a:solidFill>
              </a:rPr>
              <a:t>4.</a:t>
            </a:r>
            <a:r>
              <a:rPr lang="sv-SE" sz="3600" dirty="0"/>
              <a:t> Kompetensförsörjning och karriärsystem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F3AF02-2B57-9647-A763-5769DAD72F6B}"/>
              </a:ext>
            </a:extLst>
          </p:cNvPr>
          <p:cNvSpPr txBox="1">
            <a:spLocks/>
          </p:cNvSpPr>
          <p:nvPr/>
        </p:nvSpPr>
        <p:spPr>
          <a:xfrm>
            <a:off x="1560290" y="2204864"/>
            <a:ext cx="8535512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sz="2400" dirty="0"/>
              <a:t>Rekrytering föregås av analyser av kompetensbehov och strategiska överväganden</a:t>
            </a:r>
          </a:p>
          <a:p>
            <a:pPr lvl="0"/>
            <a:r>
              <a:rPr lang="sv-SE" sz="2400" dirty="0"/>
              <a:t>Universitetet erbjuder tydliga akademiska karriärvägar </a:t>
            </a:r>
          </a:p>
          <a:p>
            <a:pPr lvl="0"/>
            <a:r>
              <a:rPr lang="sv-SE" sz="2400" dirty="0"/>
              <a:t>Det akademiska ledarskapet breddas och stärks </a:t>
            </a:r>
          </a:p>
          <a:p>
            <a:r>
              <a:rPr lang="sv-SE" sz="2400" dirty="0"/>
              <a:t>Universitetet erbjuder goda utvecklingsmöjligheter för övrig personal </a:t>
            </a:r>
          </a:p>
        </p:txBody>
      </p:sp>
    </p:spTree>
    <p:extLst>
      <p:ext uri="{BB962C8B-B14F-4D97-AF65-F5344CB8AC3E}">
        <p14:creationId xmlns:p14="http://schemas.microsoft.com/office/powerpoint/2010/main" val="2549017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3AAAD282-4C3D-BC42-82D6-E4B161238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960" y="932723"/>
            <a:ext cx="8943949" cy="1143000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rgbClr val="C00000"/>
                </a:solidFill>
              </a:rPr>
              <a:t>5.</a:t>
            </a:r>
            <a:r>
              <a:rPr lang="sv-SE" sz="3600" dirty="0"/>
              <a:t> Stöd och miljö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907A3A-5966-9743-8EEA-5773704104F8}"/>
              </a:ext>
            </a:extLst>
          </p:cNvPr>
          <p:cNvSpPr txBox="1">
            <a:spLocks/>
          </p:cNvSpPr>
          <p:nvPr/>
        </p:nvSpPr>
        <p:spPr>
          <a:xfrm>
            <a:off x="1560290" y="2204864"/>
            <a:ext cx="8535512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 dirty="0"/>
              <a:t>Verksamhetsstödet ska vara samordnat, effektivt och kvalitetsstärkande</a:t>
            </a:r>
          </a:p>
          <a:p>
            <a:pPr lvl="0"/>
            <a:r>
              <a:rPr lang="sv-SE" sz="2400" dirty="0"/>
              <a:t>Teknik och stöd för möten och e-lärande utvecklas</a:t>
            </a:r>
          </a:p>
          <a:p>
            <a:pPr lvl="0"/>
            <a:r>
              <a:rPr lang="sv-SE" sz="2400" dirty="0"/>
              <a:t>Den unika universitetsmiljön i Uppsala bevaras och utvecklas</a:t>
            </a:r>
          </a:p>
          <a:p>
            <a:r>
              <a:rPr lang="sv-SE" sz="2400" dirty="0"/>
              <a:t>Samverkan med kommun och region i utvecklingsfrågor stärks  </a:t>
            </a:r>
          </a:p>
        </p:txBody>
      </p:sp>
    </p:spTree>
    <p:extLst>
      <p:ext uri="{BB962C8B-B14F-4D97-AF65-F5344CB8AC3E}">
        <p14:creationId xmlns:p14="http://schemas.microsoft.com/office/powerpoint/2010/main" val="9719995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9F769086-B6FE-4649-A9A1-7A361912C72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59"/>
          <a:stretch/>
        </p:blipFill>
        <p:spPr>
          <a:xfrm>
            <a:off x="0" y="476672"/>
            <a:ext cx="12192000" cy="6408712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39D6DDEA-D1A0-AE41-ABC9-4EF577A2E704}"/>
              </a:ext>
            </a:extLst>
          </p:cNvPr>
          <p:cNvSpPr txBox="1">
            <a:spLocks/>
          </p:cNvSpPr>
          <p:nvPr/>
        </p:nvSpPr>
        <p:spPr>
          <a:xfrm>
            <a:off x="1665738" y="3356992"/>
            <a:ext cx="8535512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2400" dirty="0">
                <a:solidFill>
                  <a:schemeClr val="bg1"/>
                </a:solidFill>
              </a:rPr>
              <a:t>Mål och strategier i fulltext:</a:t>
            </a:r>
          </a:p>
          <a:p>
            <a:pPr marL="0" indent="0" algn="ctr">
              <a:buNone/>
            </a:pPr>
            <a:r>
              <a:rPr lang="sv-SE" sz="2400" dirty="0">
                <a:solidFill>
                  <a:schemeClr val="bg1"/>
                </a:solidFill>
              </a:rPr>
              <a:t>www.uu.se/mal-strategier  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89CDE6D-E341-604B-A087-35C035089D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154" y="-271760"/>
            <a:ext cx="166370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118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D15C29A6-3890-E94B-BD34-EA6F3CB5F212}"/>
              </a:ext>
            </a:extLst>
          </p:cNvPr>
          <p:cNvSpPr txBox="1">
            <a:spLocks/>
          </p:cNvSpPr>
          <p:nvPr/>
        </p:nvSpPr>
        <p:spPr>
          <a:xfrm>
            <a:off x="1560290" y="2204864"/>
            <a:ext cx="8535512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2400" dirty="0"/>
              <a:t>Mål och strategier beskriver </a:t>
            </a:r>
            <a:r>
              <a:rPr lang="sv-SE" sz="2400" dirty="0">
                <a:solidFill>
                  <a:srgbClr val="C00000"/>
                </a:solidFill>
              </a:rPr>
              <a:t>ambitioner </a:t>
            </a:r>
          </a:p>
          <a:p>
            <a:pPr marL="0" indent="0" algn="ctr">
              <a:buNone/>
            </a:pPr>
            <a:r>
              <a:rPr lang="sv-SE" sz="2400" dirty="0">
                <a:solidFill>
                  <a:srgbClr val="C00000"/>
                </a:solidFill>
              </a:rPr>
              <a:t>och målsättningar</a:t>
            </a:r>
            <a:r>
              <a:rPr lang="sv-SE" sz="2400" dirty="0"/>
              <a:t> för universitetet, </a:t>
            </a:r>
          </a:p>
          <a:p>
            <a:pPr marL="0" indent="0" algn="ctr">
              <a:buNone/>
            </a:pPr>
            <a:r>
              <a:rPr lang="sv-SE" sz="2400" dirty="0"/>
              <a:t>samt grundläggande förutsättningar </a:t>
            </a:r>
          </a:p>
          <a:p>
            <a:pPr marL="0" indent="0" algn="ctr">
              <a:buNone/>
            </a:pPr>
            <a:r>
              <a:rPr lang="sv-SE" sz="2400" dirty="0"/>
              <a:t>för att uppnå dem.</a:t>
            </a: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E35BA8E4-5EA5-1E4D-B46D-B73E82C48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960" y="932723"/>
            <a:ext cx="8943949" cy="1143000"/>
          </a:xfrm>
        </p:spPr>
        <p:txBody>
          <a:bodyPr>
            <a:normAutofit/>
          </a:bodyPr>
          <a:lstStyle/>
          <a:p>
            <a:r>
              <a:rPr lang="sv-SE" sz="3600" dirty="0"/>
              <a:t>Vad?</a:t>
            </a:r>
          </a:p>
        </p:txBody>
      </p:sp>
    </p:spTree>
    <p:extLst>
      <p:ext uri="{BB962C8B-B14F-4D97-AF65-F5344CB8AC3E}">
        <p14:creationId xmlns:p14="http://schemas.microsoft.com/office/powerpoint/2010/main" val="578122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536199B2-D096-2442-BD6F-D3CDB008F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960" y="932723"/>
            <a:ext cx="8943949" cy="1143000"/>
          </a:xfrm>
        </p:spPr>
        <p:txBody>
          <a:bodyPr>
            <a:normAutofit/>
          </a:bodyPr>
          <a:lstStyle/>
          <a:p>
            <a:r>
              <a:rPr lang="sv-SE" sz="3600" dirty="0"/>
              <a:t>Hur?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A5E73C1-B358-954B-906E-263A961F2E60}"/>
              </a:ext>
            </a:extLst>
          </p:cNvPr>
          <p:cNvSpPr txBox="1">
            <a:spLocks/>
          </p:cNvSpPr>
          <p:nvPr/>
        </p:nvSpPr>
        <p:spPr>
          <a:xfrm>
            <a:off x="1560290" y="2204864"/>
            <a:ext cx="8535512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2400" dirty="0"/>
              <a:t>Konkretisering av målen och </a:t>
            </a:r>
          </a:p>
          <a:p>
            <a:pPr marL="0" indent="0" algn="ctr">
              <a:buNone/>
            </a:pPr>
            <a:r>
              <a:rPr lang="sv-SE" sz="2400" dirty="0"/>
              <a:t>strategierna för hur de ska uppnås </a:t>
            </a:r>
          </a:p>
          <a:p>
            <a:pPr marL="0" indent="0" algn="ctr">
              <a:buNone/>
            </a:pPr>
            <a:r>
              <a:rPr lang="sv-SE" sz="2400" dirty="0"/>
              <a:t>hör hemma </a:t>
            </a:r>
            <a:r>
              <a:rPr lang="sv-SE" sz="2400" dirty="0">
                <a:solidFill>
                  <a:srgbClr val="C00000"/>
                </a:solidFill>
              </a:rPr>
              <a:t>på mer verksamhetsnära nivå</a:t>
            </a:r>
            <a:r>
              <a:rPr lang="sv-SE" sz="2400" dirty="0"/>
              <a:t>, </a:t>
            </a:r>
          </a:p>
          <a:p>
            <a:pPr marL="0" indent="0" algn="ctr">
              <a:buNone/>
            </a:pPr>
            <a:r>
              <a:rPr lang="sv-SE" sz="2400" dirty="0"/>
              <a:t>inom vetenskapsområden, fakulteter och institutioner. </a:t>
            </a:r>
          </a:p>
        </p:txBody>
      </p:sp>
    </p:spTree>
    <p:extLst>
      <p:ext uri="{BB962C8B-B14F-4D97-AF65-F5344CB8AC3E}">
        <p14:creationId xmlns:p14="http://schemas.microsoft.com/office/powerpoint/2010/main" val="3149536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E625F58-88C3-7A4E-AD30-9A6D250B60A9}"/>
              </a:ext>
            </a:extLst>
          </p:cNvPr>
          <p:cNvSpPr txBox="1">
            <a:spLocks/>
          </p:cNvSpPr>
          <p:nvPr/>
        </p:nvSpPr>
        <p:spPr>
          <a:xfrm>
            <a:off x="1560290" y="2204864"/>
            <a:ext cx="8535512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2400" dirty="0"/>
              <a:t>Uppsala universitetets uppgift </a:t>
            </a:r>
          </a:p>
          <a:p>
            <a:pPr marL="0" indent="0" algn="ctr">
              <a:buNone/>
            </a:pPr>
            <a:r>
              <a:rPr lang="sv-SE" sz="2400" dirty="0"/>
              <a:t>är att vinna och förmedla kunskap </a:t>
            </a:r>
          </a:p>
          <a:p>
            <a:pPr marL="0" indent="0" algn="ctr">
              <a:buNone/>
            </a:pPr>
            <a:r>
              <a:rPr lang="sv-SE" sz="2400" dirty="0"/>
              <a:t>till mänsklighetens gagn och </a:t>
            </a:r>
          </a:p>
          <a:p>
            <a:pPr marL="0" indent="0" algn="ctr">
              <a:buNone/>
            </a:pPr>
            <a:r>
              <a:rPr lang="sv-SE" sz="2400" dirty="0"/>
              <a:t>för en </a:t>
            </a:r>
            <a:r>
              <a:rPr lang="sv-SE" sz="2400" dirty="0">
                <a:solidFill>
                  <a:srgbClr val="C00000"/>
                </a:solidFill>
              </a:rPr>
              <a:t>bättre värld</a:t>
            </a:r>
            <a:r>
              <a:rPr lang="sv-SE" sz="2400" dirty="0"/>
              <a:t>.</a:t>
            </a: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AF1E12B5-4B0A-6845-BDA8-822A423E8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960" y="932723"/>
            <a:ext cx="8943949" cy="1143000"/>
          </a:xfrm>
        </p:spPr>
        <p:txBody>
          <a:bodyPr>
            <a:normAutofit/>
          </a:bodyPr>
          <a:lstStyle/>
          <a:p>
            <a:r>
              <a:rPr lang="sv-SE" sz="3600" dirty="0"/>
              <a:t>Uppgift</a:t>
            </a:r>
          </a:p>
        </p:txBody>
      </p:sp>
    </p:spTree>
    <p:extLst>
      <p:ext uri="{BB962C8B-B14F-4D97-AF65-F5344CB8AC3E}">
        <p14:creationId xmlns:p14="http://schemas.microsoft.com/office/powerpoint/2010/main" val="469126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E625F58-88C3-7A4E-AD30-9A6D250B60A9}"/>
              </a:ext>
            </a:extLst>
          </p:cNvPr>
          <p:cNvSpPr txBox="1">
            <a:spLocks/>
          </p:cNvSpPr>
          <p:nvPr/>
        </p:nvSpPr>
        <p:spPr>
          <a:xfrm>
            <a:off x="1560290" y="2204864"/>
            <a:ext cx="8535512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2400" dirty="0"/>
              <a:t>Uppsala universitet slår vakt om </a:t>
            </a:r>
          </a:p>
          <a:p>
            <a:pPr marL="0" indent="0" algn="ctr">
              <a:buNone/>
            </a:pPr>
            <a:r>
              <a:rPr lang="sv-SE" sz="2400" dirty="0"/>
              <a:t>det fria kunskapssökandet </a:t>
            </a:r>
          </a:p>
          <a:p>
            <a:pPr marL="0" indent="0" algn="ctr">
              <a:buNone/>
            </a:pPr>
            <a:r>
              <a:rPr lang="sv-SE" sz="2400" dirty="0"/>
              <a:t>i utbildning och forskning </a:t>
            </a:r>
          </a:p>
          <a:p>
            <a:pPr marL="0" indent="0" algn="ctr">
              <a:buNone/>
            </a:pPr>
            <a:r>
              <a:rPr lang="sv-SE" sz="2400" dirty="0"/>
              <a:t>och </a:t>
            </a:r>
            <a:r>
              <a:rPr lang="sv-SE" sz="2400" dirty="0">
                <a:solidFill>
                  <a:srgbClr val="C00000"/>
                </a:solidFill>
              </a:rPr>
              <a:t>värnar</a:t>
            </a:r>
            <a:r>
              <a:rPr lang="sv-SE" sz="2400" dirty="0"/>
              <a:t> </a:t>
            </a:r>
            <a:r>
              <a:rPr lang="sv-SE" sz="2400" dirty="0">
                <a:solidFill>
                  <a:srgbClr val="C00000"/>
                </a:solidFill>
              </a:rPr>
              <a:t>vetenskapens integritet</a:t>
            </a:r>
            <a:r>
              <a:rPr lang="sv-SE" sz="2400" dirty="0"/>
              <a:t>, </a:t>
            </a:r>
          </a:p>
          <a:p>
            <a:pPr marL="0" indent="0" algn="ctr">
              <a:buNone/>
            </a:pPr>
            <a:r>
              <a:rPr lang="sv-SE" sz="2400" dirty="0"/>
              <a:t>mångfald och kvalitet. </a:t>
            </a: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AF1E12B5-4B0A-6845-BDA8-822A423E8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960" y="932723"/>
            <a:ext cx="8943949" cy="1143000"/>
          </a:xfrm>
        </p:spPr>
        <p:txBody>
          <a:bodyPr>
            <a:normAutofit/>
          </a:bodyPr>
          <a:lstStyle/>
          <a:p>
            <a:r>
              <a:rPr lang="sv-SE" sz="3600" dirty="0"/>
              <a:t>Grundvärdering</a:t>
            </a:r>
          </a:p>
        </p:txBody>
      </p:sp>
    </p:spTree>
    <p:extLst>
      <p:ext uri="{BB962C8B-B14F-4D97-AF65-F5344CB8AC3E}">
        <p14:creationId xmlns:p14="http://schemas.microsoft.com/office/powerpoint/2010/main" val="1530407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A236BCE5-391A-5444-A3F9-0F028DC813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35814" y="2132856"/>
            <a:ext cx="8412516" cy="4355976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24DD06C5-9512-BF4D-AD75-4A05AAB6E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960" y="932723"/>
            <a:ext cx="8943949" cy="1143000"/>
          </a:xfrm>
        </p:spPr>
        <p:txBody>
          <a:bodyPr>
            <a:normAutofit/>
          </a:bodyPr>
          <a:lstStyle/>
          <a:p>
            <a:r>
              <a:rPr lang="sv-SE" sz="3600" dirty="0"/>
              <a:t>Byggstenar</a:t>
            </a:r>
          </a:p>
        </p:txBody>
      </p:sp>
    </p:spTree>
    <p:extLst>
      <p:ext uri="{BB962C8B-B14F-4D97-AF65-F5344CB8AC3E}">
        <p14:creationId xmlns:p14="http://schemas.microsoft.com/office/powerpoint/2010/main" val="267427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19546B0B-F8D1-E446-9A13-B7C1131CBF35}"/>
              </a:ext>
            </a:extLst>
          </p:cNvPr>
          <p:cNvSpPr txBox="1">
            <a:spLocks/>
          </p:cNvSpPr>
          <p:nvPr/>
        </p:nvSpPr>
        <p:spPr>
          <a:xfrm>
            <a:off x="1560290" y="2204864"/>
            <a:ext cx="9145016" cy="4392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sv-SE" sz="2400" dirty="0"/>
              <a:t>Hållbar utveckling</a:t>
            </a:r>
          </a:p>
          <a:p>
            <a:pPr lvl="1"/>
            <a:r>
              <a:rPr lang="sv-SE" sz="2400" dirty="0"/>
              <a:t>Uppsala universitet väl rustat att bidra med kunskaper</a:t>
            </a:r>
          </a:p>
          <a:p>
            <a:pPr lvl="1"/>
            <a:r>
              <a:rPr lang="sv-SE" sz="2400" dirty="0"/>
              <a:t>Föredöme i hantering av ändliga resurser, arbeta med sin egen klimatpåverkande verksamhet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/>
              <a:t>Samverkan</a:t>
            </a:r>
          </a:p>
          <a:p>
            <a:pPr lvl="1"/>
            <a:r>
              <a:rPr lang="sv-SE" sz="2400" dirty="0"/>
              <a:t>Medel för att akademisk kunskap ska få genomslag och komma till nytta i samhället – och inspirera till förnyelse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/>
              <a:t>Lika villkor</a:t>
            </a:r>
          </a:p>
          <a:p>
            <a:pPr lvl="1"/>
            <a:r>
              <a:rPr lang="sv-SE" sz="2400" dirty="0"/>
              <a:t>Rättighetsfråga för individen, kvalitetsfråga för universitetet</a:t>
            </a:r>
          </a:p>
          <a:p>
            <a:pPr lvl="1"/>
            <a:endParaRPr lang="sv-SE" sz="2400" dirty="0"/>
          </a:p>
          <a:p>
            <a:endParaRPr lang="sv-SE" sz="2400" dirty="0"/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F22E45D4-D0BE-C147-B007-60A40B67F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960" y="932723"/>
            <a:ext cx="8943949" cy="1143000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rgbClr val="C00000"/>
                </a:solidFill>
              </a:rPr>
              <a:t>Tre utgångspunkter</a:t>
            </a:r>
          </a:p>
        </p:txBody>
      </p:sp>
    </p:spTree>
    <p:extLst>
      <p:ext uri="{BB962C8B-B14F-4D97-AF65-F5344CB8AC3E}">
        <p14:creationId xmlns:p14="http://schemas.microsoft.com/office/powerpoint/2010/main" val="950414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8D17159C-856B-9F4A-9F46-8F37DCAAC02A}"/>
              </a:ext>
            </a:extLst>
          </p:cNvPr>
          <p:cNvSpPr txBox="1">
            <a:spLocks/>
          </p:cNvSpPr>
          <p:nvPr/>
        </p:nvSpPr>
        <p:spPr>
          <a:xfrm>
            <a:off x="1560290" y="2204864"/>
            <a:ext cx="8535512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 dirty="0"/>
              <a:t>Att bedriva utbildning och forskning av </a:t>
            </a:r>
            <a:r>
              <a:rPr lang="sv-SE" sz="2400" dirty="0">
                <a:solidFill>
                  <a:srgbClr val="C00000"/>
                </a:solidFill>
              </a:rPr>
              <a:t>högsta kvalitet och relevans</a:t>
            </a:r>
            <a:r>
              <a:rPr lang="sv-SE" sz="2400" dirty="0"/>
              <a:t>: </a:t>
            </a:r>
          </a:p>
          <a:p>
            <a:pPr lvl="1"/>
            <a:r>
              <a:rPr lang="sv-SE" sz="2400" dirty="0"/>
              <a:t>integrerad utbildnings- och forskningsmiljö</a:t>
            </a:r>
          </a:p>
          <a:p>
            <a:pPr lvl="1"/>
            <a:r>
              <a:rPr lang="sv-SE" sz="2400" dirty="0"/>
              <a:t>framstående utbildning och forskning inom stor ämnesbredd</a:t>
            </a:r>
          </a:p>
          <a:p>
            <a:pPr lvl="1"/>
            <a:r>
              <a:rPr lang="sv-SE" sz="2400" dirty="0"/>
              <a:t>medarbetare och studenter skapar tillsammans en rik miljö för bildning och kunskap</a:t>
            </a:r>
          </a:p>
          <a:p>
            <a:pPr lvl="1"/>
            <a:r>
              <a:rPr lang="sv-SE" sz="2400" dirty="0"/>
              <a:t>mötesplats för kunskap, kultur och kritisk dialog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43562668-DC8B-7347-9DE8-0F3150D86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960" y="932723"/>
            <a:ext cx="8943949" cy="1143000"/>
          </a:xfrm>
        </p:spPr>
        <p:txBody>
          <a:bodyPr>
            <a:normAutofit/>
          </a:bodyPr>
          <a:lstStyle/>
          <a:p>
            <a:r>
              <a:rPr lang="sv-SE" sz="3600" dirty="0"/>
              <a:t>Övergripande mål</a:t>
            </a:r>
          </a:p>
        </p:txBody>
      </p:sp>
    </p:spTree>
    <p:extLst>
      <p:ext uri="{BB962C8B-B14F-4D97-AF65-F5344CB8AC3E}">
        <p14:creationId xmlns:p14="http://schemas.microsoft.com/office/powerpoint/2010/main" val="1154804307"/>
      </p:ext>
    </p:extLst>
  </p:cSld>
  <p:clrMapOvr>
    <a:masterClrMapping/>
  </p:clrMapOvr>
</p:sld>
</file>

<file path=ppt/theme/theme1.xml><?xml version="1.0" encoding="utf-8"?>
<a:theme xmlns:a="http://schemas.openxmlformats.org/drawingml/2006/main" name="UU Guldka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2226</TotalTime>
  <Words>630</Words>
  <Application>Microsoft Macintosh PowerPoint</Application>
  <PresentationFormat>Anpassad</PresentationFormat>
  <Paragraphs>109</Paragraphs>
  <Slides>23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26" baseType="lpstr">
      <vt:lpstr>Arial</vt:lpstr>
      <vt:lpstr>Calibri</vt:lpstr>
      <vt:lpstr>UU Guldkant</vt:lpstr>
      <vt:lpstr>PowerPoint-presentation</vt:lpstr>
      <vt:lpstr>Varför?</vt:lpstr>
      <vt:lpstr>Vad?</vt:lpstr>
      <vt:lpstr>Hur?</vt:lpstr>
      <vt:lpstr>Uppgift</vt:lpstr>
      <vt:lpstr>Grundvärdering</vt:lpstr>
      <vt:lpstr>Byggstenar</vt:lpstr>
      <vt:lpstr>Tre utgångspunkter</vt:lpstr>
      <vt:lpstr>Övergripande mål</vt:lpstr>
      <vt:lpstr>Sex utvecklingsmål förnyar  utbildning och forskning </vt:lpstr>
      <vt:lpstr>1. Expandera utbildningen</vt:lpstr>
      <vt:lpstr>2. Utveckla forskningsexcellens </vt:lpstr>
      <vt:lpstr>3. Stärk gränsöverskridande och utmaningsdriven forskning </vt:lpstr>
      <vt:lpstr>4. Samordna och kraftsamla resurser </vt:lpstr>
      <vt:lpstr>5. Utnyttja potentialen vid Campus Gotland </vt:lpstr>
      <vt:lpstr>6. Utveckla samverkan</vt:lpstr>
      <vt:lpstr>Fem strategiska prioriteringar  stärker kvalitet och relevans</vt:lpstr>
      <vt:lpstr>1. Kvalitetsarbete</vt:lpstr>
      <vt:lpstr>2. Internationalisering</vt:lpstr>
      <vt:lpstr>3. Infrastruktur</vt:lpstr>
      <vt:lpstr>4. Kompetensförsörjning och karriärsystem </vt:lpstr>
      <vt:lpstr>5. Stöd och miljö</vt:lpstr>
      <vt:lpstr>PowerPoint-presentation</vt:lpstr>
    </vt:vector>
  </TitlesOfParts>
  <Company>Engelska parken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Josefin Svensson</dc:creator>
  <cp:lastModifiedBy>Microsoft Office User</cp:lastModifiedBy>
  <cp:revision>169</cp:revision>
  <dcterms:created xsi:type="dcterms:W3CDTF">2013-08-22T05:59:05Z</dcterms:created>
  <dcterms:modified xsi:type="dcterms:W3CDTF">2020-02-14T13:41:37Z</dcterms:modified>
</cp:coreProperties>
</file>