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61" r:id="rId2"/>
    <p:sldId id="256" r:id="rId3"/>
    <p:sldId id="259" r:id="rId4"/>
    <p:sldId id="257" r:id="rId5"/>
    <p:sldId id="272" r:id="rId6"/>
    <p:sldId id="267" r:id="rId7"/>
    <p:sldId id="273" r:id="rId8"/>
    <p:sldId id="269" r:id="rId9"/>
    <p:sldId id="271" r:id="rId10"/>
    <p:sldId id="266" r:id="rId11"/>
    <p:sldId id="268" r:id="rId12"/>
    <p:sldId id="270" r:id="rId13"/>
    <p:sldId id="263" r:id="rId14"/>
    <p:sldId id="264" r:id="rId15"/>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ADC"/>
    <a:srgbClr val="C1002C"/>
    <a:srgbClr val="C52C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0" autoAdjust="0"/>
    <p:restoredTop sz="68194" autoAdjust="0"/>
  </p:normalViewPr>
  <p:slideViewPr>
    <p:cSldViewPr>
      <p:cViewPr varScale="1">
        <p:scale>
          <a:sx n="54" d="100"/>
          <a:sy n="54" d="100"/>
        </p:scale>
        <p:origin x="166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7E6A24-6360-4E05-87C2-58CA52C544C2}" type="doc">
      <dgm:prSet loTypeId="urn:microsoft.com/office/officeart/2005/8/layout/venn1" loCatId="relationship" qsTypeId="urn:microsoft.com/office/officeart/2005/8/quickstyle/3d3" qsCatId="3D" csTypeId="urn:microsoft.com/office/officeart/2005/8/colors/colorful3" csCatId="colorful" phldr="1"/>
      <dgm:spPr/>
    </dgm:pt>
    <dgm:pt modelId="{C1E2A241-5185-4E16-AC2B-47F2A8011294}">
      <dgm:prSet phldrT="[Text]"/>
      <dgm:spPr/>
      <dgm:t>
        <a:bodyPr/>
        <a:lstStyle/>
        <a:p>
          <a:endParaRPr lang="sv-SE" b="1" dirty="0"/>
        </a:p>
      </dgm:t>
    </dgm:pt>
    <dgm:pt modelId="{87539CC0-A2F9-4FF1-BD3E-0B09E67D4E91}" type="parTrans" cxnId="{B8295603-92E6-43BF-A271-5D77DB5473B7}">
      <dgm:prSet/>
      <dgm:spPr/>
      <dgm:t>
        <a:bodyPr/>
        <a:lstStyle/>
        <a:p>
          <a:endParaRPr lang="sv-SE"/>
        </a:p>
      </dgm:t>
    </dgm:pt>
    <dgm:pt modelId="{322B17AF-B30C-4190-8F7D-D0DB5086BF2D}" type="sibTrans" cxnId="{B8295603-92E6-43BF-A271-5D77DB5473B7}">
      <dgm:prSet/>
      <dgm:spPr/>
      <dgm:t>
        <a:bodyPr/>
        <a:lstStyle/>
        <a:p>
          <a:endParaRPr lang="sv-SE"/>
        </a:p>
      </dgm:t>
    </dgm:pt>
    <dgm:pt modelId="{8F7E9EA5-B119-41FC-B5AA-AD11F49B1A08}">
      <dgm:prSet phldrT="[Text]"/>
      <dgm:spPr/>
      <dgm:t>
        <a:bodyPr/>
        <a:lstStyle/>
        <a:p>
          <a:endParaRPr lang="sv-SE" b="1" dirty="0"/>
        </a:p>
      </dgm:t>
    </dgm:pt>
    <dgm:pt modelId="{24514CE0-953B-45E7-845F-F3ED4156F66E}" type="parTrans" cxnId="{043A0596-FC8E-4131-951D-540F28495731}">
      <dgm:prSet/>
      <dgm:spPr/>
      <dgm:t>
        <a:bodyPr/>
        <a:lstStyle/>
        <a:p>
          <a:endParaRPr lang="sv-SE"/>
        </a:p>
      </dgm:t>
    </dgm:pt>
    <dgm:pt modelId="{03C974DA-86A7-48A5-82B2-903FFD6AB54F}" type="sibTrans" cxnId="{043A0596-FC8E-4131-951D-540F28495731}">
      <dgm:prSet/>
      <dgm:spPr/>
      <dgm:t>
        <a:bodyPr/>
        <a:lstStyle/>
        <a:p>
          <a:endParaRPr lang="sv-SE"/>
        </a:p>
      </dgm:t>
    </dgm:pt>
    <dgm:pt modelId="{AE191B27-8A5D-492C-A6D0-2D4F14206167}">
      <dgm:prSet phldrT="[Text]"/>
      <dgm:spPr/>
      <dgm:t>
        <a:bodyPr/>
        <a:lstStyle/>
        <a:p>
          <a:endParaRPr lang="sv-SE" b="1" dirty="0"/>
        </a:p>
      </dgm:t>
    </dgm:pt>
    <dgm:pt modelId="{E95C8357-B059-41F9-9E32-727F5B6F16B5}" type="parTrans" cxnId="{762B9D8F-2ABD-4F94-BFAB-907B4B672698}">
      <dgm:prSet/>
      <dgm:spPr/>
      <dgm:t>
        <a:bodyPr/>
        <a:lstStyle/>
        <a:p>
          <a:endParaRPr lang="sv-SE"/>
        </a:p>
      </dgm:t>
    </dgm:pt>
    <dgm:pt modelId="{20E6F644-11BB-41A9-9FDE-E1034D6CB72C}" type="sibTrans" cxnId="{762B9D8F-2ABD-4F94-BFAB-907B4B672698}">
      <dgm:prSet/>
      <dgm:spPr/>
      <dgm:t>
        <a:bodyPr/>
        <a:lstStyle/>
        <a:p>
          <a:endParaRPr lang="sv-SE"/>
        </a:p>
      </dgm:t>
    </dgm:pt>
    <dgm:pt modelId="{400BAF63-63D9-42DF-9F9B-F136B1F848DB}" type="pres">
      <dgm:prSet presAssocID="{E87E6A24-6360-4E05-87C2-58CA52C544C2}" presName="compositeShape" presStyleCnt="0">
        <dgm:presLayoutVars>
          <dgm:chMax val="7"/>
          <dgm:dir/>
          <dgm:resizeHandles val="exact"/>
        </dgm:presLayoutVars>
      </dgm:prSet>
      <dgm:spPr/>
    </dgm:pt>
    <dgm:pt modelId="{9ED9CCE1-757F-4510-AC73-31BD491093D9}" type="pres">
      <dgm:prSet presAssocID="{C1E2A241-5185-4E16-AC2B-47F2A8011294}" presName="circ1" presStyleLbl="vennNode1" presStyleIdx="0" presStyleCnt="3" custLinFactNeighborX="-211" custLinFactNeighborY="8949"/>
      <dgm:spPr/>
      <dgm:t>
        <a:bodyPr/>
        <a:lstStyle/>
        <a:p>
          <a:endParaRPr lang="sv-SE"/>
        </a:p>
      </dgm:t>
    </dgm:pt>
    <dgm:pt modelId="{199D77B7-4624-4D2E-B1FF-B1CB67E179D2}" type="pres">
      <dgm:prSet presAssocID="{C1E2A241-5185-4E16-AC2B-47F2A8011294}" presName="circ1Tx" presStyleLbl="revTx" presStyleIdx="0" presStyleCnt="0">
        <dgm:presLayoutVars>
          <dgm:chMax val="0"/>
          <dgm:chPref val="0"/>
          <dgm:bulletEnabled val="1"/>
        </dgm:presLayoutVars>
      </dgm:prSet>
      <dgm:spPr/>
      <dgm:t>
        <a:bodyPr/>
        <a:lstStyle/>
        <a:p>
          <a:endParaRPr lang="sv-SE"/>
        </a:p>
      </dgm:t>
    </dgm:pt>
    <dgm:pt modelId="{FEBE50F3-3550-48F6-AEA1-79E6644BBE43}" type="pres">
      <dgm:prSet presAssocID="{8F7E9EA5-B119-41FC-B5AA-AD11F49B1A08}" presName="circ2" presStyleLbl="vennNode1" presStyleIdx="1" presStyleCnt="3" custLinFactNeighborX="-20271" custLinFactNeighborY="-15965"/>
      <dgm:spPr/>
      <dgm:t>
        <a:bodyPr/>
        <a:lstStyle/>
        <a:p>
          <a:endParaRPr lang="sv-SE"/>
        </a:p>
      </dgm:t>
    </dgm:pt>
    <dgm:pt modelId="{0552CBC2-AE0C-43FE-9A93-F7654FB479A2}" type="pres">
      <dgm:prSet presAssocID="{8F7E9EA5-B119-41FC-B5AA-AD11F49B1A08}" presName="circ2Tx" presStyleLbl="revTx" presStyleIdx="0" presStyleCnt="0">
        <dgm:presLayoutVars>
          <dgm:chMax val="0"/>
          <dgm:chPref val="0"/>
          <dgm:bulletEnabled val="1"/>
        </dgm:presLayoutVars>
      </dgm:prSet>
      <dgm:spPr/>
      <dgm:t>
        <a:bodyPr/>
        <a:lstStyle/>
        <a:p>
          <a:endParaRPr lang="sv-SE"/>
        </a:p>
      </dgm:t>
    </dgm:pt>
    <dgm:pt modelId="{08ED3BB3-E7E3-4E91-80AB-1B2A22CE0F93}" type="pres">
      <dgm:prSet presAssocID="{AE191B27-8A5D-492C-A6D0-2D4F14206167}" presName="circ3" presStyleLbl="vennNode1" presStyleIdx="2" presStyleCnt="3" custLinFactNeighborX="7451" custLinFactNeighborY="-15965"/>
      <dgm:spPr/>
      <dgm:t>
        <a:bodyPr/>
        <a:lstStyle/>
        <a:p>
          <a:endParaRPr lang="sv-SE"/>
        </a:p>
      </dgm:t>
    </dgm:pt>
    <dgm:pt modelId="{128899BC-9FED-4ED6-AC79-5524FF906307}" type="pres">
      <dgm:prSet presAssocID="{AE191B27-8A5D-492C-A6D0-2D4F14206167}" presName="circ3Tx" presStyleLbl="revTx" presStyleIdx="0" presStyleCnt="0">
        <dgm:presLayoutVars>
          <dgm:chMax val="0"/>
          <dgm:chPref val="0"/>
          <dgm:bulletEnabled val="1"/>
        </dgm:presLayoutVars>
      </dgm:prSet>
      <dgm:spPr/>
      <dgm:t>
        <a:bodyPr/>
        <a:lstStyle/>
        <a:p>
          <a:endParaRPr lang="sv-SE"/>
        </a:p>
      </dgm:t>
    </dgm:pt>
  </dgm:ptLst>
  <dgm:cxnLst>
    <dgm:cxn modelId="{762B9D8F-2ABD-4F94-BFAB-907B4B672698}" srcId="{E87E6A24-6360-4E05-87C2-58CA52C544C2}" destId="{AE191B27-8A5D-492C-A6D0-2D4F14206167}" srcOrd="2" destOrd="0" parTransId="{E95C8357-B059-41F9-9E32-727F5B6F16B5}" sibTransId="{20E6F644-11BB-41A9-9FDE-E1034D6CB72C}"/>
    <dgm:cxn modelId="{63C3689A-FF42-4E37-A05F-C681E0661256}" type="presOf" srcId="{C1E2A241-5185-4E16-AC2B-47F2A8011294}" destId="{9ED9CCE1-757F-4510-AC73-31BD491093D9}" srcOrd="0" destOrd="0" presId="urn:microsoft.com/office/officeart/2005/8/layout/venn1"/>
    <dgm:cxn modelId="{BB2CBC80-30E2-40A7-9560-7B527EF79327}" type="presOf" srcId="{E87E6A24-6360-4E05-87C2-58CA52C544C2}" destId="{400BAF63-63D9-42DF-9F9B-F136B1F848DB}" srcOrd="0" destOrd="0" presId="urn:microsoft.com/office/officeart/2005/8/layout/venn1"/>
    <dgm:cxn modelId="{AF68C0EB-2FDE-4A63-8C07-53BDC0619D7F}" type="presOf" srcId="{C1E2A241-5185-4E16-AC2B-47F2A8011294}" destId="{199D77B7-4624-4D2E-B1FF-B1CB67E179D2}" srcOrd="1" destOrd="0" presId="urn:microsoft.com/office/officeart/2005/8/layout/venn1"/>
    <dgm:cxn modelId="{B8295603-92E6-43BF-A271-5D77DB5473B7}" srcId="{E87E6A24-6360-4E05-87C2-58CA52C544C2}" destId="{C1E2A241-5185-4E16-AC2B-47F2A8011294}" srcOrd="0" destOrd="0" parTransId="{87539CC0-A2F9-4FF1-BD3E-0B09E67D4E91}" sibTransId="{322B17AF-B30C-4190-8F7D-D0DB5086BF2D}"/>
    <dgm:cxn modelId="{018CC602-D3CF-453B-ACA2-A2CB576D8268}" type="presOf" srcId="{8F7E9EA5-B119-41FC-B5AA-AD11F49B1A08}" destId="{FEBE50F3-3550-48F6-AEA1-79E6644BBE43}" srcOrd="0" destOrd="0" presId="urn:microsoft.com/office/officeart/2005/8/layout/venn1"/>
    <dgm:cxn modelId="{BF1638FF-A5A9-451D-B392-377E7BFCA5C7}" type="presOf" srcId="{8F7E9EA5-B119-41FC-B5AA-AD11F49B1A08}" destId="{0552CBC2-AE0C-43FE-9A93-F7654FB479A2}" srcOrd="1" destOrd="0" presId="urn:microsoft.com/office/officeart/2005/8/layout/venn1"/>
    <dgm:cxn modelId="{043A0596-FC8E-4131-951D-540F28495731}" srcId="{E87E6A24-6360-4E05-87C2-58CA52C544C2}" destId="{8F7E9EA5-B119-41FC-B5AA-AD11F49B1A08}" srcOrd="1" destOrd="0" parTransId="{24514CE0-953B-45E7-845F-F3ED4156F66E}" sibTransId="{03C974DA-86A7-48A5-82B2-903FFD6AB54F}"/>
    <dgm:cxn modelId="{118D25C9-4FBF-4F35-83BC-A87B8C8535B3}" type="presOf" srcId="{AE191B27-8A5D-492C-A6D0-2D4F14206167}" destId="{128899BC-9FED-4ED6-AC79-5524FF906307}" srcOrd="1" destOrd="0" presId="urn:microsoft.com/office/officeart/2005/8/layout/venn1"/>
    <dgm:cxn modelId="{315A2490-07CD-4E60-87B7-B797C8BFE6B6}" type="presOf" srcId="{AE191B27-8A5D-492C-A6D0-2D4F14206167}" destId="{08ED3BB3-E7E3-4E91-80AB-1B2A22CE0F93}" srcOrd="0" destOrd="0" presId="urn:microsoft.com/office/officeart/2005/8/layout/venn1"/>
    <dgm:cxn modelId="{917A97EB-5DBC-4D1B-90D4-87B944B09B5D}" type="presParOf" srcId="{400BAF63-63D9-42DF-9F9B-F136B1F848DB}" destId="{9ED9CCE1-757F-4510-AC73-31BD491093D9}" srcOrd="0" destOrd="0" presId="urn:microsoft.com/office/officeart/2005/8/layout/venn1"/>
    <dgm:cxn modelId="{13C807BD-0B53-408E-8146-5F1C5CA00917}" type="presParOf" srcId="{400BAF63-63D9-42DF-9F9B-F136B1F848DB}" destId="{199D77B7-4624-4D2E-B1FF-B1CB67E179D2}" srcOrd="1" destOrd="0" presId="urn:microsoft.com/office/officeart/2005/8/layout/venn1"/>
    <dgm:cxn modelId="{69DCEEB4-2A1B-4160-9D76-6400766413A8}" type="presParOf" srcId="{400BAF63-63D9-42DF-9F9B-F136B1F848DB}" destId="{FEBE50F3-3550-48F6-AEA1-79E6644BBE43}" srcOrd="2" destOrd="0" presId="urn:microsoft.com/office/officeart/2005/8/layout/venn1"/>
    <dgm:cxn modelId="{FA25A431-7A78-4534-B7B2-9C46D6797819}" type="presParOf" srcId="{400BAF63-63D9-42DF-9F9B-F136B1F848DB}" destId="{0552CBC2-AE0C-43FE-9A93-F7654FB479A2}" srcOrd="3" destOrd="0" presId="urn:microsoft.com/office/officeart/2005/8/layout/venn1"/>
    <dgm:cxn modelId="{651EADA9-71F8-43BB-A1CA-6F0ED208E319}" type="presParOf" srcId="{400BAF63-63D9-42DF-9F9B-F136B1F848DB}" destId="{08ED3BB3-E7E3-4E91-80AB-1B2A22CE0F93}" srcOrd="4" destOrd="0" presId="urn:microsoft.com/office/officeart/2005/8/layout/venn1"/>
    <dgm:cxn modelId="{388F77C5-D9D3-40D1-B8BC-1EC7F470F029}" type="presParOf" srcId="{400BAF63-63D9-42DF-9F9B-F136B1F848DB}" destId="{128899BC-9FED-4ED6-AC79-5524FF906307}"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0410EA3-8365-4D5F-84ED-CC93C9B71BFA}" type="doc">
      <dgm:prSet loTypeId="urn:microsoft.com/office/officeart/2005/8/layout/target1" loCatId="relationship" qsTypeId="urn:microsoft.com/office/officeart/2005/8/quickstyle/simple1" qsCatId="simple" csTypeId="urn:microsoft.com/office/officeart/2005/8/colors/accent0_2" csCatId="mainScheme" phldr="1"/>
      <dgm:spPr/>
      <dgm:t>
        <a:bodyPr/>
        <a:lstStyle/>
        <a:p>
          <a:endParaRPr lang="sv-SE"/>
        </a:p>
      </dgm:t>
    </dgm:pt>
    <dgm:pt modelId="{A22F707D-5D8B-482A-AF0A-2F5ABFE8E3DA}">
      <dgm:prSet phldrT="[Text]" custT="1">
        <dgm:style>
          <a:lnRef idx="2">
            <a:schemeClr val="accent4"/>
          </a:lnRef>
          <a:fillRef idx="1">
            <a:schemeClr val="lt1"/>
          </a:fillRef>
          <a:effectRef idx="0">
            <a:schemeClr val="accent4"/>
          </a:effectRef>
          <a:fontRef idx="minor">
            <a:schemeClr val="dk1"/>
          </a:fontRef>
        </dgm:style>
      </dgm:prSet>
      <dgm:spPr/>
      <dgm:t>
        <a:bodyPr/>
        <a:lstStyle/>
        <a:p>
          <a:r>
            <a:rPr lang="sv-SE" sz="2000" dirty="0" err="1" smtClean="0"/>
            <a:t>Individual</a:t>
          </a:r>
          <a:r>
            <a:rPr lang="sv-SE" sz="2000" dirty="0" smtClean="0"/>
            <a:t>/</a:t>
          </a:r>
        </a:p>
        <a:p>
          <a:r>
            <a:rPr lang="sv-SE" sz="2000" dirty="0" smtClean="0"/>
            <a:t>Individ</a:t>
          </a:r>
          <a:endParaRPr lang="sv-SE" sz="2000" dirty="0"/>
        </a:p>
      </dgm:t>
    </dgm:pt>
    <dgm:pt modelId="{A18A0416-B05A-453A-8C06-84602E9E0D43}" type="parTrans" cxnId="{B6811527-C480-49EB-A430-E165AC5646C7}">
      <dgm:prSet/>
      <dgm:spPr/>
      <dgm:t>
        <a:bodyPr/>
        <a:lstStyle/>
        <a:p>
          <a:endParaRPr lang="sv-SE"/>
        </a:p>
      </dgm:t>
    </dgm:pt>
    <dgm:pt modelId="{31C69B7B-5C2D-454C-8628-DD3456628234}" type="sibTrans" cxnId="{B6811527-C480-49EB-A430-E165AC5646C7}">
      <dgm:prSet/>
      <dgm:spPr/>
      <dgm:t>
        <a:bodyPr/>
        <a:lstStyle/>
        <a:p>
          <a:endParaRPr lang="sv-SE"/>
        </a:p>
      </dgm:t>
    </dgm:pt>
    <dgm:pt modelId="{DA4DB362-8435-4AD9-BD04-DCD599FC29D2}">
      <dgm:prSet phldrT="[Text]" custT="1">
        <dgm:style>
          <a:lnRef idx="2">
            <a:schemeClr val="accent4"/>
          </a:lnRef>
          <a:fillRef idx="1">
            <a:schemeClr val="lt1"/>
          </a:fillRef>
          <a:effectRef idx="0">
            <a:schemeClr val="accent4"/>
          </a:effectRef>
          <a:fontRef idx="minor">
            <a:schemeClr val="dk1"/>
          </a:fontRef>
        </dgm:style>
      </dgm:prSet>
      <dgm:spPr/>
      <dgm:t>
        <a:bodyPr/>
        <a:lstStyle/>
        <a:p>
          <a:r>
            <a:rPr lang="sv-SE" sz="2000" dirty="0" smtClean="0"/>
            <a:t>Group/</a:t>
          </a:r>
        </a:p>
        <a:p>
          <a:r>
            <a:rPr lang="sv-SE" sz="2000" dirty="0" smtClean="0"/>
            <a:t>Grupp</a:t>
          </a:r>
          <a:endParaRPr lang="sv-SE" sz="2000" dirty="0"/>
        </a:p>
      </dgm:t>
    </dgm:pt>
    <dgm:pt modelId="{B5E96B4E-448E-4E87-ABF7-982E3A63D9F5}" type="parTrans" cxnId="{94861EF2-11FD-41F0-8DAA-940726A0CA58}">
      <dgm:prSet/>
      <dgm:spPr/>
      <dgm:t>
        <a:bodyPr/>
        <a:lstStyle/>
        <a:p>
          <a:endParaRPr lang="sv-SE"/>
        </a:p>
      </dgm:t>
    </dgm:pt>
    <dgm:pt modelId="{C2762267-93D7-4800-9E5A-05C4E499A877}" type="sibTrans" cxnId="{94861EF2-11FD-41F0-8DAA-940726A0CA58}">
      <dgm:prSet/>
      <dgm:spPr/>
      <dgm:t>
        <a:bodyPr/>
        <a:lstStyle/>
        <a:p>
          <a:endParaRPr lang="sv-SE"/>
        </a:p>
      </dgm:t>
    </dgm:pt>
    <dgm:pt modelId="{2676F593-A937-4A1D-AD3E-A3192E6D78E0}">
      <dgm:prSet phldrT="[Text]" custT="1">
        <dgm:style>
          <a:lnRef idx="2">
            <a:schemeClr val="accent4"/>
          </a:lnRef>
          <a:fillRef idx="1">
            <a:schemeClr val="lt1"/>
          </a:fillRef>
          <a:effectRef idx="0">
            <a:schemeClr val="accent4"/>
          </a:effectRef>
          <a:fontRef idx="minor">
            <a:schemeClr val="dk1"/>
          </a:fontRef>
        </dgm:style>
      </dgm:prSet>
      <dgm:spPr/>
      <dgm:t>
        <a:bodyPr/>
        <a:lstStyle/>
        <a:p>
          <a:r>
            <a:rPr lang="sv-SE" sz="2000" dirty="0" err="1" smtClean="0"/>
            <a:t>Organization</a:t>
          </a:r>
          <a:r>
            <a:rPr lang="sv-SE" sz="2000" dirty="0" smtClean="0"/>
            <a:t>/</a:t>
          </a:r>
        </a:p>
        <a:p>
          <a:r>
            <a:rPr lang="sv-SE" sz="2000" dirty="0" smtClean="0"/>
            <a:t>Organisation</a:t>
          </a:r>
          <a:endParaRPr lang="sv-SE" sz="2000" dirty="0"/>
        </a:p>
      </dgm:t>
    </dgm:pt>
    <dgm:pt modelId="{97E24400-BC5E-4350-8034-B63F1D13341E}" type="parTrans" cxnId="{BE117783-356E-4037-837D-12494DDC3D38}">
      <dgm:prSet/>
      <dgm:spPr/>
      <dgm:t>
        <a:bodyPr/>
        <a:lstStyle/>
        <a:p>
          <a:endParaRPr lang="sv-SE"/>
        </a:p>
      </dgm:t>
    </dgm:pt>
    <dgm:pt modelId="{3DDA58BF-C57C-4B99-AD6C-63AAD4C1E99E}" type="sibTrans" cxnId="{BE117783-356E-4037-837D-12494DDC3D38}">
      <dgm:prSet/>
      <dgm:spPr/>
      <dgm:t>
        <a:bodyPr/>
        <a:lstStyle/>
        <a:p>
          <a:endParaRPr lang="sv-SE"/>
        </a:p>
      </dgm:t>
    </dgm:pt>
    <dgm:pt modelId="{AC2144C4-8DA8-47A2-A169-FCEDE009E92F}">
      <dgm:prSet custT="1">
        <dgm:style>
          <a:lnRef idx="2">
            <a:schemeClr val="accent4"/>
          </a:lnRef>
          <a:fillRef idx="1">
            <a:schemeClr val="lt1"/>
          </a:fillRef>
          <a:effectRef idx="0">
            <a:schemeClr val="accent4"/>
          </a:effectRef>
          <a:fontRef idx="minor">
            <a:schemeClr val="dk1"/>
          </a:fontRef>
        </dgm:style>
      </dgm:prSet>
      <dgm:spPr/>
      <dgm:t>
        <a:bodyPr/>
        <a:lstStyle/>
        <a:p>
          <a:r>
            <a:rPr lang="sv-SE" sz="2000" dirty="0" err="1" smtClean="0"/>
            <a:t>Society</a:t>
          </a:r>
          <a:r>
            <a:rPr lang="sv-SE" sz="2000" dirty="0" smtClean="0"/>
            <a:t>/</a:t>
          </a:r>
        </a:p>
        <a:p>
          <a:r>
            <a:rPr lang="sv-SE" sz="2000" dirty="0" smtClean="0"/>
            <a:t>Samhälle</a:t>
          </a:r>
        </a:p>
      </dgm:t>
    </dgm:pt>
    <dgm:pt modelId="{561EEF5D-C40A-4CE3-BEFB-FB13796415D5}" type="parTrans" cxnId="{C3EDD2DB-06EE-4904-BE39-792DC3374034}">
      <dgm:prSet/>
      <dgm:spPr/>
      <dgm:t>
        <a:bodyPr/>
        <a:lstStyle/>
        <a:p>
          <a:endParaRPr lang="sv-SE"/>
        </a:p>
      </dgm:t>
    </dgm:pt>
    <dgm:pt modelId="{684FD931-7B63-4BB9-9CEC-F84D5E9DECB6}" type="sibTrans" cxnId="{C3EDD2DB-06EE-4904-BE39-792DC3374034}">
      <dgm:prSet/>
      <dgm:spPr/>
      <dgm:t>
        <a:bodyPr/>
        <a:lstStyle/>
        <a:p>
          <a:endParaRPr lang="sv-SE"/>
        </a:p>
      </dgm:t>
    </dgm:pt>
    <dgm:pt modelId="{AA61A659-8859-4605-8E92-998831E6F26E}" type="pres">
      <dgm:prSet presAssocID="{C0410EA3-8365-4D5F-84ED-CC93C9B71BFA}" presName="composite" presStyleCnt="0">
        <dgm:presLayoutVars>
          <dgm:chMax val="5"/>
          <dgm:dir/>
          <dgm:resizeHandles val="exact"/>
        </dgm:presLayoutVars>
      </dgm:prSet>
      <dgm:spPr/>
      <dgm:t>
        <a:bodyPr/>
        <a:lstStyle/>
        <a:p>
          <a:endParaRPr lang="sv-SE"/>
        </a:p>
      </dgm:t>
    </dgm:pt>
    <dgm:pt modelId="{29457561-1A2C-46F5-B386-9EBCA7C6AC67}" type="pres">
      <dgm:prSet presAssocID="{A22F707D-5D8B-482A-AF0A-2F5ABFE8E3DA}" presName="circle1" presStyleLbl="lnNode1" presStyleIdx="0" presStyleCnt="4"/>
      <dgm:spPr>
        <a:solidFill>
          <a:schemeClr val="bg2">
            <a:lumMod val="50000"/>
          </a:schemeClr>
        </a:solidFill>
      </dgm:spPr>
    </dgm:pt>
    <dgm:pt modelId="{6CED94F2-B3FD-42A9-9545-72FA2094BC27}" type="pres">
      <dgm:prSet presAssocID="{A22F707D-5D8B-482A-AF0A-2F5ABFE8E3DA}" presName="text1" presStyleLbl="revTx" presStyleIdx="0" presStyleCnt="4" custScaleX="95224" custScaleY="117135" custLinFactNeighborX="1871" custLinFactNeighborY="-1624">
        <dgm:presLayoutVars>
          <dgm:bulletEnabled val="1"/>
        </dgm:presLayoutVars>
      </dgm:prSet>
      <dgm:spPr/>
      <dgm:t>
        <a:bodyPr/>
        <a:lstStyle/>
        <a:p>
          <a:endParaRPr lang="sv-SE"/>
        </a:p>
      </dgm:t>
    </dgm:pt>
    <dgm:pt modelId="{270E316B-F7A1-4C24-BA03-4154A5E18476}" type="pres">
      <dgm:prSet presAssocID="{A22F707D-5D8B-482A-AF0A-2F5ABFE8E3DA}" presName="line1" presStyleLbl="callout" presStyleIdx="0" presStyleCnt="8"/>
      <dgm:spPr/>
    </dgm:pt>
    <dgm:pt modelId="{7A39C9F9-0A35-49A9-B615-A15B807C59D6}" type="pres">
      <dgm:prSet presAssocID="{A22F707D-5D8B-482A-AF0A-2F5ABFE8E3DA}" presName="d1" presStyleLbl="callout" presStyleIdx="1" presStyleCnt="8"/>
      <dgm:spPr/>
    </dgm:pt>
    <dgm:pt modelId="{B5534210-819A-44DE-BBD6-621FF85E9228}" type="pres">
      <dgm:prSet presAssocID="{DA4DB362-8435-4AD9-BD04-DCD599FC29D2}" presName="circle2" presStyleLbl="lnNode1" presStyleIdx="1" presStyleCnt="4"/>
      <dgm:spPr>
        <a:solidFill>
          <a:schemeClr val="bg2">
            <a:lumMod val="75000"/>
          </a:schemeClr>
        </a:solidFill>
      </dgm:spPr>
    </dgm:pt>
    <dgm:pt modelId="{21AF5887-C71A-4846-9A1E-589DFC2D0F02}" type="pres">
      <dgm:prSet presAssocID="{DA4DB362-8435-4AD9-BD04-DCD599FC29D2}" presName="text2" presStyleLbl="revTx" presStyleIdx="1" presStyleCnt="4" custScaleX="94670" custScaleY="89513" custLinFactNeighborX="1594" custLinFactNeighborY="10092">
        <dgm:presLayoutVars>
          <dgm:bulletEnabled val="1"/>
        </dgm:presLayoutVars>
      </dgm:prSet>
      <dgm:spPr/>
      <dgm:t>
        <a:bodyPr/>
        <a:lstStyle/>
        <a:p>
          <a:endParaRPr lang="sv-SE"/>
        </a:p>
      </dgm:t>
    </dgm:pt>
    <dgm:pt modelId="{B0B9EEFE-6161-4C26-BE77-FD5244A0A2B2}" type="pres">
      <dgm:prSet presAssocID="{DA4DB362-8435-4AD9-BD04-DCD599FC29D2}" presName="line2" presStyleLbl="callout" presStyleIdx="2" presStyleCnt="8"/>
      <dgm:spPr/>
    </dgm:pt>
    <dgm:pt modelId="{BCB0292C-BEFB-4B74-B170-0A1C2F31BCFC}" type="pres">
      <dgm:prSet presAssocID="{DA4DB362-8435-4AD9-BD04-DCD599FC29D2}" presName="d2" presStyleLbl="callout" presStyleIdx="3" presStyleCnt="8"/>
      <dgm:spPr/>
    </dgm:pt>
    <dgm:pt modelId="{6D98EDEC-3CA1-4A9D-95B2-4194A401AB70}" type="pres">
      <dgm:prSet presAssocID="{2676F593-A937-4A1D-AD3E-A3192E6D78E0}" presName="circle3" presStyleLbl="lnNode1" presStyleIdx="2" presStyleCnt="4" custLinFactNeighborX="-834" custLinFactNeighborY="-1384"/>
      <dgm:spPr>
        <a:solidFill>
          <a:schemeClr val="bg2">
            <a:lumMod val="90000"/>
          </a:schemeClr>
        </a:solidFill>
      </dgm:spPr>
    </dgm:pt>
    <dgm:pt modelId="{739A5F55-3CAF-4BC6-9D1D-A9860823B655}" type="pres">
      <dgm:prSet presAssocID="{2676F593-A937-4A1D-AD3E-A3192E6D78E0}" presName="text3" presStyleLbl="revTx" presStyleIdx="2" presStyleCnt="4" custScaleX="96694" custScaleY="120501" custLinFactNeighborX="2606" custLinFactNeighborY="23985">
        <dgm:presLayoutVars>
          <dgm:bulletEnabled val="1"/>
        </dgm:presLayoutVars>
      </dgm:prSet>
      <dgm:spPr/>
      <dgm:t>
        <a:bodyPr/>
        <a:lstStyle/>
        <a:p>
          <a:endParaRPr lang="sv-SE"/>
        </a:p>
      </dgm:t>
    </dgm:pt>
    <dgm:pt modelId="{F161D82F-85C8-48A5-A7E5-4CF06387856B}" type="pres">
      <dgm:prSet presAssocID="{2676F593-A937-4A1D-AD3E-A3192E6D78E0}" presName="line3" presStyleLbl="callout" presStyleIdx="4" presStyleCnt="8"/>
      <dgm:spPr/>
    </dgm:pt>
    <dgm:pt modelId="{75BA892C-CA02-4F02-AA4E-AA06D87FCA90}" type="pres">
      <dgm:prSet presAssocID="{2676F593-A937-4A1D-AD3E-A3192E6D78E0}" presName="d3" presStyleLbl="callout" presStyleIdx="5" presStyleCnt="8"/>
      <dgm:spPr/>
    </dgm:pt>
    <dgm:pt modelId="{0F6F78DE-6E4B-44C4-962E-8669038F6EED}" type="pres">
      <dgm:prSet presAssocID="{AC2144C4-8DA8-47A2-A169-FCEDE009E92F}" presName="circle4" presStyleLbl="lnNode1" presStyleIdx="3" presStyleCnt="4" custLinFactNeighborX="-1374" custLinFactNeighborY="-1113"/>
      <dgm:spPr/>
    </dgm:pt>
    <dgm:pt modelId="{814E973B-9EFB-4C57-9FBF-772F4E9B83BC}" type="pres">
      <dgm:prSet presAssocID="{AC2144C4-8DA8-47A2-A169-FCEDE009E92F}" presName="text4" presStyleLbl="revTx" presStyleIdx="3" presStyleCnt="4" custScaleX="97374" custScaleY="114923" custLinFactNeighborX="3774" custLinFactNeighborY="47703">
        <dgm:presLayoutVars>
          <dgm:bulletEnabled val="1"/>
        </dgm:presLayoutVars>
      </dgm:prSet>
      <dgm:spPr/>
      <dgm:t>
        <a:bodyPr/>
        <a:lstStyle/>
        <a:p>
          <a:endParaRPr lang="sv-SE"/>
        </a:p>
      </dgm:t>
    </dgm:pt>
    <dgm:pt modelId="{FF66C5B5-2955-48C7-8F97-F3A6F3DE3DD1}" type="pres">
      <dgm:prSet presAssocID="{AC2144C4-8DA8-47A2-A169-FCEDE009E92F}" presName="line4" presStyleLbl="callout" presStyleIdx="6" presStyleCnt="8"/>
      <dgm:spPr/>
    </dgm:pt>
    <dgm:pt modelId="{F1075CB9-809A-4A1F-93D9-2657199722A8}" type="pres">
      <dgm:prSet presAssocID="{AC2144C4-8DA8-47A2-A169-FCEDE009E92F}" presName="d4" presStyleLbl="callout" presStyleIdx="7" presStyleCnt="8"/>
      <dgm:spPr/>
    </dgm:pt>
  </dgm:ptLst>
  <dgm:cxnLst>
    <dgm:cxn modelId="{B6811527-C480-49EB-A430-E165AC5646C7}" srcId="{C0410EA3-8365-4D5F-84ED-CC93C9B71BFA}" destId="{A22F707D-5D8B-482A-AF0A-2F5ABFE8E3DA}" srcOrd="0" destOrd="0" parTransId="{A18A0416-B05A-453A-8C06-84602E9E0D43}" sibTransId="{31C69B7B-5C2D-454C-8628-DD3456628234}"/>
    <dgm:cxn modelId="{C3EDD2DB-06EE-4904-BE39-792DC3374034}" srcId="{C0410EA3-8365-4D5F-84ED-CC93C9B71BFA}" destId="{AC2144C4-8DA8-47A2-A169-FCEDE009E92F}" srcOrd="3" destOrd="0" parTransId="{561EEF5D-C40A-4CE3-BEFB-FB13796415D5}" sibTransId="{684FD931-7B63-4BB9-9CEC-F84D5E9DECB6}"/>
    <dgm:cxn modelId="{94861EF2-11FD-41F0-8DAA-940726A0CA58}" srcId="{C0410EA3-8365-4D5F-84ED-CC93C9B71BFA}" destId="{DA4DB362-8435-4AD9-BD04-DCD599FC29D2}" srcOrd="1" destOrd="0" parTransId="{B5E96B4E-448E-4E87-ABF7-982E3A63D9F5}" sibTransId="{C2762267-93D7-4800-9E5A-05C4E499A877}"/>
    <dgm:cxn modelId="{92D44422-6F2F-4FE5-AA61-5B4E8E8E5C24}" type="presOf" srcId="{AC2144C4-8DA8-47A2-A169-FCEDE009E92F}" destId="{814E973B-9EFB-4C57-9FBF-772F4E9B83BC}" srcOrd="0" destOrd="0" presId="urn:microsoft.com/office/officeart/2005/8/layout/target1"/>
    <dgm:cxn modelId="{06FBFCCA-6528-4B1F-BF62-8024CC2A42C1}" type="presOf" srcId="{2676F593-A937-4A1D-AD3E-A3192E6D78E0}" destId="{739A5F55-3CAF-4BC6-9D1D-A9860823B655}" srcOrd="0" destOrd="0" presId="urn:microsoft.com/office/officeart/2005/8/layout/target1"/>
    <dgm:cxn modelId="{C6E0A250-A727-4867-84C8-485AC7ACBD69}" type="presOf" srcId="{A22F707D-5D8B-482A-AF0A-2F5ABFE8E3DA}" destId="{6CED94F2-B3FD-42A9-9545-72FA2094BC27}" srcOrd="0" destOrd="0" presId="urn:microsoft.com/office/officeart/2005/8/layout/target1"/>
    <dgm:cxn modelId="{BBBD728A-C834-4383-A06B-070E2681D90D}" type="presOf" srcId="{DA4DB362-8435-4AD9-BD04-DCD599FC29D2}" destId="{21AF5887-C71A-4846-9A1E-589DFC2D0F02}" srcOrd="0" destOrd="0" presId="urn:microsoft.com/office/officeart/2005/8/layout/target1"/>
    <dgm:cxn modelId="{BE117783-356E-4037-837D-12494DDC3D38}" srcId="{C0410EA3-8365-4D5F-84ED-CC93C9B71BFA}" destId="{2676F593-A937-4A1D-AD3E-A3192E6D78E0}" srcOrd="2" destOrd="0" parTransId="{97E24400-BC5E-4350-8034-B63F1D13341E}" sibTransId="{3DDA58BF-C57C-4B99-AD6C-63AAD4C1E99E}"/>
    <dgm:cxn modelId="{3827BC38-3307-4912-8E0A-2F475C390716}" type="presOf" srcId="{C0410EA3-8365-4D5F-84ED-CC93C9B71BFA}" destId="{AA61A659-8859-4605-8E92-998831E6F26E}" srcOrd="0" destOrd="0" presId="urn:microsoft.com/office/officeart/2005/8/layout/target1"/>
    <dgm:cxn modelId="{7556BF74-9C7A-4927-A9B5-4A51FB774F59}" type="presParOf" srcId="{AA61A659-8859-4605-8E92-998831E6F26E}" destId="{29457561-1A2C-46F5-B386-9EBCA7C6AC67}" srcOrd="0" destOrd="0" presId="urn:microsoft.com/office/officeart/2005/8/layout/target1"/>
    <dgm:cxn modelId="{A6811EDC-982D-4418-93D5-CC7FBD262C64}" type="presParOf" srcId="{AA61A659-8859-4605-8E92-998831E6F26E}" destId="{6CED94F2-B3FD-42A9-9545-72FA2094BC27}" srcOrd="1" destOrd="0" presId="urn:microsoft.com/office/officeart/2005/8/layout/target1"/>
    <dgm:cxn modelId="{A127E5D0-4277-4E63-B7E4-C23405E7D314}" type="presParOf" srcId="{AA61A659-8859-4605-8E92-998831E6F26E}" destId="{270E316B-F7A1-4C24-BA03-4154A5E18476}" srcOrd="2" destOrd="0" presId="urn:microsoft.com/office/officeart/2005/8/layout/target1"/>
    <dgm:cxn modelId="{28A39A5D-7989-496C-A5B9-FAA869DBCA9A}" type="presParOf" srcId="{AA61A659-8859-4605-8E92-998831E6F26E}" destId="{7A39C9F9-0A35-49A9-B615-A15B807C59D6}" srcOrd="3" destOrd="0" presId="urn:microsoft.com/office/officeart/2005/8/layout/target1"/>
    <dgm:cxn modelId="{82098BD4-B5E3-4216-97E9-2480734806D8}" type="presParOf" srcId="{AA61A659-8859-4605-8E92-998831E6F26E}" destId="{B5534210-819A-44DE-BBD6-621FF85E9228}" srcOrd="4" destOrd="0" presId="urn:microsoft.com/office/officeart/2005/8/layout/target1"/>
    <dgm:cxn modelId="{10D80724-A796-4AF9-A223-07775E22E301}" type="presParOf" srcId="{AA61A659-8859-4605-8E92-998831E6F26E}" destId="{21AF5887-C71A-4846-9A1E-589DFC2D0F02}" srcOrd="5" destOrd="0" presId="urn:microsoft.com/office/officeart/2005/8/layout/target1"/>
    <dgm:cxn modelId="{34AD0E3F-CC6F-421B-9D51-5946112461B3}" type="presParOf" srcId="{AA61A659-8859-4605-8E92-998831E6F26E}" destId="{B0B9EEFE-6161-4C26-BE77-FD5244A0A2B2}" srcOrd="6" destOrd="0" presId="urn:microsoft.com/office/officeart/2005/8/layout/target1"/>
    <dgm:cxn modelId="{314A5CBD-F4C4-4F9E-A17A-F914341290D9}" type="presParOf" srcId="{AA61A659-8859-4605-8E92-998831E6F26E}" destId="{BCB0292C-BEFB-4B74-B170-0A1C2F31BCFC}" srcOrd="7" destOrd="0" presId="urn:microsoft.com/office/officeart/2005/8/layout/target1"/>
    <dgm:cxn modelId="{75B3E591-D734-4033-A36A-5F9676E809DC}" type="presParOf" srcId="{AA61A659-8859-4605-8E92-998831E6F26E}" destId="{6D98EDEC-3CA1-4A9D-95B2-4194A401AB70}" srcOrd="8" destOrd="0" presId="urn:microsoft.com/office/officeart/2005/8/layout/target1"/>
    <dgm:cxn modelId="{E18FFF03-A0BD-41A1-BB57-80FEEBE3011F}" type="presParOf" srcId="{AA61A659-8859-4605-8E92-998831E6F26E}" destId="{739A5F55-3CAF-4BC6-9D1D-A9860823B655}" srcOrd="9" destOrd="0" presId="urn:microsoft.com/office/officeart/2005/8/layout/target1"/>
    <dgm:cxn modelId="{6DF54A27-997B-467E-82A9-B3B4853502B7}" type="presParOf" srcId="{AA61A659-8859-4605-8E92-998831E6F26E}" destId="{F161D82F-85C8-48A5-A7E5-4CF06387856B}" srcOrd="10" destOrd="0" presId="urn:microsoft.com/office/officeart/2005/8/layout/target1"/>
    <dgm:cxn modelId="{384099AB-93FE-47AD-82D1-5C84EA0B4F28}" type="presParOf" srcId="{AA61A659-8859-4605-8E92-998831E6F26E}" destId="{75BA892C-CA02-4F02-AA4E-AA06D87FCA90}" srcOrd="11" destOrd="0" presId="urn:microsoft.com/office/officeart/2005/8/layout/target1"/>
    <dgm:cxn modelId="{56AA52AD-21DA-4730-B8D1-21B037AA396F}" type="presParOf" srcId="{AA61A659-8859-4605-8E92-998831E6F26E}" destId="{0F6F78DE-6E4B-44C4-962E-8669038F6EED}" srcOrd="12" destOrd="0" presId="urn:microsoft.com/office/officeart/2005/8/layout/target1"/>
    <dgm:cxn modelId="{CE12A6C4-F9F9-4A16-A75C-91541EAE15D9}" type="presParOf" srcId="{AA61A659-8859-4605-8E92-998831E6F26E}" destId="{814E973B-9EFB-4C57-9FBF-772F4E9B83BC}" srcOrd="13" destOrd="0" presId="urn:microsoft.com/office/officeart/2005/8/layout/target1"/>
    <dgm:cxn modelId="{D9AB7AD2-DA8D-4420-BA46-7904ADADEE94}" type="presParOf" srcId="{AA61A659-8859-4605-8E92-998831E6F26E}" destId="{FF66C5B5-2955-48C7-8F97-F3A6F3DE3DD1}" srcOrd="14" destOrd="0" presId="urn:microsoft.com/office/officeart/2005/8/layout/target1"/>
    <dgm:cxn modelId="{582C94CA-EE35-4ADD-9165-AED78E75B498}" type="presParOf" srcId="{AA61A659-8859-4605-8E92-998831E6F26E}" destId="{F1075CB9-809A-4A1F-93D9-2657199722A8}" srcOrd="15"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9CCE1-757F-4510-AC73-31BD491093D9}">
      <dsp:nvSpPr>
        <dsp:cNvPr id="0" name=""/>
        <dsp:cNvSpPr/>
      </dsp:nvSpPr>
      <dsp:spPr>
        <a:xfrm>
          <a:off x="2826359" y="185893"/>
          <a:ext cx="1684987" cy="1684987"/>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533650">
            <a:lnSpc>
              <a:spcPct val="90000"/>
            </a:lnSpc>
            <a:spcBef>
              <a:spcPct val="0"/>
            </a:spcBef>
            <a:spcAft>
              <a:spcPct val="35000"/>
            </a:spcAft>
          </a:pPr>
          <a:endParaRPr lang="sv-SE" sz="5700" b="1" kern="1200" dirty="0"/>
        </a:p>
      </dsp:txBody>
      <dsp:txXfrm>
        <a:off x="3051024" y="480766"/>
        <a:ext cx="1235657" cy="758244"/>
      </dsp:txXfrm>
    </dsp:sp>
    <dsp:sp modelId="{FEBE50F3-3550-48F6-AEA1-79E6644BBE43}">
      <dsp:nvSpPr>
        <dsp:cNvPr id="0" name=""/>
        <dsp:cNvSpPr/>
      </dsp:nvSpPr>
      <dsp:spPr>
        <a:xfrm>
          <a:off x="3096350" y="819212"/>
          <a:ext cx="1684987" cy="1684987"/>
        </a:xfrm>
        <a:prstGeom prst="ellipse">
          <a:avLst/>
        </a:prstGeom>
        <a:solidFill>
          <a:schemeClr val="accent3">
            <a:alpha val="50000"/>
            <a:hueOff val="-9382452"/>
            <a:satOff val="-23456"/>
            <a:lumOff val="-29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sv-SE" sz="6500" b="1" kern="1200" dirty="0"/>
        </a:p>
      </dsp:txBody>
      <dsp:txXfrm>
        <a:off x="3611675" y="1254501"/>
        <a:ext cx="1010992" cy="926742"/>
      </dsp:txXfrm>
    </dsp:sp>
    <dsp:sp modelId="{08ED3BB3-E7E3-4E91-80AB-1B2A22CE0F93}">
      <dsp:nvSpPr>
        <dsp:cNvPr id="0" name=""/>
        <dsp:cNvSpPr/>
      </dsp:nvSpPr>
      <dsp:spPr>
        <a:xfrm>
          <a:off x="2347463" y="819212"/>
          <a:ext cx="1684987" cy="1684987"/>
        </a:xfrm>
        <a:prstGeom prst="ellipse">
          <a:avLst/>
        </a:prstGeom>
        <a:solidFill>
          <a:schemeClr val="accent3">
            <a:alpha val="50000"/>
            <a:hueOff val="-18764905"/>
            <a:satOff val="-46912"/>
            <a:lumOff val="-58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sv-SE" sz="6500" b="1" kern="1200" dirty="0"/>
        </a:p>
      </dsp:txBody>
      <dsp:txXfrm>
        <a:off x="2506132" y="1254501"/>
        <a:ext cx="1010992" cy="926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F78DE-6E4B-44C4-962E-8669038F6EED}">
      <dsp:nvSpPr>
        <dsp:cNvPr id="0" name=""/>
        <dsp:cNvSpPr/>
      </dsp:nvSpPr>
      <dsp:spPr>
        <a:xfrm>
          <a:off x="555502" y="1157115"/>
          <a:ext cx="3480585" cy="3480585"/>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98EDEC-3CA1-4A9D-95B2-4194A401AB70}">
      <dsp:nvSpPr>
        <dsp:cNvPr id="0" name=""/>
        <dsp:cNvSpPr/>
      </dsp:nvSpPr>
      <dsp:spPr>
        <a:xfrm>
          <a:off x="1080028" y="1658885"/>
          <a:ext cx="2485717" cy="2485717"/>
        </a:xfrm>
        <a:prstGeom prst="ellipse">
          <a:avLst/>
        </a:prstGeom>
        <a:solidFill>
          <a:schemeClr val="bg2">
            <a:lumMod val="9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534210-819A-44DE-BBD6-621FF85E9228}">
      <dsp:nvSpPr>
        <dsp:cNvPr id="0" name=""/>
        <dsp:cNvSpPr/>
      </dsp:nvSpPr>
      <dsp:spPr>
        <a:xfrm>
          <a:off x="1597902" y="2190431"/>
          <a:ext cx="1491430" cy="1491430"/>
        </a:xfrm>
        <a:prstGeom prst="ellipse">
          <a:avLst/>
        </a:prstGeom>
        <a:solidFill>
          <a:schemeClr val="bg2">
            <a:lumMod val="75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457561-1A2C-46F5-B386-9EBCA7C6AC67}">
      <dsp:nvSpPr>
        <dsp:cNvPr id="0" name=""/>
        <dsp:cNvSpPr/>
      </dsp:nvSpPr>
      <dsp:spPr>
        <a:xfrm>
          <a:off x="2095046" y="2687575"/>
          <a:ext cx="497143" cy="497143"/>
        </a:xfrm>
        <a:prstGeom prst="ellipse">
          <a:avLst/>
        </a:prstGeom>
        <a:solidFill>
          <a:schemeClr val="bg2">
            <a:lumMod val="5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ED94F2-B3FD-42A9-9545-72FA2094BC27}">
      <dsp:nvSpPr>
        <dsp:cNvPr id="0" name=""/>
        <dsp:cNvSpPr/>
      </dsp:nvSpPr>
      <dsp:spPr>
        <a:xfrm>
          <a:off x="4738127" y="-35659"/>
          <a:ext cx="1657176" cy="975078"/>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sv-SE" sz="2000" kern="1200" dirty="0" err="1" smtClean="0"/>
            <a:t>Individual</a:t>
          </a:r>
          <a:r>
            <a:rPr lang="sv-SE" sz="2000" kern="1200" dirty="0" smtClean="0"/>
            <a:t>/</a:t>
          </a:r>
        </a:p>
        <a:p>
          <a:pPr lvl="0" algn="l" defTabSz="889000">
            <a:lnSpc>
              <a:spcPct val="90000"/>
            </a:lnSpc>
            <a:spcBef>
              <a:spcPct val="0"/>
            </a:spcBef>
            <a:spcAft>
              <a:spcPct val="35000"/>
            </a:spcAft>
          </a:pPr>
          <a:r>
            <a:rPr lang="sv-SE" sz="2000" kern="1200" dirty="0" smtClean="0"/>
            <a:t>Individ</a:t>
          </a:r>
          <a:endParaRPr lang="sv-SE" sz="2000" kern="1200" dirty="0"/>
        </a:p>
      </dsp:txBody>
      <dsp:txXfrm>
        <a:off x="4738127" y="-35659"/>
        <a:ext cx="1657176" cy="975078"/>
      </dsp:txXfrm>
    </dsp:sp>
    <dsp:sp modelId="{270E316B-F7A1-4C24-BA03-4154A5E18476}">
      <dsp:nvSpPr>
        <dsp:cNvPr id="0" name=""/>
        <dsp:cNvSpPr/>
      </dsp:nvSpPr>
      <dsp:spPr>
        <a:xfrm>
          <a:off x="4228934" y="451879"/>
          <a:ext cx="435073"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39C9F9-0A35-49A9-B615-A15B807C59D6}">
      <dsp:nvSpPr>
        <dsp:cNvPr id="0" name=""/>
        <dsp:cNvSpPr/>
      </dsp:nvSpPr>
      <dsp:spPr>
        <a:xfrm rot="5400000">
          <a:off x="2041967" y="725975"/>
          <a:ext cx="2459613" cy="1914321"/>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AF5887-C71A-4846-9A1E-589DFC2D0F02}">
      <dsp:nvSpPr>
        <dsp:cNvPr id="0" name=""/>
        <dsp:cNvSpPr/>
      </dsp:nvSpPr>
      <dsp:spPr>
        <a:xfrm>
          <a:off x="4738127" y="995758"/>
          <a:ext cx="1647534" cy="745141"/>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sv-SE" sz="2000" kern="1200" dirty="0" smtClean="0"/>
            <a:t>Group/</a:t>
          </a:r>
        </a:p>
        <a:p>
          <a:pPr lvl="0" algn="l" defTabSz="889000">
            <a:lnSpc>
              <a:spcPct val="90000"/>
            </a:lnSpc>
            <a:spcBef>
              <a:spcPct val="0"/>
            </a:spcBef>
            <a:spcAft>
              <a:spcPct val="35000"/>
            </a:spcAft>
          </a:pPr>
          <a:r>
            <a:rPr lang="sv-SE" sz="2000" kern="1200" dirty="0" smtClean="0"/>
            <a:t>Grupp</a:t>
          </a:r>
          <a:endParaRPr lang="sv-SE" sz="2000" kern="1200" dirty="0"/>
        </a:p>
      </dsp:txBody>
      <dsp:txXfrm>
        <a:off x="4738127" y="995758"/>
        <a:ext cx="1647534" cy="745141"/>
      </dsp:txXfrm>
    </dsp:sp>
    <dsp:sp modelId="{B0B9EEFE-6161-4C26-BE77-FD5244A0A2B2}">
      <dsp:nvSpPr>
        <dsp:cNvPr id="0" name=""/>
        <dsp:cNvSpPr/>
      </dsp:nvSpPr>
      <dsp:spPr>
        <a:xfrm>
          <a:off x="4228934" y="1284319"/>
          <a:ext cx="435073"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B0292C-BEFB-4B74-B170-0A1C2F31BCFC}">
      <dsp:nvSpPr>
        <dsp:cNvPr id="0" name=""/>
        <dsp:cNvSpPr/>
      </dsp:nvSpPr>
      <dsp:spPr>
        <a:xfrm rot="5400000">
          <a:off x="2467758" y="1544783"/>
          <a:ext cx="2019899" cy="1499552"/>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9A5F55-3CAF-4BC6-9D1D-A9860823B655}">
      <dsp:nvSpPr>
        <dsp:cNvPr id="0" name=""/>
        <dsp:cNvSpPr/>
      </dsp:nvSpPr>
      <dsp:spPr>
        <a:xfrm>
          <a:off x="4738127" y="1814870"/>
          <a:ext cx="1682758" cy="1003098"/>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sv-SE" sz="2000" kern="1200" dirty="0" err="1" smtClean="0"/>
            <a:t>Organization</a:t>
          </a:r>
          <a:r>
            <a:rPr lang="sv-SE" sz="2000" kern="1200" dirty="0" smtClean="0"/>
            <a:t>/</a:t>
          </a:r>
        </a:p>
        <a:p>
          <a:pPr lvl="0" algn="l" defTabSz="889000">
            <a:lnSpc>
              <a:spcPct val="90000"/>
            </a:lnSpc>
            <a:spcBef>
              <a:spcPct val="0"/>
            </a:spcBef>
            <a:spcAft>
              <a:spcPct val="35000"/>
            </a:spcAft>
          </a:pPr>
          <a:r>
            <a:rPr lang="sv-SE" sz="2000" kern="1200" dirty="0" smtClean="0"/>
            <a:t>Organisation</a:t>
          </a:r>
          <a:endParaRPr lang="sv-SE" sz="2000" kern="1200" dirty="0"/>
        </a:p>
      </dsp:txBody>
      <dsp:txXfrm>
        <a:off x="4738127" y="1814870"/>
        <a:ext cx="1682758" cy="1003098"/>
      </dsp:txXfrm>
    </dsp:sp>
    <dsp:sp modelId="{F161D82F-85C8-48A5-A7E5-4CF06387856B}">
      <dsp:nvSpPr>
        <dsp:cNvPr id="0" name=""/>
        <dsp:cNvSpPr/>
      </dsp:nvSpPr>
      <dsp:spPr>
        <a:xfrm>
          <a:off x="4228934" y="2116759"/>
          <a:ext cx="435073"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BA892C-CA02-4F02-AA4E-AA06D87FCA90}">
      <dsp:nvSpPr>
        <dsp:cNvPr id="0" name=""/>
        <dsp:cNvSpPr/>
      </dsp:nvSpPr>
      <dsp:spPr>
        <a:xfrm rot="5400000">
          <a:off x="2879918" y="2307901"/>
          <a:ext cx="1540738" cy="1157294"/>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4E973B-9EFB-4C57-9FBF-772F4E9B83BC}">
      <dsp:nvSpPr>
        <dsp:cNvPr id="0" name=""/>
        <dsp:cNvSpPr/>
      </dsp:nvSpPr>
      <dsp:spPr>
        <a:xfrm>
          <a:off x="4752536" y="2867965"/>
          <a:ext cx="1694592" cy="956664"/>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sv-SE" sz="2000" kern="1200" dirty="0" err="1" smtClean="0"/>
            <a:t>Society</a:t>
          </a:r>
          <a:r>
            <a:rPr lang="sv-SE" sz="2000" kern="1200" dirty="0" smtClean="0"/>
            <a:t>/</a:t>
          </a:r>
        </a:p>
        <a:p>
          <a:pPr lvl="0" algn="l" defTabSz="889000">
            <a:lnSpc>
              <a:spcPct val="90000"/>
            </a:lnSpc>
            <a:spcBef>
              <a:spcPct val="0"/>
            </a:spcBef>
            <a:spcAft>
              <a:spcPct val="35000"/>
            </a:spcAft>
          </a:pPr>
          <a:r>
            <a:rPr lang="sv-SE" sz="2000" kern="1200" dirty="0" smtClean="0"/>
            <a:t>Samhälle</a:t>
          </a:r>
        </a:p>
      </dsp:txBody>
      <dsp:txXfrm>
        <a:off x="4752536" y="2867965"/>
        <a:ext cx="1694592" cy="956664"/>
      </dsp:txXfrm>
    </dsp:sp>
    <dsp:sp modelId="{FF66C5B5-2955-48C7-8F97-F3A6F3DE3DD1}">
      <dsp:nvSpPr>
        <dsp:cNvPr id="0" name=""/>
        <dsp:cNvSpPr/>
      </dsp:nvSpPr>
      <dsp:spPr>
        <a:xfrm>
          <a:off x="4228934" y="2949199"/>
          <a:ext cx="435073"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075CB9-809A-4A1F-93D9-2657199722A8}">
      <dsp:nvSpPr>
        <dsp:cNvPr id="0" name=""/>
        <dsp:cNvSpPr/>
      </dsp:nvSpPr>
      <dsp:spPr>
        <a:xfrm rot="5400000">
          <a:off x="3293063" y="3074036"/>
          <a:ext cx="1059025" cy="808655"/>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0F47E5A5-4CAE-4AAF-A535-CA66BD0AF003}" type="datetimeFigureOut">
              <a:rPr lang="en-US" smtClean="0"/>
              <a:t>12/7/2021</a:t>
            </a:fld>
            <a:endParaRPr lang="en-US"/>
          </a:p>
        </p:txBody>
      </p:sp>
      <p:sp>
        <p:nvSpPr>
          <p:cNvPr id="4" name="Platshållare för bildobjekt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35F021D4-9693-413B-8CA1-ED91308F01C6}" type="slidenum">
              <a:rPr lang="en-US" smtClean="0"/>
              <a:t>‹#›</a:t>
            </a:fld>
            <a:endParaRPr lang="en-US"/>
          </a:p>
        </p:txBody>
      </p:sp>
    </p:spTree>
    <p:extLst>
      <p:ext uri="{BB962C8B-B14F-4D97-AF65-F5344CB8AC3E}">
        <p14:creationId xmlns:p14="http://schemas.microsoft.com/office/powerpoint/2010/main" val="2890486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Denna</a:t>
            </a:r>
            <a:r>
              <a:rPr lang="sv-SE" baseline="0" dirty="0" smtClean="0"/>
              <a:t> mall är gjord för de fall där man delar in medarbetare i mindre grupper. Är det redan en liten grupp och en mindre riskbedömning kan man göra grupparbetet i helgrupp och ta bort </a:t>
            </a:r>
            <a:r>
              <a:rPr lang="sv-SE" baseline="0" dirty="0" err="1" smtClean="0"/>
              <a:t>grupppresentationsdelarna</a:t>
            </a:r>
            <a:r>
              <a:rPr lang="sv-SE" baseline="0" dirty="0" smtClean="0"/>
              <a:t> (</a:t>
            </a:r>
            <a:r>
              <a:rPr lang="sv-SE" baseline="0" smtClean="0"/>
              <a:t>bild 6 och 10)</a:t>
            </a:r>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1</a:t>
            </a:fld>
            <a:endParaRPr lang="en-US"/>
          </a:p>
        </p:txBody>
      </p:sp>
    </p:spTree>
    <p:extLst>
      <p:ext uri="{BB962C8B-B14F-4D97-AF65-F5344CB8AC3E}">
        <p14:creationId xmlns:p14="http://schemas.microsoft.com/office/powerpoint/2010/main" val="3184952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Sista steget är att föreslå åtgärder till identifierade</a:t>
            </a:r>
            <a:r>
              <a:rPr lang="sv-SE" baseline="0" dirty="0" smtClean="0"/>
              <a:t> risker. Deltagarna får föreslå åtgärder men det är ansvarig chef med mandat att besluta som slutligen beslutar vilka risker som ska genomföras.</a:t>
            </a:r>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11</a:t>
            </a:fld>
            <a:endParaRPr lang="en-US"/>
          </a:p>
        </p:txBody>
      </p:sp>
    </p:spTree>
    <p:extLst>
      <p:ext uri="{BB962C8B-B14F-4D97-AF65-F5344CB8AC3E}">
        <p14:creationId xmlns:p14="http://schemas.microsoft.com/office/powerpoint/2010/main" val="139664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Grupperna presenterar</a:t>
            </a:r>
            <a:r>
              <a:rPr lang="sv-SE" baseline="0" dirty="0" smtClean="0"/>
              <a:t> sina åtgärdsförslag. Processledare och ansvarig chef är </a:t>
            </a:r>
            <a:r>
              <a:rPr lang="sv-SE" baseline="0" dirty="0" err="1" smtClean="0"/>
              <a:t>nogranna</a:t>
            </a:r>
            <a:r>
              <a:rPr lang="sv-SE" baseline="0" dirty="0" smtClean="0"/>
              <a:t> med att informera om att åtgärderna är förslag och att det är ansvarig chef som slutligen beslutar om vilka åtgärder som kan och ska genomföras.</a:t>
            </a:r>
          </a:p>
          <a:p>
            <a:endParaRPr lang="sv-SE" baseline="0" dirty="0" smtClean="0"/>
          </a:p>
          <a:p>
            <a:r>
              <a:rPr lang="sv-SE" baseline="0" dirty="0" smtClean="0"/>
              <a:t>Vid behov </a:t>
            </a:r>
            <a:r>
              <a:rPr lang="sv-SE" baseline="0" smtClean="0"/>
              <a:t>är det viktigt </a:t>
            </a:r>
            <a:r>
              <a:rPr lang="sv-SE" baseline="0" dirty="0" smtClean="0"/>
              <a:t>att återkoppla varför en åtgärd inte är möjlig att genomföra och vad som kommer att göras istället, kan även återkopplas efter riskbedömningstillfället om betänketid behövs.</a:t>
            </a:r>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12</a:t>
            </a:fld>
            <a:endParaRPr lang="en-US"/>
          </a:p>
        </p:txBody>
      </p:sp>
    </p:spTree>
    <p:extLst>
      <p:ext uri="{BB962C8B-B14F-4D97-AF65-F5344CB8AC3E}">
        <p14:creationId xmlns:p14="http://schemas.microsoft.com/office/powerpoint/2010/main" val="2823522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35F021D4-9693-413B-8CA1-ED91308F01C6}" type="slidenum">
              <a:rPr lang="en-US" smtClean="0"/>
              <a:t>13</a:t>
            </a:fld>
            <a:endParaRPr lang="en-US"/>
          </a:p>
        </p:txBody>
      </p:sp>
    </p:spTree>
    <p:extLst>
      <p:ext uri="{BB962C8B-B14F-4D97-AF65-F5344CB8AC3E}">
        <p14:creationId xmlns:p14="http://schemas.microsoft.com/office/powerpoint/2010/main" val="255933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14</a:t>
            </a:fld>
            <a:endParaRPr lang="en-US"/>
          </a:p>
        </p:txBody>
      </p:sp>
    </p:spTree>
    <p:extLst>
      <p:ext uri="{BB962C8B-B14F-4D97-AF65-F5344CB8AC3E}">
        <p14:creationId xmlns:p14="http://schemas.microsoft.com/office/powerpoint/2010/main" val="2154640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2</a:t>
            </a:fld>
            <a:endParaRPr lang="en-US"/>
          </a:p>
        </p:txBody>
      </p:sp>
    </p:spTree>
    <p:extLst>
      <p:ext uri="{BB962C8B-B14F-4D97-AF65-F5344CB8AC3E}">
        <p14:creationId xmlns:p14="http://schemas.microsoft.com/office/powerpoint/2010/main" val="3373032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Den som är ansvarig för förändringen</a:t>
            </a:r>
            <a:r>
              <a:rPr lang="sv-SE" baseline="0" dirty="0" smtClean="0"/>
              <a:t> presenterar mycket kort vad förändringsförslaget innebär och förtydligar om någon har frågor.</a:t>
            </a:r>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3</a:t>
            </a:fld>
            <a:endParaRPr lang="en-US"/>
          </a:p>
        </p:txBody>
      </p:sp>
    </p:spTree>
    <p:extLst>
      <p:ext uri="{BB962C8B-B14F-4D97-AF65-F5344CB8AC3E}">
        <p14:creationId xmlns:p14="http://schemas.microsoft.com/office/powerpoint/2010/main" val="2143604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Beskriv vad arbetsmiljö är samt ge exempel på arbetsmiljörisker.</a:t>
            </a:r>
          </a:p>
          <a:p>
            <a:r>
              <a:rPr lang="sv-SE" baseline="0" dirty="0" smtClean="0"/>
              <a:t>Social och organisatorisk arbetsmiljö omfattar även kränkande särbehandling (</a:t>
            </a:r>
            <a:r>
              <a:rPr lang="sv-SE" baseline="0" dirty="0" err="1" smtClean="0"/>
              <a:t>victimization</a:t>
            </a:r>
            <a:r>
              <a:rPr lang="sv-SE" baseline="0" dirty="0" smtClean="0"/>
              <a:t>)</a:t>
            </a:r>
          </a:p>
          <a:p>
            <a:endParaRPr lang="sv-SE" baseline="0" dirty="0" smtClean="0"/>
          </a:p>
          <a:p>
            <a:endParaRPr lang="sv-SE" baseline="0" dirty="0" smtClean="0"/>
          </a:p>
          <a:p>
            <a:endParaRPr lang="sv-SE" baseline="0" dirty="0" smtClean="0"/>
          </a:p>
          <a:p>
            <a:endParaRPr lang="sv-SE" baseline="0" dirty="0" smtClean="0"/>
          </a:p>
          <a:p>
            <a:endParaRPr lang="sv-SE" baseline="0" dirty="0" smtClean="0"/>
          </a:p>
        </p:txBody>
      </p:sp>
      <p:sp>
        <p:nvSpPr>
          <p:cNvPr id="4" name="Platshållare för bildnummer 3"/>
          <p:cNvSpPr>
            <a:spLocks noGrp="1"/>
          </p:cNvSpPr>
          <p:nvPr>
            <p:ph type="sldNum" sz="quarter" idx="10"/>
          </p:nvPr>
        </p:nvSpPr>
        <p:spPr/>
        <p:txBody>
          <a:bodyPr/>
          <a:lstStyle/>
          <a:p>
            <a:fld id="{35F021D4-9693-413B-8CA1-ED91308F01C6}" type="slidenum">
              <a:rPr lang="en-US" smtClean="0"/>
              <a:t>4</a:t>
            </a:fld>
            <a:endParaRPr lang="en-US"/>
          </a:p>
        </p:txBody>
      </p:sp>
    </p:spTree>
    <p:extLst>
      <p:ext uri="{BB962C8B-B14F-4D97-AF65-F5344CB8AC3E}">
        <p14:creationId xmlns:p14="http://schemas.microsoft.com/office/powerpoint/2010/main" val="183424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effectLst/>
              </a:rPr>
              <a:t>Det första steget i riskbedömningen är att vi tillsammans identifierar de arbetsmiljörisker som förändringen kan innebära. Det ska innefatta både fysiska, organisatoriska och sociala risker.</a:t>
            </a:r>
          </a:p>
          <a:p>
            <a:r>
              <a:rPr lang="sv-SE" dirty="0" smtClean="0">
                <a:effectLst/>
              </a:rPr>
              <a:t>  </a:t>
            </a:r>
          </a:p>
          <a:p>
            <a:r>
              <a:rPr lang="sv-SE" dirty="0" smtClean="0">
                <a:effectLst/>
              </a:rPr>
              <a:t>Kom ihåg att en förändring i sig kan innebära risker som behöver hanteras löpande</a:t>
            </a:r>
            <a:r>
              <a:rPr lang="sv-SE" baseline="0" dirty="0" smtClean="0">
                <a:effectLst/>
              </a:rPr>
              <a:t> men vid detta tillfälle f</a:t>
            </a:r>
            <a:r>
              <a:rPr lang="sv-SE" baseline="0" dirty="0" smtClean="0"/>
              <a:t>okuserar vi på arbetsmiljörisker som uppstår efter förändringen är genomförd. Vi ska nu identifiera efter nya risker och inte gamla problem som kommer fortsätta trots förändringen om det inte är så att dessa riskerar att förvärras i och med förändringen.</a:t>
            </a:r>
          </a:p>
          <a:p>
            <a:endParaRPr lang="sv-SE" baseline="0" dirty="0" smtClean="0"/>
          </a:p>
          <a:p>
            <a:r>
              <a:rPr lang="sv-SE" baseline="0" dirty="0" smtClean="0"/>
              <a:t>OBS!! Tänk på att samma kan vara allvarligare för vissa grupper då gruppen kan ha andra förutsättningar tex. språk, kultur, oskrivna regler, tidigare erfarenheter, funktionsvariation mm</a:t>
            </a:r>
          </a:p>
          <a:p>
            <a:endParaRPr lang="sv-SE" baseline="0" dirty="0" smtClean="0"/>
          </a:p>
          <a:p>
            <a:r>
              <a:rPr lang="sv-SE" baseline="0" dirty="0" smtClean="0"/>
              <a:t>Tänk på att tydligt beskriva vad risken är kopplat till arbetsmiljö, vad riskerar att hända och varför. Tex. att byta arbetsuppgifter är inte en arbetsmiljörisk däremot är risk att medarbetare upplever ökad arbetsbelastning och stress över att behöva  utföra samma mängd arbetsuppgifter som förut och samtidigt lära sig en stor mängd nya arbetsuppgifter.</a:t>
            </a:r>
          </a:p>
          <a:p>
            <a:endParaRPr lang="sv-SE" baseline="0" dirty="0" smtClean="0"/>
          </a:p>
          <a:p>
            <a:r>
              <a:rPr lang="sv-SE" baseline="0" dirty="0" smtClean="0"/>
              <a:t>Lyfts risker som inte är kopplade till arbetsmiljö kommer det inte att dokumenteras här, informera om hur dessa omhändertas på annat sätt</a:t>
            </a:r>
          </a:p>
          <a:p>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5</a:t>
            </a:fld>
            <a:endParaRPr lang="en-US"/>
          </a:p>
        </p:txBody>
      </p:sp>
    </p:spTree>
    <p:extLst>
      <p:ext uri="{BB962C8B-B14F-4D97-AF65-F5344CB8AC3E}">
        <p14:creationId xmlns:p14="http://schemas.microsoft.com/office/powerpoint/2010/main" val="2633602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Nu har vi identifierat arbetsmiljörisker och nästa steg är att värdera allvarlighetsgraden för varje risk. </a:t>
            </a:r>
            <a:r>
              <a:rPr lang="sv-SE" baseline="0" dirty="0" smtClean="0"/>
              <a:t>H</a:t>
            </a:r>
            <a:r>
              <a:rPr lang="sv-SE" dirty="0" smtClean="0"/>
              <a:t>ur stor sannolikheten är att ohälsa eller olycksfall uppstår och hur svåra konsekvenser det skulle bli om risken inträffade vägs samman och </a:t>
            </a:r>
            <a:r>
              <a:rPr lang="sv-SE" baseline="0" dirty="0" smtClean="0"/>
              <a:t>ger </a:t>
            </a:r>
            <a:r>
              <a:rPr lang="sv-SE" baseline="0" dirty="0" smtClean="0"/>
              <a:t>ett riskvärde som är en indikation på hur allvarlig risken är vilket ger oss en prioriteringsordning för i vilken ordning vi ska åtgärda riskerna. Observera att riskbedömningen är subjektiv och ska användas för att få syn på vilka risker som är allvarligast och behöver åtgärdas först. Berätta, utifrån vilken mall som används, om riskerna ska värderas som låg/medel/hög eller genom att använda siffrorna i riskmatrisen.</a:t>
            </a:r>
          </a:p>
          <a:p>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6</a:t>
            </a:fld>
            <a:endParaRPr lang="en-US"/>
          </a:p>
        </p:txBody>
      </p:sp>
    </p:spTree>
    <p:extLst>
      <p:ext uri="{BB962C8B-B14F-4D97-AF65-F5344CB8AC3E}">
        <p14:creationId xmlns:p14="http://schemas.microsoft.com/office/powerpoint/2010/main" val="1034090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Om ni använder riskbedömningsmallen som innehåller en riskmatris visa hur riskbedömningsmatrisen används som hjälp för riskvärderingen. </a:t>
            </a:r>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7</a:t>
            </a:fld>
            <a:endParaRPr lang="en-US"/>
          </a:p>
        </p:txBody>
      </p:sp>
    </p:spTree>
    <p:extLst>
      <p:ext uri="{BB962C8B-B14F-4D97-AF65-F5344CB8AC3E}">
        <p14:creationId xmlns:p14="http://schemas.microsoft.com/office/powerpoint/2010/main" val="4141416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Grupperna presenterar, processledare och ansvarig chef ställer nyfikna frågor för</a:t>
            </a:r>
            <a:r>
              <a:rPr lang="sv-SE" baseline="0" dirty="0" smtClean="0"/>
              <a:t> att fördjupa förståelsen för vad som avses och hur risken värderats.</a:t>
            </a:r>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8</a:t>
            </a:fld>
            <a:endParaRPr lang="en-US"/>
          </a:p>
        </p:txBody>
      </p:sp>
    </p:spTree>
    <p:extLst>
      <p:ext uri="{BB962C8B-B14F-4D97-AF65-F5344CB8AC3E}">
        <p14:creationId xmlns:p14="http://schemas.microsoft.com/office/powerpoint/2010/main" val="2047730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kern="1200" dirty="0" smtClean="0">
                <a:solidFill>
                  <a:schemeClr val="tx1"/>
                </a:solidFill>
                <a:effectLst/>
                <a:latin typeface="+mn-lt"/>
                <a:ea typeface="+mn-ea"/>
                <a:cs typeface="+mn-cs"/>
              </a:rPr>
              <a:t>Denna</a:t>
            </a:r>
            <a:r>
              <a:rPr lang="sv-SE" sz="1200" b="0" kern="1200" baseline="0" dirty="0" smtClean="0">
                <a:solidFill>
                  <a:schemeClr val="tx1"/>
                </a:solidFill>
                <a:effectLst/>
                <a:latin typeface="+mn-lt"/>
                <a:ea typeface="+mn-ea"/>
                <a:cs typeface="+mn-cs"/>
              </a:rPr>
              <a:t> bild kan vara till hjälp för att få deltagarna att tänka konkret och genomförbart.</a:t>
            </a:r>
          </a:p>
          <a:p>
            <a:endParaRPr lang="sv-SE" sz="1200" b="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SMARTA mål</a:t>
            </a:r>
            <a:r>
              <a:rPr lang="sv-SE" sz="1200" b="1" kern="1200" baseline="0" dirty="0" smtClean="0">
                <a:solidFill>
                  <a:schemeClr val="tx1"/>
                </a:solidFill>
                <a:effectLst/>
                <a:latin typeface="+mn-lt"/>
                <a:ea typeface="+mn-ea"/>
                <a:cs typeface="+mn-cs"/>
              </a:rPr>
              <a:t> – teorin – </a:t>
            </a:r>
            <a:r>
              <a:rPr lang="sv-SE" sz="1200" b="0" kern="1200" baseline="0" dirty="0" smtClean="0">
                <a:solidFill>
                  <a:schemeClr val="tx1"/>
                </a:solidFill>
                <a:effectLst/>
                <a:latin typeface="+mn-lt"/>
                <a:ea typeface="+mn-ea"/>
                <a:cs typeface="+mn-cs"/>
              </a:rPr>
              <a:t>till hjälp för att åtgärderna ska bli så konkreta och genomförbara som möjligt kan man tänka SMART</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Påverkan</a:t>
            </a:r>
            <a:r>
              <a:rPr lang="en-US" sz="1200" b="1" kern="1200" dirty="0" smtClean="0">
                <a:solidFill>
                  <a:schemeClr val="tx1"/>
                </a:solidFill>
                <a:effectLst/>
                <a:latin typeface="+mn-lt"/>
                <a:ea typeface="+mn-ea"/>
                <a:cs typeface="+mn-cs"/>
              </a:rPr>
              <a:t> på </a:t>
            </a:r>
            <a:r>
              <a:rPr lang="en-US" sz="1200" b="1" kern="1200" dirty="0" err="1" smtClean="0">
                <a:solidFill>
                  <a:schemeClr val="tx1"/>
                </a:solidFill>
                <a:effectLst/>
                <a:latin typeface="+mn-lt"/>
                <a:ea typeface="+mn-ea"/>
                <a:cs typeface="+mn-cs"/>
              </a:rPr>
              <a:t>olika</a:t>
            </a:r>
            <a:r>
              <a:rPr lang="en-US" sz="1200" b="1"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nivåer</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Teori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skapad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av</a:t>
            </a:r>
            <a:r>
              <a:rPr lang="en-US" sz="1200" kern="1200" dirty="0" smtClean="0">
                <a:solidFill>
                  <a:schemeClr val="tx1"/>
                </a:solidFill>
                <a:effectLst/>
                <a:latin typeface="+mn-lt"/>
                <a:ea typeface="+mn-ea"/>
                <a:cs typeface="+mn-cs"/>
              </a:rPr>
              <a:t> Dag Ingvar Jacobsen – </a:t>
            </a:r>
            <a:r>
              <a:rPr lang="en-US" sz="1200" i="1" kern="1200" dirty="0" err="1" smtClean="0">
                <a:solidFill>
                  <a:schemeClr val="tx1"/>
                </a:solidFill>
                <a:effectLst/>
                <a:latin typeface="+mn-lt"/>
                <a:ea typeface="+mn-ea"/>
                <a:cs typeface="+mn-cs"/>
              </a:rPr>
              <a:t>organinsationsförändring</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och</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förändringsledarskap</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förändring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påverkar</a:t>
            </a:r>
            <a:r>
              <a:rPr lang="en-US" sz="1200" kern="1200" dirty="0" smtClean="0">
                <a:solidFill>
                  <a:schemeClr val="tx1"/>
                </a:solidFill>
                <a:effectLst/>
                <a:latin typeface="+mn-lt"/>
                <a:ea typeface="+mn-ea"/>
                <a:cs typeface="+mn-cs"/>
              </a:rPr>
              <a:t> på </a:t>
            </a:r>
            <a:r>
              <a:rPr lang="en-US" sz="1200" kern="1200" dirty="0" err="1" smtClean="0">
                <a:solidFill>
                  <a:schemeClr val="tx1"/>
                </a:solidFill>
                <a:effectLst/>
                <a:latin typeface="+mn-lt"/>
                <a:ea typeface="+mn-ea"/>
                <a:cs typeface="+mn-cs"/>
              </a:rPr>
              <a:t>olika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nivåer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Tänk</a:t>
            </a:r>
            <a:r>
              <a:rPr lang="en-US" sz="1200" kern="1200" dirty="0" smtClean="0">
                <a:solidFill>
                  <a:schemeClr val="tx1"/>
                </a:solidFill>
                <a:effectLst/>
                <a:latin typeface="+mn-lt"/>
                <a:ea typeface="+mn-ea"/>
                <a:cs typeface="+mn-cs"/>
              </a:rPr>
              <a:t> på </a:t>
            </a:r>
            <a:r>
              <a:rPr lang="en-US" sz="1200" kern="1200" dirty="0" err="1" smtClean="0">
                <a:solidFill>
                  <a:schemeClr val="tx1"/>
                </a:solidFill>
                <a:effectLst/>
                <a:latin typeface="+mn-lt"/>
                <a:ea typeface="+mn-ea"/>
                <a:cs typeface="+mn-cs"/>
              </a:rPr>
              <a:t>hur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svårt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lätt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är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att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påverka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dessa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olika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nivåer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individ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lättast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påverka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individnivå</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svårare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och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svårare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längre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bort</a:t>
            </a:r>
            <a:r>
              <a:rPr lang="en-US" sz="1200" kern="1200" dirty="0" smtClean="0">
                <a:solidFill>
                  <a:schemeClr val="tx1"/>
                </a:solidFill>
                <a:effectLst/>
                <a:latin typeface="+mn-lt"/>
                <a:ea typeface="+mn-ea"/>
                <a:cs typeface="+mn-cs"/>
              </a:rPr>
              <a:t> man </a:t>
            </a:r>
            <a:r>
              <a:rPr lang="en-US" sz="1200" kern="1200" dirty="0" err="1" smtClean="0">
                <a:solidFill>
                  <a:schemeClr val="tx1"/>
                </a:solidFill>
                <a:effectLst/>
                <a:latin typeface="+mn-lt"/>
                <a:ea typeface="+mn-ea"/>
                <a:cs typeface="+mn-cs"/>
              </a:rPr>
              <a:t>kommer</a:t>
            </a:r>
            <a:r>
              <a:rPr lang="en-US" sz="1200" kern="1200" dirty="0" smtClean="0">
                <a:solidFill>
                  <a:schemeClr val="tx1"/>
                </a:solidFill>
                <a:effectLst/>
                <a:latin typeface="+mn-lt"/>
                <a:ea typeface="+mn-ea"/>
                <a:cs typeface="+mn-cs"/>
              </a:rPr>
              <a:t>. </a:t>
            </a:r>
            <a:endParaRPr lang="en-US" dirty="0"/>
          </a:p>
        </p:txBody>
      </p:sp>
      <p:sp>
        <p:nvSpPr>
          <p:cNvPr id="4" name="Platshållare för bildnummer 3"/>
          <p:cNvSpPr>
            <a:spLocks noGrp="1"/>
          </p:cNvSpPr>
          <p:nvPr>
            <p:ph type="sldNum" sz="quarter" idx="10"/>
          </p:nvPr>
        </p:nvSpPr>
        <p:spPr/>
        <p:txBody>
          <a:bodyPr/>
          <a:lstStyle/>
          <a:p>
            <a:fld id="{35F021D4-9693-413B-8CA1-ED91308F01C6}" type="slidenum">
              <a:rPr lang="en-US" smtClean="0"/>
              <a:t>10</a:t>
            </a:fld>
            <a:endParaRPr lang="en-US"/>
          </a:p>
        </p:txBody>
      </p:sp>
    </p:spTree>
    <p:extLst>
      <p:ext uri="{BB962C8B-B14F-4D97-AF65-F5344CB8AC3E}">
        <p14:creationId xmlns:p14="http://schemas.microsoft.com/office/powerpoint/2010/main" val="3057866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799" y="1988840"/>
            <a:ext cx="7772401" cy="1440160"/>
          </a:xfrm>
        </p:spPr>
        <p:txBody>
          <a:bodyPr/>
          <a:lstStyle>
            <a:lvl1pPr algn="ctr">
              <a:defRPr sz="4400"/>
            </a:lvl1pPr>
          </a:lstStyle>
          <a:p>
            <a:r>
              <a:rPr lang="sv-SE" smtClean="0"/>
              <a:t>Klicka här för att ändra format</a:t>
            </a:r>
            <a:endParaRPr lang="sv-SE" dirty="0"/>
          </a:p>
        </p:txBody>
      </p:sp>
      <p:sp>
        <p:nvSpPr>
          <p:cNvPr id="3" name="Underrubrik 2"/>
          <p:cNvSpPr>
            <a:spLocks noGrp="1"/>
          </p:cNvSpPr>
          <p:nvPr>
            <p:ph type="subTitle" idx="1"/>
          </p:nvPr>
        </p:nvSpPr>
        <p:spPr>
          <a:xfrm>
            <a:off x="1213025" y="3886200"/>
            <a:ext cx="6728792" cy="1752600"/>
          </a:xfrm>
        </p:spPr>
        <p:txBody>
          <a:bodyPr/>
          <a:lstStyle>
            <a:lvl1pPr marL="0" indent="0" algn="ctr">
              <a:buNone/>
              <a:defRPr sz="32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om du vill redigera mall för underrubrikformat</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dirty="0"/>
          </a:p>
        </p:txBody>
      </p:sp>
      <p:sp>
        <p:nvSpPr>
          <p:cNvPr id="5" name="Rectangle 5"/>
          <p:cNvSpPr>
            <a:spLocks noGrp="1" noChangeArrowheads="1"/>
          </p:cNvSpPr>
          <p:nvPr>
            <p:ph type="ftr" sz="quarter" idx="11"/>
          </p:nvPr>
        </p:nvSpPr>
        <p:spPr>
          <a:ln/>
        </p:spPr>
        <p:txBody>
          <a:bodyPr/>
          <a:lstStyle>
            <a:lvl1pPr>
              <a:defRPr/>
            </a:lvl1pPr>
          </a:lstStyle>
          <a:p>
            <a:endParaRPr lang="sv-SE" dirty="0"/>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dirty="0"/>
          </a:p>
        </p:txBody>
      </p:sp>
    </p:spTree>
    <p:extLst>
      <p:ext uri="{BB962C8B-B14F-4D97-AF65-F5344CB8AC3E}">
        <p14:creationId xmlns:p14="http://schemas.microsoft.com/office/powerpoint/2010/main" val="391166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sp>
        <p:nvSpPr>
          <p:cNvPr id="3" name="Platshållare för lodrät text 2"/>
          <p:cNvSpPr>
            <a:spLocks noGrp="1"/>
          </p:cNvSpPr>
          <p:nvPr>
            <p:ph type="body" orient="vert" idx="1"/>
          </p:nvPr>
        </p:nvSpPr>
        <p:spPr>
          <a:xfrm>
            <a:off x="685800" y="1981200"/>
            <a:ext cx="8062664" cy="41148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
        <p:nvSpPr>
          <p:cNvPr id="7" name="Rubrik 6"/>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3683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421910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Rubrik och innehåll">
    <p:spTree>
      <p:nvGrpSpPr>
        <p:cNvPr id="1" name=""/>
        <p:cNvGrpSpPr/>
        <p:nvPr/>
      </p:nvGrpSpPr>
      <p:grpSpPr>
        <a:xfrm>
          <a:off x="0" y="0"/>
          <a:ext cx="0" cy="0"/>
          <a:chOff x="0" y="0"/>
          <a:chExt cx="0" cy="0"/>
        </a:xfrm>
      </p:grpSpPr>
      <p:pic>
        <p:nvPicPr>
          <p:cNvPr id="4" name="Picture 3" descr="UU_sigill_NV.eps"/>
          <p:cNvPicPr>
            <a:picLocks noChangeAspect="1"/>
          </p:cNvPicPr>
          <p:nvPr userDrawn="1"/>
        </p:nvPicPr>
        <p:blipFill>
          <a:blip r:embed="rId2">
            <a:alphaModFix amt="5000"/>
            <a:extLst>
              <a:ext uri="{28A0092B-C50C-407E-A947-70E740481C1C}">
                <a14:useLocalDpi xmlns:a14="http://schemas.microsoft.com/office/drawing/2010/main" val="0"/>
              </a:ext>
            </a:extLst>
          </a:blip>
          <a:stretch>
            <a:fillRect/>
          </a:stretch>
        </p:blipFill>
        <p:spPr>
          <a:xfrm>
            <a:off x="5996334" y="1700808"/>
            <a:ext cx="3147666" cy="5157192"/>
          </a:xfrm>
          <a:prstGeom prst="rect">
            <a:avLst/>
          </a:prstGeom>
        </p:spPr>
      </p:pic>
      <p:sp>
        <p:nvSpPr>
          <p:cNvPr id="2" name="Rubrik 1"/>
          <p:cNvSpPr>
            <a:spLocks noGrp="1"/>
          </p:cNvSpPr>
          <p:nvPr>
            <p:ph type="title"/>
          </p:nvPr>
        </p:nvSpPr>
        <p:spPr>
          <a:xfrm>
            <a:off x="1763688" y="609600"/>
            <a:ext cx="6984776" cy="1143000"/>
          </a:xfrm>
          <a:prstGeom prst="rect">
            <a:avLst/>
          </a:prstGeom>
        </p:spPr>
        <p:txBody>
          <a:bodyPr/>
          <a:lstStyle>
            <a:lvl1pPr algn="r">
              <a:defRPr sz="3600"/>
            </a:lvl1pPr>
          </a:lstStyle>
          <a:p>
            <a:r>
              <a:rPr lang="sv-SE" dirty="0"/>
              <a:t>Klicka här för att ändra format</a:t>
            </a:r>
          </a:p>
        </p:txBody>
      </p:sp>
      <p:sp>
        <p:nvSpPr>
          <p:cNvPr id="3" name="Platshållare för innehåll 2"/>
          <p:cNvSpPr>
            <a:spLocks noGrp="1"/>
          </p:cNvSpPr>
          <p:nvPr>
            <p:ph idx="1"/>
          </p:nvPr>
        </p:nvSpPr>
        <p:spPr>
          <a:xfrm>
            <a:off x="685800" y="1981200"/>
            <a:ext cx="8062664" cy="4114800"/>
          </a:xfrm>
          <a:prstGeom prst="rect">
            <a:avLst/>
          </a:prstGeom>
        </p:spPr>
        <p:txBody>
          <a:bodyPr/>
          <a:lstStyle>
            <a:lvl1pPr>
              <a:defRPr sz="2400"/>
            </a:lvl1pPr>
            <a:lvl2pPr>
              <a:defRPr sz="2400"/>
            </a:lvl2pPr>
            <a:lvl3pPr>
              <a:defRPr sz="2400"/>
            </a:lvl3pPr>
            <a:lvl4pPr>
              <a:defRPr sz="2400"/>
            </a:lvl4pPr>
            <a:lvl5pPr>
              <a:defRPr sz="2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52983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smtClean="0"/>
              <a:t>Klicka här för att ändra format</a:t>
            </a:r>
            <a:endParaRPr lang="sv-SE" dirty="0"/>
          </a:p>
        </p:txBody>
      </p:sp>
      <p:sp>
        <p:nvSpPr>
          <p:cNvPr id="8" name="Platshållare för datum 7"/>
          <p:cNvSpPr>
            <a:spLocks noGrp="1"/>
          </p:cNvSpPr>
          <p:nvPr>
            <p:ph type="dt" sz="half" idx="10"/>
          </p:nvPr>
        </p:nvSpPr>
        <p:spPr/>
        <p:txBody>
          <a:bodyPr/>
          <a:lstStyle/>
          <a:p>
            <a:fld id="{3F379996-8152-429A-94E5-CC0066161542}" type="datetimeFigureOut">
              <a:rPr lang="sv-SE" smtClean="0"/>
              <a:t>2021-12-07</a:t>
            </a:fld>
            <a:endParaRPr lang="sv-SE"/>
          </a:p>
        </p:txBody>
      </p:sp>
      <p:sp>
        <p:nvSpPr>
          <p:cNvPr id="9" name="Platshållare för sidfot 8"/>
          <p:cNvSpPr>
            <a:spLocks noGrp="1"/>
          </p:cNvSpPr>
          <p:nvPr>
            <p:ph type="ftr" sz="quarter" idx="11"/>
          </p:nvPr>
        </p:nvSpPr>
        <p:spPr/>
        <p:txBody>
          <a:bodyPr/>
          <a:lstStyle/>
          <a:p>
            <a:endParaRPr lang="sv-SE"/>
          </a:p>
        </p:txBody>
      </p:sp>
      <p:sp>
        <p:nvSpPr>
          <p:cNvPr id="10" name="Platshållare för bildnummer 9"/>
          <p:cNvSpPr>
            <a:spLocks noGrp="1"/>
          </p:cNvSpPr>
          <p:nvPr>
            <p:ph type="sldNum" sz="quarter" idx="12"/>
          </p:nvPr>
        </p:nvSpPr>
        <p:spPr/>
        <p:txBody>
          <a:bodyPr/>
          <a:lstStyle/>
          <a:p>
            <a:fld id="{36053086-40E5-4673-9B4A-FC81B10CE5DE}" type="slidenum">
              <a:rPr lang="sv-SE" smtClean="0"/>
              <a:t>‹#›</a:t>
            </a:fld>
            <a:endParaRPr lang="sv-SE"/>
          </a:p>
        </p:txBody>
      </p:sp>
      <p:sp>
        <p:nvSpPr>
          <p:cNvPr id="13" name="Platshållare för innehåll 12"/>
          <p:cNvSpPr>
            <a:spLocks noGrp="1"/>
          </p:cNvSpPr>
          <p:nvPr>
            <p:ph sz="quarter" idx="13"/>
          </p:nvPr>
        </p:nvSpPr>
        <p:spPr>
          <a:xfrm>
            <a:off x="684213" y="1989137"/>
            <a:ext cx="8064500" cy="41036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defRPr lang="sv-SE" smtClean="0"/>
            </a:lvl1pPr>
            <a:lvl2pPr>
              <a:defRPr lang="sv-SE" smtClean="0"/>
            </a:lvl2pPr>
            <a:lvl3pPr>
              <a:defRPr lang="sv-SE" smtClean="0"/>
            </a:lvl3pPr>
            <a:lvl4pPr>
              <a:defRPr lang="sv-SE" smtClean="0"/>
            </a:lvl4pPr>
            <a:lvl5pPr>
              <a:defRPr lang="sv-SE"/>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3498719589"/>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3" pos="1111" userDrawn="1">
          <p15:clr>
            <a:srgbClr val="FBAE40"/>
          </p15:clr>
        </p15:guide>
        <p15:guide id="4" pos="297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85800" y="4406900"/>
            <a:ext cx="8062913" cy="1362075"/>
          </a:xfrm>
        </p:spPr>
        <p:txBody>
          <a:bodyPr anchor="t"/>
          <a:lstStyle>
            <a:lvl1pPr algn="l">
              <a:defRPr sz="4000" b="1" cap="all"/>
            </a:lvl1pPr>
          </a:lstStyle>
          <a:p>
            <a:r>
              <a:rPr lang="sv-SE" smtClean="0"/>
              <a:t>Klicka här för att ändra format</a:t>
            </a:r>
            <a:endParaRPr lang="sv-SE" dirty="0"/>
          </a:p>
        </p:txBody>
      </p:sp>
      <p:sp>
        <p:nvSpPr>
          <p:cNvPr id="3" name="Platshållare för text 2"/>
          <p:cNvSpPr>
            <a:spLocks noGrp="1"/>
          </p:cNvSpPr>
          <p:nvPr>
            <p:ph type="body" idx="1"/>
          </p:nvPr>
        </p:nvSpPr>
        <p:spPr>
          <a:xfrm>
            <a:off x="692141" y="2924944"/>
            <a:ext cx="8056571" cy="14819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62531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763687" y="609600"/>
            <a:ext cx="6985025" cy="1143000"/>
          </a:xfrm>
        </p:spPr>
        <p:txBody>
          <a:bodyPr/>
          <a:lstStyle>
            <a:lvl1pPr algn="r">
              <a:defRPr sz="3600"/>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685800" y="1989138"/>
            <a:ext cx="3888000" cy="4106862"/>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860464" y="1989138"/>
            <a:ext cx="3888000" cy="4106862"/>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74965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684212" y="1781126"/>
            <a:ext cx="388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684211" y="2420887"/>
            <a:ext cx="3888000" cy="3671937"/>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860032" y="1781126"/>
            <a:ext cx="388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860032" y="2420887"/>
            <a:ext cx="3888000" cy="3671937"/>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a:p>
        </p:txBody>
      </p:sp>
      <p:sp>
        <p:nvSpPr>
          <p:cNvPr id="8" name="Rectangle 5"/>
          <p:cNvSpPr>
            <a:spLocks noGrp="1" noChangeArrowheads="1"/>
          </p:cNvSpPr>
          <p:nvPr>
            <p:ph type="ftr" sz="quarter" idx="11"/>
          </p:nvPr>
        </p:nvSpPr>
        <p:spPr>
          <a:ln/>
        </p:spPr>
        <p:txBody>
          <a:bodyPr/>
          <a:lstStyle>
            <a:lvl1pPr>
              <a:defRPr/>
            </a:lvl1pPr>
          </a:lstStyle>
          <a:p>
            <a:endParaRPr lang="sv-SE"/>
          </a:p>
        </p:txBody>
      </p:sp>
      <p:sp>
        <p:nvSpPr>
          <p:cNvPr id="9"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94492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a:p>
        </p:txBody>
      </p:sp>
      <p:sp>
        <p:nvSpPr>
          <p:cNvPr id="4" name="Rectangle 5"/>
          <p:cNvSpPr>
            <a:spLocks noGrp="1" noChangeArrowheads="1"/>
          </p:cNvSpPr>
          <p:nvPr>
            <p:ph type="ftr" sz="quarter" idx="11"/>
          </p:nvPr>
        </p:nvSpPr>
        <p:spPr>
          <a:ln/>
        </p:spPr>
        <p:txBody>
          <a:bodyPr/>
          <a:lstStyle>
            <a:lvl1pPr>
              <a:defRPr/>
            </a:lvl1pPr>
          </a:lstStyle>
          <a:p>
            <a:endParaRPr lang="sv-SE"/>
          </a:p>
        </p:txBody>
      </p:sp>
      <p:sp>
        <p:nvSpPr>
          <p:cNvPr id="5"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
        <p:nvSpPr>
          <p:cNvPr id="6" name="Rubrik 5"/>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02508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a:p>
        </p:txBody>
      </p:sp>
      <p:sp>
        <p:nvSpPr>
          <p:cNvPr id="3" name="Rectangle 5"/>
          <p:cNvSpPr>
            <a:spLocks noGrp="1" noChangeArrowheads="1"/>
          </p:cNvSpPr>
          <p:nvPr>
            <p:ph type="ftr" sz="quarter" idx="11"/>
          </p:nvPr>
        </p:nvSpPr>
        <p:spPr>
          <a:ln/>
        </p:spPr>
        <p:txBody>
          <a:bodyPr/>
          <a:lstStyle>
            <a:lvl1pPr>
              <a:defRPr/>
            </a:lvl1pPr>
          </a:lstStyle>
          <a:p>
            <a:endParaRPr lang="sv-SE"/>
          </a:p>
        </p:txBody>
      </p:sp>
      <p:sp>
        <p:nvSpPr>
          <p:cNvPr id="4"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51962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285082"/>
            <a:ext cx="1653880" cy="1055686"/>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3708464" y="273050"/>
            <a:ext cx="5040000" cy="5819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200" y="1700808"/>
            <a:ext cx="3008313" cy="4400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44790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7254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2021-12-07</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82644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upp 3"/>
          <p:cNvGrpSpPr/>
          <p:nvPr userDrawn="1"/>
        </p:nvGrpSpPr>
        <p:grpSpPr>
          <a:xfrm>
            <a:off x="685800" y="-10450"/>
            <a:ext cx="925200" cy="1420119"/>
            <a:chOff x="1835696" y="-20798"/>
            <a:chExt cx="925200" cy="1420119"/>
          </a:xfrm>
        </p:grpSpPr>
        <p:sp>
          <p:nvSpPr>
            <p:cNvPr id="3" name="Rektangel 2"/>
            <p:cNvSpPr/>
            <p:nvPr userDrawn="1"/>
          </p:nvSpPr>
          <p:spPr bwMode="auto">
            <a:xfrm>
              <a:off x="1835696" y="-20798"/>
              <a:ext cx="925200" cy="1420119"/>
            </a:xfrm>
            <a:prstGeom prst="rect">
              <a:avLst/>
            </a:prstGeom>
            <a:solidFill>
              <a:srgbClr val="C1002C"/>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pic>
          <p:nvPicPr>
            <p:cNvPr id="2" name="Bildobjekt 1"/>
            <p:cNvPicPr>
              <a:picLocks noChangeAspect="1"/>
            </p:cNvPicPr>
            <p:nvPr userDrawn="1"/>
          </p:nvPicPr>
          <p:blipFill>
            <a:blip r:embed="rId14"/>
            <a:stretch>
              <a:fillRect/>
            </a:stretch>
          </p:blipFill>
          <p:spPr>
            <a:xfrm>
              <a:off x="1974921" y="615199"/>
              <a:ext cx="646750" cy="612000"/>
            </a:xfrm>
            <a:prstGeom prst="rect">
              <a:avLst/>
            </a:prstGeom>
          </p:spPr>
        </p:pic>
      </p:grpSp>
      <p:grpSp>
        <p:nvGrpSpPr>
          <p:cNvPr id="6" name="Grupp 5"/>
          <p:cNvGrpSpPr/>
          <p:nvPr userDrawn="1"/>
        </p:nvGrpSpPr>
        <p:grpSpPr>
          <a:xfrm>
            <a:off x="6073" y="6724225"/>
            <a:ext cx="9136800" cy="158400"/>
            <a:chOff x="6073" y="6724225"/>
            <a:chExt cx="9137927" cy="158400"/>
          </a:xfrm>
        </p:grpSpPr>
        <p:sp>
          <p:nvSpPr>
            <p:cNvPr id="5" name="Rektangel 4"/>
            <p:cNvSpPr/>
            <p:nvPr userDrawn="1"/>
          </p:nvSpPr>
          <p:spPr bwMode="auto">
            <a:xfrm>
              <a:off x="6073" y="6724225"/>
              <a:ext cx="2282504" cy="158400"/>
            </a:xfrm>
            <a:prstGeom prst="rect">
              <a:avLst/>
            </a:prstGeom>
            <a:solidFill>
              <a:srgbClr val="C1002C"/>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sp>
          <p:nvSpPr>
            <p:cNvPr id="12" name="Rektangel 11"/>
            <p:cNvSpPr/>
            <p:nvPr userDrawn="1"/>
          </p:nvSpPr>
          <p:spPr bwMode="auto">
            <a:xfrm>
              <a:off x="2289496" y="6724225"/>
              <a:ext cx="6854504" cy="158400"/>
            </a:xfrm>
            <a:prstGeom prst="rect">
              <a:avLst/>
            </a:prstGeom>
            <a:solidFill>
              <a:srgbClr val="D9DADC"/>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grpSp>
      <p:sp>
        <p:nvSpPr>
          <p:cNvPr id="1026" name="Rectangle 2"/>
          <p:cNvSpPr>
            <a:spLocks noGrp="1" noChangeArrowheads="1"/>
          </p:cNvSpPr>
          <p:nvPr>
            <p:ph type="title"/>
          </p:nvPr>
        </p:nvSpPr>
        <p:spPr bwMode="auto">
          <a:xfrm>
            <a:off x="1763713" y="679335"/>
            <a:ext cx="6985000" cy="1127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sv-SE" dirty="0" smtClean="0"/>
              <a:t>Klicka här för att ändra format</a:t>
            </a:r>
          </a:p>
        </p:txBody>
      </p:sp>
      <p:sp>
        <p:nvSpPr>
          <p:cNvPr id="1027" name="Rectangle 3"/>
          <p:cNvSpPr>
            <a:spLocks noGrp="1" noChangeArrowheads="1"/>
          </p:cNvSpPr>
          <p:nvPr>
            <p:ph type="body" idx="1"/>
          </p:nvPr>
        </p:nvSpPr>
        <p:spPr bwMode="auto">
          <a:xfrm>
            <a:off x="685801" y="1989138"/>
            <a:ext cx="8062912" cy="410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fld id="{3F379996-8152-429A-94E5-CC0066161542}" type="datetimeFigureOut">
              <a:rPr lang="sv-SE" smtClean="0"/>
              <a:t>2021-12-07</a:t>
            </a:fld>
            <a:endParaRPr lang="sv-S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sv-S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36053086-40E5-4673-9B4A-FC81B10CE5DE}" type="slidenum">
              <a:rPr lang="sv-SE" smtClean="0"/>
              <a:t>‹#›</a:t>
            </a:fld>
            <a:endParaRPr lang="sv-SE"/>
          </a:p>
        </p:txBody>
      </p:sp>
      <p:pic>
        <p:nvPicPr>
          <p:cNvPr id="15" name="Sigill"/>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840912" y="2814625"/>
            <a:ext cx="3295942" cy="40680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r" rtl="0" eaLnBrk="1" fontAlgn="base" hangingPunct="1">
        <a:spcBef>
          <a:spcPct val="0"/>
        </a:spcBef>
        <a:spcAft>
          <a:spcPct val="0"/>
        </a:spcAft>
        <a:defRPr sz="3600">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defRPr>
      </a:lvl5pPr>
      <a:lvl6pPr marL="457200" algn="ctr" rtl="0" eaLnBrk="1" fontAlgn="base" hangingPunct="1">
        <a:spcBef>
          <a:spcPct val="0"/>
        </a:spcBef>
        <a:spcAft>
          <a:spcPct val="0"/>
        </a:spcAft>
        <a:defRPr sz="4400">
          <a:solidFill>
            <a:schemeClr val="tx2"/>
          </a:solidFill>
          <a:latin typeface="Arial" charset="0"/>
          <a:ea typeface="ＭＳ Ｐゴシック" charset="-128"/>
        </a:defRPr>
      </a:lvl6pPr>
      <a:lvl7pPr marL="914400" algn="ctr" rtl="0" eaLnBrk="1" fontAlgn="base" hangingPunct="1">
        <a:spcBef>
          <a:spcPct val="0"/>
        </a:spcBef>
        <a:spcAft>
          <a:spcPct val="0"/>
        </a:spcAft>
        <a:defRPr sz="4400">
          <a:solidFill>
            <a:schemeClr val="tx2"/>
          </a:solidFill>
          <a:latin typeface="Arial" charset="0"/>
          <a:ea typeface="ＭＳ Ｐゴシック" charset="-128"/>
        </a:defRPr>
      </a:lvl7pPr>
      <a:lvl8pPr marL="1371600" algn="ctr" rtl="0" eaLnBrk="1" fontAlgn="base" hangingPunct="1">
        <a:spcBef>
          <a:spcPct val="0"/>
        </a:spcBef>
        <a:spcAft>
          <a:spcPct val="0"/>
        </a:spcAft>
        <a:defRPr sz="4400">
          <a:solidFill>
            <a:schemeClr val="tx2"/>
          </a:solidFill>
          <a:latin typeface="Arial" charset="0"/>
          <a:ea typeface="ＭＳ Ｐゴシック" charset="-128"/>
        </a:defRPr>
      </a:lvl8pPr>
      <a:lvl9pPr marL="1828800" algn="ctr" rtl="0" eaLnBrk="1" fontAlgn="base" hangingPunct="1">
        <a:spcBef>
          <a:spcPct val="0"/>
        </a:spcBef>
        <a:spcAft>
          <a:spcPct val="0"/>
        </a:spcAft>
        <a:defRPr sz="4400">
          <a:solidFill>
            <a:schemeClr val="tx2"/>
          </a:solidFill>
          <a:latin typeface="Arial" charset="0"/>
          <a:ea typeface="ＭＳ Ｐゴシック" charset="-128"/>
        </a:defRPr>
      </a:lvl9pPr>
    </p:titleStyle>
    <p:bodyStyle>
      <a:lvl1pPr marL="268288" indent="-268288" algn="l" rtl="0" eaLnBrk="1" fontAlgn="base" hangingPunct="1">
        <a:spcBef>
          <a:spcPct val="20000"/>
        </a:spcBef>
        <a:spcAft>
          <a:spcPct val="0"/>
        </a:spcAft>
        <a:buChar char="•"/>
        <a:defRPr sz="2400">
          <a:solidFill>
            <a:schemeClr val="tx1"/>
          </a:solidFill>
          <a:latin typeface="+mn-lt"/>
          <a:ea typeface="+mn-ea"/>
          <a:cs typeface="+mn-cs"/>
        </a:defRPr>
      </a:lvl1pPr>
      <a:lvl2pPr marL="631825" indent="-268288" algn="l" rtl="0" eaLnBrk="1" fontAlgn="base" hangingPunct="1">
        <a:spcBef>
          <a:spcPct val="20000"/>
        </a:spcBef>
        <a:spcAft>
          <a:spcPct val="0"/>
        </a:spcAft>
        <a:buChar char="–"/>
        <a:defRPr sz="2400">
          <a:solidFill>
            <a:schemeClr val="tx1"/>
          </a:solidFill>
          <a:latin typeface="+mn-lt"/>
          <a:ea typeface="+mn-ea"/>
        </a:defRPr>
      </a:lvl2pPr>
      <a:lvl3pPr marL="901700" indent="-188913" algn="l" rtl="0" eaLnBrk="1" fontAlgn="base" hangingPunct="1">
        <a:spcBef>
          <a:spcPct val="20000"/>
        </a:spcBef>
        <a:spcAft>
          <a:spcPct val="0"/>
        </a:spcAft>
        <a:buChar char="•"/>
        <a:defRPr sz="2400">
          <a:solidFill>
            <a:schemeClr val="tx1"/>
          </a:solidFill>
          <a:latin typeface="+mn-lt"/>
          <a:ea typeface="+mn-ea"/>
        </a:defRPr>
      </a:lvl3pPr>
      <a:lvl4pPr marL="1250950" indent="-269875" algn="l" rtl="0" eaLnBrk="1" fontAlgn="base" hangingPunct="1">
        <a:spcBef>
          <a:spcPct val="20000"/>
        </a:spcBef>
        <a:spcAft>
          <a:spcPct val="0"/>
        </a:spcAft>
        <a:buChar char="–"/>
        <a:defRPr sz="2400">
          <a:solidFill>
            <a:schemeClr val="tx1"/>
          </a:solidFill>
          <a:latin typeface="+mn-lt"/>
          <a:ea typeface="+mn-ea"/>
        </a:defRPr>
      </a:lvl4pPr>
      <a:lvl5pPr marL="1612900" indent="-268288" algn="l" rtl="0" eaLnBrk="1" fontAlgn="base" hangingPunct="1">
        <a:spcBef>
          <a:spcPct val="20000"/>
        </a:spcBef>
        <a:spcAft>
          <a:spcPct val="0"/>
        </a:spcAft>
        <a:buChar char="»"/>
        <a:defRPr sz="24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1111" userDrawn="1">
          <p15:clr>
            <a:srgbClr val="F26B43"/>
          </p15:clr>
        </p15:guide>
        <p15:guide id="4" pos="5511" userDrawn="1">
          <p15:clr>
            <a:srgbClr val="F26B43"/>
          </p15:clr>
        </p15:guide>
        <p15:guide id="5" pos="431" userDrawn="1">
          <p15:clr>
            <a:srgbClr val="F26B43"/>
          </p15:clr>
        </p15:guide>
        <p15:guide id="6" orient="horz" pos="1253" userDrawn="1">
          <p15:clr>
            <a:srgbClr val="F26B43"/>
          </p15:clr>
        </p15:guide>
        <p15:guide id="7" orient="horz" pos="3838" userDrawn="1">
          <p15:clr>
            <a:srgbClr val="F26B43"/>
          </p15:clr>
        </p15:guide>
        <p15:guide id="8" pos="532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1763688" y="609600"/>
            <a:ext cx="6984776" cy="1143000"/>
          </a:xfrm>
        </p:spPr>
        <p:txBody>
          <a:bodyPr/>
          <a:lstStyle/>
          <a:p>
            <a:r>
              <a:rPr lang="sv-SE" dirty="0" err="1" smtClean="0"/>
              <a:t>Riskassessment</a:t>
            </a:r>
            <a:r>
              <a:rPr lang="sv-SE" dirty="0" smtClean="0"/>
              <a:t> </a:t>
            </a:r>
            <a:r>
              <a:rPr lang="sv-SE" dirty="0" err="1" smtClean="0"/>
              <a:t>before</a:t>
            </a:r>
            <a:r>
              <a:rPr lang="sv-SE" dirty="0" smtClean="0"/>
              <a:t> </a:t>
            </a:r>
            <a:r>
              <a:rPr lang="sv-SE" dirty="0" err="1" smtClean="0"/>
              <a:t>change</a:t>
            </a:r>
            <a:r>
              <a:rPr lang="sv-SE" dirty="0" smtClean="0"/>
              <a:t/>
            </a:r>
            <a:br>
              <a:rPr lang="sv-SE" dirty="0" smtClean="0"/>
            </a:br>
            <a:r>
              <a:rPr lang="sv-SE" dirty="0" smtClean="0"/>
              <a:t>Riskbedömning inför förändring </a:t>
            </a:r>
            <a:endParaRPr lang="sv-SE" dirty="0"/>
          </a:p>
        </p:txBody>
      </p:sp>
      <p:sp>
        <p:nvSpPr>
          <p:cNvPr id="3" name="textruta 2"/>
          <p:cNvSpPr txBox="1"/>
          <p:nvPr/>
        </p:nvSpPr>
        <p:spPr>
          <a:xfrm>
            <a:off x="899592" y="2060848"/>
            <a:ext cx="8064896" cy="707886"/>
          </a:xfrm>
          <a:prstGeom prst="rect">
            <a:avLst/>
          </a:prstGeom>
          <a:noFill/>
        </p:spPr>
        <p:txBody>
          <a:bodyPr wrap="square" rtlCol="0">
            <a:spAutoFit/>
          </a:bodyPr>
          <a:lstStyle/>
          <a:p>
            <a:pPr algn="ctr"/>
            <a:r>
              <a:rPr lang="sv-SE" sz="4000" dirty="0" err="1" smtClean="0"/>
              <a:t>Welcome</a:t>
            </a:r>
            <a:r>
              <a:rPr lang="sv-SE" sz="4000" dirty="0" smtClean="0"/>
              <a:t>/ Välkomna!</a:t>
            </a:r>
            <a:endParaRPr lang="en-US" sz="4000" dirty="0"/>
          </a:p>
        </p:txBody>
      </p:sp>
      <p:pic>
        <p:nvPicPr>
          <p:cNvPr id="7" name="Bildobjekt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2791166"/>
            <a:ext cx="3238500" cy="3238500"/>
          </a:xfrm>
          <a:prstGeom prst="rect">
            <a:avLst/>
          </a:prstGeom>
        </p:spPr>
      </p:pic>
    </p:spTree>
    <p:extLst>
      <p:ext uri="{BB962C8B-B14F-4D97-AF65-F5344CB8AC3E}">
        <p14:creationId xmlns:p14="http://schemas.microsoft.com/office/powerpoint/2010/main" val="4254672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89530" y="352872"/>
            <a:ext cx="6984776" cy="1491952"/>
          </a:xfrm>
        </p:spPr>
        <p:txBody>
          <a:bodyPr/>
          <a:lstStyle/>
          <a:p>
            <a:r>
              <a:rPr lang="sv-SE" dirty="0" smtClean="0"/>
              <a:t>Work in groups</a:t>
            </a:r>
            <a:br>
              <a:rPr lang="sv-SE" dirty="0" smtClean="0"/>
            </a:br>
            <a:r>
              <a:rPr lang="sv-SE" dirty="0" smtClean="0"/>
              <a:t>Grupparbete</a:t>
            </a:r>
            <a:br>
              <a:rPr lang="sv-SE" dirty="0" smtClean="0"/>
            </a:br>
            <a:r>
              <a:rPr lang="en-US" dirty="0"/>
              <a:t/>
            </a:r>
            <a:br>
              <a:rPr lang="en-US" dirty="0"/>
            </a:br>
            <a:endParaRPr lang="sv-SE" dirty="0"/>
          </a:p>
        </p:txBody>
      </p:sp>
      <p:sp>
        <p:nvSpPr>
          <p:cNvPr id="3" name="Platshållare för innehåll 2"/>
          <p:cNvSpPr>
            <a:spLocks noGrp="1"/>
          </p:cNvSpPr>
          <p:nvPr>
            <p:ph idx="1"/>
          </p:nvPr>
        </p:nvSpPr>
        <p:spPr>
          <a:xfrm>
            <a:off x="179512" y="2060848"/>
            <a:ext cx="3953005" cy="1968935"/>
          </a:xfrm>
        </p:spPr>
        <p:txBody>
          <a:bodyPr/>
          <a:lstStyle/>
          <a:p>
            <a:pPr marL="0" indent="0">
              <a:buNone/>
            </a:pPr>
            <a:r>
              <a:rPr lang="sv-SE" sz="2000" b="1" dirty="0" smtClean="0"/>
              <a:t>S: </a:t>
            </a:r>
            <a:r>
              <a:rPr lang="sv-SE" sz="2000" dirty="0" err="1" smtClean="0"/>
              <a:t>Specific</a:t>
            </a:r>
            <a:r>
              <a:rPr lang="sv-SE" sz="2000" dirty="0" smtClean="0"/>
              <a:t>/ Specifikt</a:t>
            </a:r>
          </a:p>
          <a:p>
            <a:pPr marL="0" indent="0">
              <a:buNone/>
            </a:pPr>
            <a:r>
              <a:rPr lang="sv-SE" sz="2000" b="1" dirty="0" smtClean="0"/>
              <a:t>M: </a:t>
            </a:r>
            <a:r>
              <a:rPr lang="sv-SE" sz="2000" dirty="0" err="1" smtClean="0"/>
              <a:t>Measurable</a:t>
            </a:r>
            <a:r>
              <a:rPr lang="sv-SE" sz="2000" dirty="0" smtClean="0"/>
              <a:t>/ Mätbart</a:t>
            </a:r>
          </a:p>
          <a:p>
            <a:pPr marL="0" indent="0">
              <a:buNone/>
            </a:pPr>
            <a:r>
              <a:rPr lang="sv-SE" sz="2000" b="1" dirty="0" smtClean="0"/>
              <a:t>A: </a:t>
            </a:r>
            <a:r>
              <a:rPr lang="sv-SE" sz="2000" dirty="0" err="1" smtClean="0"/>
              <a:t>Accepted</a:t>
            </a:r>
            <a:r>
              <a:rPr lang="sv-SE" sz="2000" dirty="0" smtClean="0"/>
              <a:t>/ Accepterat</a:t>
            </a:r>
          </a:p>
          <a:p>
            <a:pPr marL="0" indent="0">
              <a:buNone/>
            </a:pPr>
            <a:r>
              <a:rPr lang="sv-SE" sz="2000" b="1" dirty="0" smtClean="0"/>
              <a:t>R: </a:t>
            </a:r>
            <a:r>
              <a:rPr lang="sv-SE" sz="2000" dirty="0" err="1" smtClean="0"/>
              <a:t>Realistic</a:t>
            </a:r>
            <a:r>
              <a:rPr lang="sv-SE" sz="2000" dirty="0" smtClean="0"/>
              <a:t>/ Realistisk</a:t>
            </a:r>
          </a:p>
          <a:p>
            <a:pPr marL="0" indent="0">
              <a:buNone/>
            </a:pPr>
            <a:r>
              <a:rPr lang="sv-SE" sz="2000" b="1" dirty="0" smtClean="0"/>
              <a:t>T: </a:t>
            </a:r>
            <a:r>
              <a:rPr lang="sv-SE" sz="2000" dirty="0" err="1" smtClean="0"/>
              <a:t>Time-bound</a:t>
            </a:r>
            <a:r>
              <a:rPr lang="sv-SE" sz="2000" dirty="0" smtClean="0"/>
              <a:t>/ Tidsatt</a:t>
            </a:r>
          </a:p>
        </p:txBody>
      </p:sp>
      <p:graphicFrame>
        <p:nvGraphicFramePr>
          <p:cNvPr id="5" name="Diagram 4"/>
          <p:cNvGraphicFramePr/>
          <p:nvPr>
            <p:extLst>
              <p:ext uri="{D42A27DB-BD31-4B8C-83A1-F6EECF244321}">
                <p14:modId xmlns:p14="http://schemas.microsoft.com/office/powerpoint/2010/main" val="2600284198"/>
              </p:ext>
            </p:extLst>
          </p:nvPr>
        </p:nvGraphicFramePr>
        <p:xfrm>
          <a:off x="2555776" y="2060848"/>
          <a:ext cx="6984776" cy="46407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ktangel 5"/>
          <p:cNvSpPr/>
          <p:nvPr/>
        </p:nvSpPr>
        <p:spPr>
          <a:xfrm>
            <a:off x="3131840" y="1136938"/>
            <a:ext cx="3927584" cy="707886"/>
          </a:xfrm>
          <a:prstGeom prst="rect">
            <a:avLst/>
          </a:prstGeom>
        </p:spPr>
        <p:txBody>
          <a:bodyPr wrap="square">
            <a:spAutoFit/>
          </a:bodyPr>
          <a:lstStyle/>
          <a:p>
            <a:r>
              <a:rPr lang="en-US" sz="2000" b="1" dirty="0"/>
              <a:t>Suggest actions to </a:t>
            </a:r>
            <a:r>
              <a:rPr lang="en-US" sz="2000" b="1" dirty="0" smtClean="0"/>
              <a:t>the risks</a:t>
            </a:r>
          </a:p>
          <a:p>
            <a:r>
              <a:rPr lang="sv-SE" sz="2000" b="1" dirty="0" smtClean="0"/>
              <a:t>Föreslå åtgärder till riskerna</a:t>
            </a:r>
            <a:endParaRPr lang="en-US" sz="2000" dirty="0"/>
          </a:p>
        </p:txBody>
      </p:sp>
    </p:spTree>
    <p:extLst>
      <p:ext uri="{BB962C8B-B14F-4D97-AF65-F5344CB8AC3E}">
        <p14:creationId xmlns:p14="http://schemas.microsoft.com/office/powerpoint/2010/main" val="325469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Work in groups</a:t>
            </a:r>
            <a:br>
              <a:rPr lang="sv-SE" dirty="0" smtClean="0"/>
            </a:br>
            <a:r>
              <a:rPr lang="sv-SE" dirty="0" smtClean="0"/>
              <a:t>Grupparbete</a:t>
            </a:r>
            <a:endParaRPr lang="en-US" dirty="0"/>
          </a:p>
        </p:txBody>
      </p:sp>
      <p:sp>
        <p:nvSpPr>
          <p:cNvPr id="6" name="Rektangel 5"/>
          <p:cNvSpPr/>
          <p:nvPr/>
        </p:nvSpPr>
        <p:spPr>
          <a:xfrm>
            <a:off x="686070" y="2204864"/>
            <a:ext cx="4572000" cy="646331"/>
          </a:xfrm>
          <a:prstGeom prst="rect">
            <a:avLst/>
          </a:prstGeom>
        </p:spPr>
        <p:txBody>
          <a:bodyPr>
            <a:spAutoFit/>
          </a:bodyPr>
          <a:lstStyle/>
          <a:p>
            <a:r>
              <a:rPr lang="en-US" dirty="0" smtClean="0"/>
              <a:t>Suggest </a:t>
            </a:r>
            <a:r>
              <a:rPr lang="en-US" dirty="0"/>
              <a:t>actions to the risks</a:t>
            </a:r>
          </a:p>
          <a:p>
            <a:r>
              <a:rPr lang="sv-SE" dirty="0" smtClean="0"/>
              <a:t>Föreslå </a:t>
            </a:r>
            <a:r>
              <a:rPr lang="sv-SE" dirty="0"/>
              <a:t>åtgärder till riskerna</a:t>
            </a:r>
            <a:endParaRPr lang="en-US"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070" y="3303459"/>
            <a:ext cx="3212976" cy="3212976"/>
          </a:xfrm>
          <a:prstGeom prst="rect">
            <a:avLst/>
          </a:prstGeom>
        </p:spPr>
      </p:pic>
    </p:spTree>
    <p:extLst>
      <p:ext uri="{BB962C8B-B14F-4D97-AF65-F5344CB8AC3E}">
        <p14:creationId xmlns:p14="http://schemas.microsoft.com/office/powerpoint/2010/main" val="4291313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Group </a:t>
            </a:r>
            <a:r>
              <a:rPr lang="sv-SE" dirty="0" err="1" smtClean="0"/>
              <a:t>work</a:t>
            </a:r>
            <a:r>
              <a:rPr lang="sv-SE" dirty="0" smtClean="0"/>
              <a:t> presentation</a:t>
            </a:r>
            <a:br>
              <a:rPr lang="sv-SE" dirty="0" smtClean="0"/>
            </a:br>
            <a:r>
              <a:rPr lang="sv-SE" dirty="0" err="1" smtClean="0"/>
              <a:t>Presentation</a:t>
            </a:r>
            <a:r>
              <a:rPr lang="sv-SE" dirty="0" smtClean="0"/>
              <a:t> av grupparbete</a:t>
            </a:r>
            <a:endParaRPr lang="en-US" dirty="0"/>
          </a:p>
        </p:txBody>
      </p:sp>
      <p:sp>
        <p:nvSpPr>
          <p:cNvPr id="3" name="Rektangel 2"/>
          <p:cNvSpPr/>
          <p:nvPr/>
        </p:nvSpPr>
        <p:spPr>
          <a:xfrm>
            <a:off x="899592" y="2420888"/>
            <a:ext cx="5813607" cy="646331"/>
          </a:xfrm>
          <a:prstGeom prst="rect">
            <a:avLst/>
          </a:prstGeom>
        </p:spPr>
        <p:txBody>
          <a:bodyPr wrap="square">
            <a:spAutoFit/>
          </a:bodyPr>
          <a:lstStyle/>
          <a:p>
            <a:r>
              <a:rPr lang="en-US" dirty="0" smtClean="0"/>
              <a:t>Suggested </a:t>
            </a:r>
            <a:r>
              <a:rPr lang="en-US" dirty="0"/>
              <a:t>actions to the risks</a:t>
            </a:r>
          </a:p>
          <a:p>
            <a:r>
              <a:rPr lang="sv-SE" dirty="0" smtClean="0"/>
              <a:t>Föreslagna </a:t>
            </a:r>
            <a:r>
              <a:rPr lang="sv-SE" dirty="0"/>
              <a:t>åtgärder till riskerna</a:t>
            </a:r>
            <a:endParaRPr lang="en-US"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3212976"/>
            <a:ext cx="3238500" cy="3238500"/>
          </a:xfrm>
          <a:prstGeom prst="rect">
            <a:avLst/>
          </a:prstGeom>
        </p:spPr>
      </p:pic>
      <p:sp>
        <p:nvSpPr>
          <p:cNvPr id="5" name="textruta 4"/>
          <p:cNvSpPr txBox="1"/>
          <p:nvPr/>
        </p:nvSpPr>
        <p:spPr>
          <a:xfrm>
            <a:off x="1641459" y="3861048"/>
            <a:ext cx="1800200" cy="1200329"/>
          </a:xfrm>
          <a:prstGeom prst="rect">
            <a:avLst/>
          </a:prstGeom>
          <a:noFill/>
        </p:spPr>
        <p:txBody>
          <a:bodyPr wrap="square" rtlCol="0">
            <a:spAutoFit/>
          </a:bodyPr>
          <a:lstStyle/>
          <a:p>
            <a:r>
              <a:rPr lang="sv-SE" dirty="0" err="1" smtClean="0"/>
              <a:t>Suggested</a:t>
            </a:r>
            <a:r>
              <a:rPr lang="sv-SE" dirty="0" smtClean="0"/>
              <a:t> actions</a:t>
            </a:r>
          </a:p>
          <a:p>
            <a:endParaRPr lang="sv-SE" dirty="0"/>
          </a:p>
          <a:p>
            <a:r>
              <a:rPr lang="sv-SE" dirty="0" smtClean="0"/>
              <a:t>Åtgärdsförslag</a:t>
            </a:r>
            <a:endParaRPr lang="en-US" dirty="0"/>
          </a:p>
        </p:txBody>
      </p:sp>
    </p:spTree>
    <p:extLst>
      <p:ext uri="{BB962C8B-B14F-4D97-AF65-F5344CB8AC3E}">
        <p14:creationId xmlns:p14="http://schemas.microsoft.com/office/powerpoint/2010/main" val="2415800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What</a:t>
            </a:r>
            <a:r>
              <a:rPr lang="sv-SE" dirty="0" smtClean="0"/>
              <a:t> </a:t>
            </a:r>
            <a:r>
              <a:rPr lang="sv-SE" dirty="0" err="1" smtClean="0"/>
              <a:t>happens</a:t>
            </a:r>
            <a:r>
              <a:rPr lang="sv-SE" dirty="0" smtClean="0"/>
              <a:t> </a:t>
            </a:r>
            <a:r>
              <a:rPr lang="sv-SE" dirty="0" err="1" smtClean="0"/>
              <a:t>now</a:t>
            </a:r>
            <a:r>
              <a:rPr lang="sv-SE" dirty="0" smtClean="0"/>
              <a:t>?</a:t>
            </a:r>
            <a:br>
              <a:rPr lang="sv-SE" dirty="0" smtClean="0"/>
            </a:br>
            <a:r>
              <a:rPr lang="sv-SE" dirty="0" smtClean="0"/>
              <a:t>Vad händer nu?</a:t>
            </a:r>
            <a:endParaRPr lang="en-US" dirty="0"/>
          </a:p>
        </p:txBody>
      </p:sp>
      <p:pic>
        <p:nvPicPr>
          <p:cNvPr id="3" name="Bildobjekt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452" y="3140968"/>
            <a:ext cx="3238500" cy="3238500"/>
          </a:xfrm>
          <a:prstGeom prst="rect">
            <a:avLst/>
          </a:prstGeom>
        </p:spPr>
      </p:pic>
    </p:spTree>
    <p:extLst>
      <p:ext uri="{BB962C8B-B14F-4D97-AF65-F5344CB8AC3E}">
        <p14:creationId xmlns:p14="http://schemas.microsoft.com/office/powerpoint/2010/main" val="972503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Tack!</a:t>
            </a:r>
            <a:endParaRPr lang="en-US" dirty="0"/>
          </a:p>
        </p:txBody>
      </p:sp>
      <p:pic>
        <p:nvPicPr>
          <p:cNvPr id="5" name="Bildobjekt 4" descr="Hand, Write, Pen, Paper, Thank You, Letters"/>
          <p:cNvPicPr/>
          <p:nvPr/>
        </p:nvPicPr>
        <p:blipFill rotWithShape="1">
          <a:blip r:embed="rId3">
            <a:extLst>
              <a:ext uri="{28A0092B-C50C-407E-A947-70E740481C1C}">
                <a14:useLocalDpi xmlns:a14="http://schemas.microsoft.com/office/drawing/2010/main" val="0"/>
              </a:ext>
            </a:extLst>
          </a:blip>
          <a:srcRect r="25796" b="18361"/>
          <a:stretch/>
        </p:blipFill>
        <p:spPr bwMode="auto">
          <a:xfrm>
            <a:off x="539552" y="1340768"/>
            <a:ext cx="5184576" cy="457494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58704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1763688" y="609600"/>
            <a:ext cx="6984776" cy="1143000"/>
          </a:xfrm>
        </p:spPr>
        <p:txBody>
          <a:bodyPr/>
          <a:lstStyle/>
          <a:p>
            <a:r>
              <a:rPr lang="sv-SE" dirty="0" smtClean="0"/>
              <a:t>Agenda</a:t>
            </a:r>
            <a:endParaRPr lang="sv-SE" dirty="0"/>
          </a:p>
        </p:txBody>
      </p:sp>
      <p:sp>
        <p:nvSpPr>
          <p:cNvPr id="3" name="textruta 2"/>
          <p:cNvSpPr txBox="1"/>
          <p:nvPr/>
        </p:nvSpPr>
        <p:spPr>
          <a:xfrm>
            <a:off x="0" y="1340768"/>
            <a:ext cx="8064896" cy="5355312"/>
          </a:xfrm>
          <a:prstGeom prst="rect">
            <a:avLst/>
          </a:prstGeom>
          <a:noFill/>
        </p:spPr>
        <p:txBody>
          <a:bodyPr wrap="square" rtlCol="0">
            <a:spAutoFit/>
          </a:bodyPr>
          <a:lstStyle/>
          <a:p>
            <a:r>
              <a:rPr lang="en-US" dirty="0" smtClean="0"/>
              <a:t>		</a:t>
            </a:r>
            <a:r>
              <a:rPr lang="en-US" b="1" dirty="0" smtClean="0"/>
              <a:t>Introduction</a:t>
            </a:r>
          </a:p>
          <a:p>
            <a:r>
              <a:rPr lang="sv-SE" b="1" dirty="0"/>
              <a:t>	</a:t>
            </a:r>
            <a:r>
              <a:rPr lang="sv-SE" b="1" dirty="0" smtClean="0"/>
              <a:t>	Introduktion</a:t>
            </a:r>
            <a:endParaRPr lang="en-US" b="1" dirty="0" smtClean="0"/>
          </a:p>
          <a:p>
            <a:endParaRPr lang="en-US" b="1" dirty="0"/>
          </a:p>
          <a:p>
            <a:r>
              <a:rPr lang="en-US" dirty="0" smtClean="0"/>
              <a:t>		</a:t>
            </a:r>
            <a:r>
              <a:rPr lang="en-US" b="1" dirty="0" smtClean="0"/>
              <a:t>Work in groups</a:t>
            </a:r>
            <a:r>
              <a:rPr lang="en-US" dirty="0" smtClean="0"/>
              <a:t> </a:t>
            </a:r>
            <a:r>
              <a:rPr lang="en-US" dirty="0"/>
              <a:t>– </a:t>
            </a:r>
            <a:r>
              <a:rPr lang="en-US" dirty="0" smtClean="0"/>
              <a:t>risk identification and assessment</a:t>
            </a:r>
          </a:p>
          <a:p>
            <a:r>
              <a:rPr lang="sv-SE" dirty="0" smtClean="0"/>
              <a:t>		</a:t>
            </a:r>
            <a:r>
              <a:rPr lang="sv-SE" b="1" dirty="0" smtClean="0"/>
              <a:t>Grupparbete – </a:t>
            </a:r>
            <a:r>
              <a:rPr lang="sv-SE" dirty="0" smtClean="0"/>
              <a:t>identifiera risker och riskbedömning</a:t>
            </a:r>
            <a:endParaRPr lang="en-US" dirty="0" smtClean="0"/>
          </a:p>
          <a:p>
            <a:endParaRPr lang="en-US" dirty="0" smtClean="0"/>
          </a:p>
          <a:p>
            <a:r>
              <a:rPr lang="en-US" dirty="0"/>
              <a:t>	</a:t>
            </a:r>
            <a:r>
              <a:rPr lang="en-US" dirty="0" smtClean="0"/>
              <a:t>	</a:t>
            </a:r>
            <a:r>
              <a:rPr lang="en-US" b="1" dirty="0"/>
              <a:t> Group work </a:t>
            </a:r>
            <a:r>
              <a:rPr lang="en-US" b="1" dirty="0" smtClean="0"/>
              <a:t>presentation</a:t>
            </a:r>
          </a:p>
          <a:p>
            <a:r>
              <a:rPr lang="sv-SE" b="1" dirty="0"/>
              <a:t>	</a:t>
            </a:r>
            <a:r>
              <a:rPr lang="sv-SE" b="1" dirty="0" smtClean="0"/>
              <a:t>	Presentation av grupparbetet</a:t>
            </a:r>
            <a:endParaRPr lang="en-US" b="1" dirty="0" smtClean="0"/>
          </a:p>
          <a:p>
            <a:endParaRPr lang="en-US" dirty="0" smtClean="0"/>
          </a:p>
          <a:p>
            <a:r>
              <a:rPr lang="en-US" dirty="0"/>
              <a:t>	</a:t>
            </a:r>
            <a:r>
              <a:rPr lang="en-US" dirty="0" smtClean="0"/>
              <a:t>	</a:t>
            </a:r>
            <a:r>
              <a:rPr lang="en-US" b="1" dirty="0" smtClean="0"/>
              <a:t>Paus</a:t>
            </a:r>
          </a:p>
          <a:p>
            <a:endParaRPr lang="en-US" dirty="0" smtClean="0"/>
          </a:p>
          <a:p>
            <a:r>
              <a:rPr lang="en-US" dirty="0" smtClean="0"/>
              <a:t>		</a:t>
            </a:r>
            <a:r>
              <a:rPr lang="en-US" b="1" dirty="0" smtClean="0"/>
              <a:t>Work in groups</a:t>
            </a:r>
            <a:r>
              <a:rPr lang="en-US" dirty="0" smtClean="0"/>
              <a:t> – suggest actions</a:t>
            </a:r>
          </a:p>
          <a:p>
            <a:r>
              <a:rPr lang="sv-SE" dirty="0"/>
              <a:t>	</a:t>
            </a:r>
            <a:r>
              <a:rPr lang="sv-SE" dirty="0" smtClean="0"/>
              <a:t>	</a:t>
            </a:r>
            <a:r>
              <a:rPr lang="sv-SE" b="1" dirty="0" smtClean="0"/>
              <a:t>Grupparbete - </a:t>
            </a:r>
            <a:r>
              <a:rPr lang="sv-SE" dirty="0" smtClean="0"/>
              <a:t>åtgärdsförslag</a:t>
            </a:r>
            <a:endParaRPr lang="en-US" dirty="0" smtClean="0"/>
          </a:p>
          <a:p>
            <a:endParaRPr lang="en-US" dirty="0"/>
          </a:p>
          <a:p>
            <a:r>
              <a:rPr lang="en-US" dirty="0" smtClean="0"/>
              <a:t>		</a:t>
            </a:r>
            <a:r>
              <a:rPr lang="en-US" b="1" dirty="0" smtClean="0"/>
              <a:t>Group work presentation</a:t>
            </a:r>
          </a:p>
          <a:p>
            <a:r>
              <a:rPr lang="sv-SE" b="1" dirty="0"/>
              <a:t>	</a:t>
            </a:r>
            <a:r>
              <a:rPr lang="sv-SE" b="1" dirty="0" smtClean="0"/>
              <a:t>	Presentation av grupparbete</a:t>
            </a:r>
            <a:endParaRPr lang="en-US" b="1" dirty="0" smtClean="0"/>
          </a:p>
          <a:p>
            <a:endParaRPr lang="en-US" b="1" dirty="0"/>
          </a:p>
          <a:p>
            <a:r>
              <a:rPr lang="en-US" dirty="0" smtClean="0"/>
              <a:t>		</a:t>
            </a:r>
            <a:r>
              <a:rPr lang="en-US" b="1" dirty="0" smtClean="0"/>
              <a:t>Closure</a:t>
            </a:r>
            <a:r>
              <a:rPr lang="en-US" dirty="0" smtClean="0"/>
              <a:t> </a:t>
            </a:r>
            <a:r>
              <a:rPr lang="en-US" dirty="0"/>
              <a:t>– </a:t>
            </a:r>
            <a:r>
              <a:rPr lang="en-US" dirty="0" smtClean="0"/>
              <a:t>What happens now? </a:t>
            </a:r>
            <a:endParaRPr lang="en-US" dirty="0"/>
          </a:p>
          <a:p>
            <a:r>
              <a:rPr lang="sv-SE" dirty="0" smtClean="0"/>
              <a:t>		</a:t>
            </a:r>
            <a:r>
              <a:rPr lang="sv-SE" b="1" dirty="0" smtClean="0"/>
              <a:t>Avslutande sammanfattning – </a:t>
            </a:r>
            <a:r>
              <a:rPr lang="sv-SE" dirty="0" smtClean="0"/>
              <a:t>Vad händer nu?</a:t>
            </a:r>
            <a:endParaRPr lang="en-US" dirty="0"/>
          </a:p>
        </p:txBody>
      </p:sp>
    </p:spTree>
    <p:extLst>
      <p:ext uri="{BB962C8B-B14F-4D97-AF65-F5344CB8AC3E}">
        <p14:creationId xmlns:p14="http://schemas.microsoft.com/office/powerpoint/2010/main" val="2424040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What</a:t>
            </a:r>
            <a:r>
              <a:rPr lang="sv-SE" dirty="0" smtClean="0"/>
              <a:t> is the </a:t>
            </a:r>
            <a:r>
              <a:rPr lang="sv-SE" dirty="0" err="1" smtClean="0"/>
              <a:t>suggested</a:t>
            </a:r>
            <a:r>
              <a:rPr lang="sv-SE" dirty="0" smtClean="0"/>
              <a:t> </a:t>
            </a:r>
            <a:r>
              <a:rPr lang="sv-SE" dirty="0" err="1" smtClean="0"/>
              <a:t>change</a:t>
            </a:r>
            <a:r>
              <a:rPr lang="sv-SE" dirty="0" smtClean="0"/>
              <a:t>?</a:t>
            </a:r>
            <a:br>
              <a:rPr lang="sv-SE" dirty="0" smtClean="0"/>
            </a:br>
            <a:r>
              <a:rPr lang="sv-SE" dirty="0" smtClean="0"/>
              <a:t>Vad innebär förslagen förändring?</a:t>
            </a:r>
            <a:endParaRPr lang="en-US" dirty="0"/>
          </a:p>
        </p:txBody>
      </p:sp>
      <p:pic>
        <p:nvPicPr>
          <p:cNvPr id="3" name="Bildobjekt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713" y="2204864"/>
            <a:ext cx="3816424" cy="3816424"/>
          </a:xfrm>
          <a:prstGeom prst="rect">
            <a:avLst/>
          </a:prstGeom>
        </p:spPr>
      </p:pic>
    </p:spTree>
    <p:extLst>
      <p:ext uri="{BB962C8B-B14F-4D97-AF65-F5344CB8AC3E}">
        <p14:creationId xmlns:p14="http://schemas.microsoft.com/office/powerpoint/2010/main" val="1369360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3528" y="2056686"/>
            <a:ext cx="4104457" cy="4801314"/>
          </a:xfrm>
          <a:prstGeom prst="rect">
            <a:avLst/>
          </a:prstGeom>
          <a:noFill/>
        </p:spPr>
        <p:txBody>
          <a:bodyPr wrap="square" rtlCol="0">
            <a:spAutoFit/>
          </a:bodyPr>
          <a:lstStyle/>
          <a:p>
            <a:pPr marL="285750" indent="-285750">
              <a:buFontTx/>
              <a:buChar char="-"/>
            </a:pPr>
            <a:r>
              <a:rPr lang="sv-SE" b="1" i="1" dirty="0" smtClean="0"/>
              <a:t>Social</a:t>
            </a:r>
            <a:r>
              <a:rPr lang="sv-SE" i="1" dirty="0" smtClean="0"/>
              <a:t> </a:t>
            </a:r>
            <a:r>
              <a:rPr lang="sv-SE" dirty="0" smtClean="0"/>
              <a:t>- </a:t>
            </a:r>
            <a:r>
              <a:rPr lang="sv-SE" dirty="0"/>
              <a:t>terms and pre </a:t>
            </a:r>
            <a:r>
              <a:rPr lang="sv-SE" dirty="0" err="1"/>
              <a:t>conditions</a:t>
            </a:r>
            <a:r>
              <a:rPr lang="sv-SE" dirty="0"/>
              <a:t> </a:t>
            </a:r>
            <a:r>
              <a:rPr lang="sv-SE" dirty="0" err="1"/>
              <a:t>including</a:t>
            </a:r>
            <a:r>
              <a:rPr lang="sv-SE" dirty="0"/>
              <a:t> social </a:t>
            </a:r>
            <a:r>
              <a:rPr lang="sv-SE" dirty="0" smtClean="0"/>
              <a:t>interaktion, co operation, support from 	</a:t>
            </a:r>
            <a:r>
              <a:rPr lang="sv-SE" dirty="0" err="1" smtClean="0"/>
              <a:t>collegues</a:t>
            </a:r>
            <a:r>
              <a:rPr lang="sv-SE" dirty="0" smtClean="0"/>
              <a:t> and manager.</a:t>
            </a:r>
          </a:p>
          <a:p>
            <a:pPr marL="285750" indent="-285750">
              <a:buFontTx/>
              <a:buChar char="-"/>
            </a:pPr>
            <a:endParaRPr lang="sv-SE" dirty="0" smtClean="0"/>
          </a:p>
          <a:p>
            <a:pPr marL="285750" indent="-285750">
              <a:buFontTx/>
              <a:buChar char="-"/>
            </a:pPr>
            <a:r>
              <a:rPr lang="sv-SE" b="1" i="1" dirty="0" err="1" smtClean="0"/>
              <a:t>Organizational</a:t>
            </a:r>
            <a:r>
              <a:rPr lang="sv-SE" b="1" dirty="0"/>
              <a:t> </a:t>
            </a:r>
            <a:r>
              <a:rPr lang="sv-SE" b="1" dirty="0" smtClean="0"/>
              <a:t>- </a:t>
            </a:r>
            <a:r>
              <a:rPr lang="sv-SE" dirty="0" smtClean="0"/>
              <a:t>terms and pre </a:t>
            </a:r>
            <a:r>
              <a:rPr lang="sv-SE" dirty="0" err="1" smtClean="0"/>
              <a:t>conditions</a:t>
            </a:r>
            <a:r>
              <a:rPr lang="sv-SE" dirty="0" smtClean="0"/>
              <a:t> </a:t>
            </a:r>
            <a:r>
              <a:rPr lang="sv-SE" dirty="0" err="1" smtClean="0"/>
              <a:t>including</a:t>
            </a:r>
            <a:r>
              <a:rPr lang="sv-SE" dirty="0" smtClean="0"/>
              <a:t> management, </a:t>
            </a:r>
            <a:r>
              <a:rPr lang="sv-SE" dirty="0" err="1" smtClean="0"/>
              <a:t>communication</a:t>
            </a:r>
            <a:r>
              <a:rPr lang="sv-SE" dirty="0" smtClean="0"/>
              <a:t>, participation, </a:t>
            </a:r>
            <a:r>
              <a:rPr lang="sv-SE" dirty="0" err="1" smtClean="0"/>
              <a:t>capacity</a:t>
            </a:r>
            <a:r>
              <a:rPr lang="sv-SE" dirty="0" smtClean="0"/>
              <a:t> for action, distribution of </a:t>
            </a:r>
            <a:r>
              <a:rPr lang="sv-SE" dirty="0" err="1" smtClean="0"/>
              <a:t>work</a:t>
            </a:r>
            <a:r>
              <a:rPr lang="sv-SE" dirty="0"/>
              <a:t> </a:t>
            </a:r>
            <a:r>
              <a:rPr lang="sv-SE" dirty="0" smtClean="0"/>
              <a:t>and </a:t>
            </a:r>
            <a:r>
              <a:rPr lang="sv-SE" dirty="0" err="1" smtClean="0"/>
              <a:t>also</a:t>
            </a:r>
            <a:r>
              <a:rPr lang="sv-SE" dirty="0" smtClean="0"/>
              <a:t> </a:t>
            </a:r>
            <a:r>
              <a:rPr lang="sv-SE" dirty="0" err="1" smtClean="0"/>
              <a:t>demands</a:t>
            </a:r>
            <a:r>
              <a:rPr lang="sv-SE" dirty="0" smtClean="0"/>
              <a:t>, </a:t>
            </a:r>
            <a:r>
              <a:rPr lang="sv-SE" dirty="0" err="1" smtClean="0"/>
              <a:t>resources</a:t>
            </a:r>
            <a:r>
              <a:rPr lang="sv-SE" dirty="0" smtClean="0"/>
              <a:t> and </a:t>
            </a:r>
            <a:r>
              <a:rPr lang="sv-SE" dirty="0" err="1" smtClean="0"/>
              <a:t>responsibility</a:t>
            </a:r>
            <a:r>
              <a:rPr lang="sv-SE" dirty="0" smtClean="0"/>
              <a:t>.</a:t>
            </a:r>
          </a:p>
          <a:p>
            <a:endParaRPr lang="sv-SE" dirty="0" smtClean="0"/>
          </a:p>
          <a:p>
            <a:pPr marL="285750" indent="-285750">
              <a:buFontTx/>
              <a:buChar char="-"/>
            </a:pPr>
            <a:r>
              <a:rPr lang="sv-SE" b="1" i="1" dirty="0" err="1" smtClean="0"/>
              <a:t>Physical</a:t>
            </a:r>
            <a:r>
              <a:rPr lang="sv-SE" b="1" dirty="0" smtClean="0"/>
              <a:t> – </a:t>
            </a:r>
            <a:r>
              <a:rPr lang="sv-SE" dirty="0" err="1" smtClean="0"/>
              <a:t>furnishing</a:t>
            </a:r>
            <a:r>
              <a:rPr lang="sv-SE" dirty="0" smtClean="0"/>
              <a:t>, air </a:t>
            </a:r>
            <a:r>
              <a:rPr lang="sv-SE" dirty="0" err="1" smtClean="0"/>
              <a:t>quality</a:t>
            </a:r>
            <a:r>
              <a:rPr lang="sv-SE" dirty="0" smtClean="0"/>
              <a:t>, </a:t>
            </a:r>
            <a:r>
              <a:rPr lang="sv-SE" dirty="0" err="1" smtClean="0"/>
              <a:t>noise</a:t>
            </a:r>
            <a:r>
              <a:rPr lang="sv-SE" dirty="0" smtClean="0"/>
              <a:t>, </a:t>
            </a:r>
            <a:r>
              <a:rPr lang="sv-SE" dirty="0" err="1" smtClean="0"/>
              <a:t>building</a:t>
            </a:r>
            <a:r>
              <a:rPr lang="sv-SE" dirty="0" smtClean="0"/>
              <a:t>, </a:t>
            </a:r>
            <a:r>
              <a:rPr lang="sv-SE" dirty="0" err="1" smtClean="0"/>
              <a:t>chemicals</a:t>
            </a:r>
            <a:r>
              <a:rPr lang="sv-SE" dirty="0" smtClean="0"/>
              <a:t> etcetera</a:t>
            </a:r>
          </a:p>
          <a:p>
            <a:pPr marL="285750" indent="-285750">
              <a:buFontTx/>
              <a:buChar char="-"/>
            </a:pPr>
            <a:endParaRPr lang="sv-SE" b="1" dirty="0"/>
          </a:p>
          <a:p>
            <a:endParaRPr lang="sv-SE" dirty="0"/>
          </a:p>
          <a:p>
            <a:endParaRPr lang="sv-SE" b="1" dirty="0"/>
          </a:p>
        </p:txBody>
      </p:sp>
      <p:sp>
        <p:nvSpPr>
          <p:cNvPr id="5" name="textruta 4"/>
          <p:cNvSpPr txBox="1"/>
          <p:nvPr/>
        </p:nvSpPr>
        <p:spPr>
          <a:xfrm>
            <a:off x="4666769" y="2056253"/>
            <a:ext cx="4104457" cy="5355312"/>
          </a:xfrm>
          <a:prstGeom prst="rect">
            <a:avLst/>
          </a:prstGeom>
          <a:noFill/>
        </p:spPr>
        <p:txBody>
          <a:bodyPr wrap="square" rtlCol="0">
            <a:spAutoFit/>
          </a:bodyPr>
          <a:lstStyle/>
          <a:p>
            <a:pPr marL="285750" indent="-285750">
              <a:buFontTx/>
              <a:buChar char="-"/>
            </a:pPr>
            <a:r>
              <a:rPr lang="sv-SE" b="1" i="1" dirty="0" smtClean="0"/>
              <a:t>Social</a:t>
            </a:r>
            <a:r>
              <a:rPr lang="sv-SE" i="1" dirty="0" smtClean="0"/>
              <a:t> </a:t>
            </a:r>
            <a:r>
              <a:rPr lang="sv-SE" dirty="0" smtClean="0"/>
              <a:t>- </a:t>
            </a:r>
            <a:r>
              <a:rPr lang="sv-SE" dirty="0"/>
              <a:t>villkor och förutsättningar för arbetet som </a:t>
            </a:r>
            <a:r>
              <a:rPr lang="sv-SE" dirty="0" smtClean="0"/>
              <a:t>inkluderar socialt samspel, samarbete och socialt stöd från chefer och kollegor.</a:t>
            </a:r>
          </a:p>
          <a:p>
            <a:pPr marL="285750" indent="-285750">
              <a:buFontTx/>
              <a:buChar char="-"/>
            </a:pPr>
            <a:endParaRPr lang="sv-SE" dirty="0" smtClean="0"/>
          </a:p>
          <a:p>
            <a:pPr marL="285750" indent="-285750">
              <a:buFontTx/>
              <a:buChar char="-"/>
            </a:pPr>
            <a:r>
              <a:rPr lang="sv-SE" b="1" i="1" dirty="0" smtClean="0"/>
              <a:t>Organisatorisk</a:t>
            </a:r>
            <a:r>
              <a:rPr lang="sv-SE" b="1" dirty="0" smtClean="0"/>
              <a:t> – </a:t>
            </a:r>
            <a:r>
              <a:rPr lang="sv-SE" dirty="0" smtClean="0"/>
              <a:t>villkor och förutsättningar för arbetet som inkluderar ledning och styrning, kommunikation, delaktighet, handlingsutrymme, fördelning av arbetsuppgifter samt krav, resurser och ansvar.</a:t>
            </a:r>
          </a:p>
          <a:p>
            <a:endParaRPr lang="sv-SE" dirty="0" smtClean="0"/>
          </a:p>
          <a:p>
            <a:pPr marL="285750" indent="-285750">
              <a:buFontTx/>
              <a:buChar char="-"/>
            </a:pPr>
            <a:r>
              <a:rPr lang="sv-SE" b="1" i="1" dirty="0" smtClean="0"/>
              <a:t>Fysisk</a:t>
            </a:r>
            <a:r>
              <a:rPr lang="sv-SE" b="1" dirty="0" smtClean="0"/>
              <a:t> – </a:t>
            </a:r>
            <a:r>
              <a:rPr lang="sv-SE" dirty="0" smtClean="0"/>
              <a:t>möblering, luftkvalitet, buller, byggnader, kemikalier etcetera</a:t>
            </a:r>
          </a:p>
          <a:p>
            <a:pPr marL="285750" indent="-285750">
              <a:buFontTx/>
              <a:buChar char="-"/>
            </a:pPr>
            <a:endParaRPr lang="sv-SE" b="1" dirty="0"/>
          </a:p>
          <a:p>
            <a:endParaRPr lang="sv-SE" dirty="0"/>
          </a:p>
          <a:p>
            <a:endParaRPr lang="sv-SE" b="1" dirty="0"/>
          </a:p>
        </p:txBody>
      </p:sp>
      <p:sp>
        <p:nvSpPr>
          <p:cNvPr id="3" name="Rektangel 2"/>
          <p:cNvSpPr/>
          <p:nvPr/>
        </p:nvSpPr>
        <p:spPr>
          <a:xfrm>
            <a:off x="342205" y="1410355"/>
            <a:ext cx="3920945" cy="646331"/>
          </a:xfrm>
          <a:prstGeom prst="rect">
            <a:avLst/>
          </a:prstGeom>
        </p:spPr>
        <p:txBody>
          <a:bodyPr wrap="none">
            <a:spAutoFit/>
          </a:bodyPr>
          <a:lstStyle/>
          <a:p>
            <a:r>
              <a:rPr lang="sv-SE" sz="3600" dirty="0"/>
              <a:t>Work </a:t>
            </a:r>
            <a:r>
              <a:rPr lang="sv-SE" sz="3600" dirty="0" err="1"/>
              <a:t>environment</a:t>
            </a:r>
            <a:endParaRPr lang="en-US" sz="3600" dirty="0"/>
          </a:p>
        </p:txBody>
      </p:sp>
      <p:sp>
        <p:nvSpPr>
          <p:cNvPr id="7" name="Rektangel 6"/>
          <p:cNvSpPr/>
          <p:nvPr/>
        </p:nvSpPr>
        <p:spPr>
          <a:xfrm>
            <a:off x="4666770" y="1410355"/>
            <a:ext cx="2467342" cy="646331"/>
          </a:xfrm>
          <a:prstGeom prst="rect">
            <a:avLst/>
          </a:prstGeom>
        </p:spPr>
        <p:txBody>
          <a:bodyPr wrap="none">
            <a:spAutoFit/>
          </a:bodyPr>
          <a:lstStyle/>
          <a:p>
            <a:r>
              <a:rPr lang="sv-SE" sz="3600" dirty="0"/>
              <a:t>Arbetsmiljö</a:t>
            </a:r>
            <a:endParaRPr lang="en-US" sz="3600" dirty="0"/>
          </a:p>
        </p:txBody>
      </p:sp>
      <p:cxnSp>
        <p:nvCxnSpPr>
          <p:cNvPr id="11" name="Rak koppling 10"/>
          <p:cNvCxnSpPr/>
          <p:nvPr/>
        </p:nvCxnSpPr>
        <p:spPr bwMode="auto">
          <a:xfrm>
            <a:off x="4427985" y="1412776"/>
            <a:ext cx="0" cy="518457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4105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000"/>
                                        <p:tgtEl>
                                          <p:spTgt spid="4">
                                            <p:txEl>
                                              <p:pRg st="4" end="4"/>
                                            </p:txEl>
                                          </p:spTgt>
                                        </p:tgtEl>
                                      </p:cBhvr>
                                    </p:animEffect>
                                    <p:anim calcmode="lin" valueType="num">
                                      <p:cBhvr>
                                        <p:cTn id="1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1000"/>
                                        <p:tgtEl>
                                          <p:spTgt spid="5">
                                            <p:txEl>
                                              <p:pRg st="0" end="0"/>
                                            </p:txEl>
                                          </p:spTgt>
                                        </p:tgtEl>
                                      </p:cBhvr>
                                    </p:animEffect>
                                    <p:anim calcmode="lin" valueType="num">
                                      <p:cBhvr>
                                        <p:cTn id="2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1000"/>
                                        <p:tgtEl>
                                          <p:spTgt spid="5">
                                            <p:txEl>
                                              <p:pRg st="4" end="4"/>
                                            </p:txEl>
                                          </p:spTgt>
                                        </p:tgtEl>
                                      </p:cBhvr>
                                    </p:animEffect>
                                    <p:anim calcmode="lin" valueType="num">
                                      <p:cBhvr>
                                        <p:cTn id="3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116632"/>
            <a:ext cx="6985000" cy="1127052"/>
          </a:xfrm>
        </p:spPr>
        <p:txBody>
          <a:bodyPr/>
          <a:lstStyle/>
          <a:p>
            <a:r>
              <a:rPr lang="sv-SE" dirty="0" smtClean="0"/>
              <a:t>Work in groups</a:t>
            </a:r>
            <a:br>
              <a:rPr lang="sv-SE" dirty="0" smtClean="0"/>
            </a:br>
            <a:r>
              <a:rPr lang="sv-SE" dirty="0" smtClean="0"/>
              <a:t>Grupparbete</a:t>
            </a:r>
            <a:endParaRPr lang="en-US" dirty="0"/>
          </a:p>
        </p:txBody>
      </p:sp>
      <p:sp>
        <p:nvSpPr>
          <p:cNvPr id="4" name="Rektangel 3"/>
          <p:cNvSpPr/>
          <p:nvPr/>
        </p:nvSpPr>
        <p:spPr>
          <a:xfrm>
            <a:off x="-252536" y="2204864"/>
            <a:ext cx="9635254" cy="646331"/>
          </a:xfrm>
          <a:prstGeom prst="rect">
            <a:avLst/>
          </a:prstGeom>
        </p:spPr>
        <p:txBody>
          <a:bodyPr wrap="square">
            <a:spAutoFit/>
          </a:bodyPr>
          <a:lstStyle/>
          <a:p>
            <a:pPr lvl="1"/>
            <a:r>
              <a:rPr lang="sv-SE" b="1" dirty="0" err="1" smtClean="0"/>
              <a:t>Identify</a:t>
            </a:r>
            <a:r>
              <a:rPr lang="sv-SE" b="1" dirty="0" smtClean="0"/>
              <a:t> </a:t>
            </a:r>
            <a:r>
              <a:rPr lang="sv-SE" b="1" dirty="0"/>
              <a:t>risks for </a:t>
            </a:r>
            <a:r>
              <a:rPr lang="sv-SE" b="1" dirty="0" err="1"/>
              <a:t>unhealth</a:t>
            </a:r>
            <a:r>
              <a:rPr lang="sv-SE" b="1" dirty="0"/>
              <a:t> and </a:t>
            </a:r>
            <a:r>
              <a:rPr lang="sv-SE" b="1" dirty="0" err="1" smtClean="0"/>
              <a:t>injury</a:t>
            </a:r>
            <a:r>
              <a:rPr lang="sv-SE" b="1" dirty="0" smtClean="0"/>
              <a:t>/ Identifiera risker för ohälsa och olycksfall</a:t>
            </a:r>
          </a:p>
          <a:p>
            <a:pPr marL="342900" indent="-342900">
              <a:buAutoNum type="arabicPeriod"/>
            </a:pPr>
            <a:endParaRPr lang="sv-SE" dirty="0"/>
          </a:p>
        </p:txBody>
      </p:sp>
      <p:graphicFrame>
        <p:nvGraphicFramePr>
          <p:cNvPr id="5" name="Diagram 4"/>
          <p:cNvGraphicFramePr/>
          <p:nvPr>
            <p:extLst>
              <p:ext uri="{D42A27DB-BD31-4B8C-83A1-F6EECF244321}">
                <p14:modId xmlns:p14="http://schemas.microsoft.com/office/powerpoint/2010/main" val="3630039252"/>
              </p:ext>
            </p:extLst>
          </p:nvPr>
        </p:nvGraphicFramePr>
        <p:xfrm>
          <a:off x="611560" y="3356992"/>
          <a:ext cx="7344816"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ruta 5"/>
          <p:cNvSpPr txBox="1"/>
          <p:nvPr/>
        </p:nvSpPr>
        <p:spPr>
          <a:xfrm>
            <a:off x="4644008" y="3501007"/>
            <a:ext cx="3744416" cy="400110"/>
          </a:xfrm>
          <a:prstGeom prst="rect">
            <a:avLst/>
          </a:prstGeom>
          <a:solidFill>
            <a:schemeClr val="bg1"/>
          </a:solidFill>
        </p:spPr>
        <p:txBody>
          <a:bodyPr wrap="square" rtlCol="0">
            <a:spAutoFit/>
          </a:bodyPr>
          <a:lstStyle/>
          <a:p>
            <a:r>
              <a:rPr lang="sv-SE" sz="2000" b="1" dirty="0" smtClean="0"/>
              <a:t>Fysisk arbetsmiljö</a:t>
            </a:r>
            <a:endParaRPr lang="en-US" sz="2000" b="1" dirty="0"/>
          </a:p>
        </p:txBody>
      </p:sp>
      <p:sp>
        <p:nvSpPr>
          <p:cNvPr id="7" name="textruta 6"/>
          <p:cNvSpPr txBox="1"/>
          <p:nvPr/>
        </p:nvSpPr>
        <p:spPr>
          <a:xfrm>
            <a:off x="1043608" y="4754956"/>
            <a:ext cx="2448272" cy="400110"/>
          </a:xfrm>
          <a:prstGeom prst="rect">
            <a:avLst/>
          </a:prstGeom>
          <a:solidFill>
            <a:schemeClr val="bg1"/>
          </a:solidFill>
        </p:spPr>
        <p:txBody>
          <a:bodyPr wrap="square" rtlCol="0">
            <a:spAutoFit/>
          </a:bodyPr>
          <a:lstStyle/>
          <a:p>
            <a:r>
              <a:rPr lang="sv-SE" sz="2000" b="1" dirty="0" smtClean="0"/>
              <a:t>Social arbetsmiljö</a:t>
            </a:r>
            <a:endParaRPr lang="en-US" sz="2000" b="1" dirty="0"/>
          </a:p>
        </p:txBody>
      </p:sp>
      <p:sp>
        <p:nvSpPr>
          <p:cNvPr id="9" name="textruta 8"/>
          <p:cNvSpPr txBox="1"/>
          <p:nvPr/>
        </p:nvSpPr>
        <p:spPr>
          <a:xfrm>
            <a:off x="5076056" y="4754956"/>
            <a:ext cx="3744416" cy="400110"/>
          </a:xfrm>
          <a:prstGeom prst="rect">
            <a:avLst/>
          </a:prstGeom>
          <a:solidFill>
            <a:schemeClr val="bg1"/>
          </a:solidFill>
        </p:spPr>
        <p:txBody>
          <a:bodyPr wrap="square" rtlCol="0">
            <a:spAutoFit/>
          </a:bodyPr>
          <a:lstStyle/>
          <a:p>
            <a:r>
              <a:rPr lang="sv-SE" sz="2000" b="1" dirty="0" smtClean="0"/>
              <a:t>Organisatorisk arbetsmiljö</a:t>
            </a:r>
            <a:endParaRPr lang="en-US" sz="2000" b="1" dirty="0"/>
          </a:p>
        </p:txBody>
      </p:sp>
    </p:spTree>
    <p:extLst>
      <p:ext uri="{BB962C8B-B14F-4D97-AF65-F5344CB8AC3E}">
        <p14:creationId xmlns:p14="http://schemas.microsoft.com/office/powerpoint/2010/main" val="418827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116632"/>
            <a:ext cx="6985000" cy="1127052"/>
          </a:xfrm>
        </p:spPr>
        <p:txBody>
          <a:bodyPr/>
          <a:lstStyle/>
          <a:p>
            <a:r>
              <a:rPr lang="sv-SE" dirty="0" smtClean="0"/>
              <a:t>Work in groups</a:t>
            </a:r>
            <a:br>
              <a:rPr lang="sv-SE" dirty="0" smtClean="0"/>
            </a:br>
            <a:r>
              <a:rPr lang="sv-SE" dirty="0" smtClean="0"/>
              <a:t>Grupparbete</a:t>
            </a:r>
            <a:endParaRPr lang="en-US" dirty="0"/>
          </a:p>
        </p:txBody>
      </p:sp>
      <p:sp>
        <p:nvSpPr>
          <p:cNvPr id="4" name="Rektangel 3"/>
          <p:cNvSpPr/>
          <p:nvPr/>
        </p:nvSpPr>
        <p:spPr>
          <a:xfrm>
            <a:off x="107504" y="1807305"/>
            <a:ext cx="4185761" cy="646331"/>
          </a:xfrm>
          <a:prstGeom prst="rect">
            <a:avLst/>
          </a:prstGeom>
        </p:spPr>
        <p:txBody>
          <a:bodyPr wrap="none">
            <a:spAutoFit/>
          </a:bodyPr>
          <a:lstStyle/>
          <a:p>
            <a:pPr lvl="1"/>
            <a:r>
              <a:rPr lang="sv-SE" b="1" dirty="0" smtClean="0"/>
              <a:t>Risk </a:t>
            </a:r>
            <a:r>
              <a:rPr lang="sv-SE" b="1" dirty="0" err="1" smtClean="0"/>
              <a:t>assessment</a:t>
            </a:r>
            <a:r>
              <a:rPr lang="sv-SE" b="1" dirty="0" smtClean="0"/>
              <a:t>/ Riskvärdering</a:t>
            </a:r>
          </a:p>
          <a:p>
            <a:pPr marL="342900" indent="-342900">
              <a:buAutoNum type="arabicPeriod"/>
            </a:pPr>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7130" y="2924944"/>
            <a:ext cx="1786508" cy="3573016"/>
          </a:xfrm>
          <a:prstGeom prst="rect">
            <a:avLst/>
          </a:prstGeom>
        </p:spPr>
      </p:pic>
    </p:spTree>
    <p:extLst>
      <p:ext uri="{BB962C8B-B14F-4D97-AF65-F5344CB8AC3E}">
        <p14:creationId xmlns:p14="http://schemas.microsoft.com/office/powerpoint/2010/main" val="387307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126080"/>
            <a:ext cx="6985000" cy="1127052"/>
          </a:xfrm>
        </p:spPr>
        <p:txBody>
          <a:bodyPr/>
          <a:lstStyle/>
          <a:p>
            <a:r>
              <a:rPr lang="sv-SE" dirty="0" smtClean="0"/>
              <a:t>Work in groups</a:t>
            </a:r>
            <a:br>
              <a:rPr lang="sv-SE" dirty="0" smtClean="0"/>
            </a:br>
            <a:r>
              <a:rPr lang="sv-SE" dirty="0" smtClean="0"/>
              <a:t>Grupparbete</a:t>
            </a:r>
            <a:endParaRPr lang="en-US" dirty="0"/>
          </a:p>
        </p:txBody>
      </p:sp>
      <p:sp>
        <p:nvSpPr>
          <p:cNvPr id="4" name="Rektangel 3"/>
          <p:cNvSpPr/>
          <p:nvPr/>
        </p:nvSpPr>
        <p:spPr>
          <a:xfrm>
            <a:off x="107504" y="1807305"/>
            <a:ext cx="1107996" cy="369332"/>
          </a:xfrm>
          <a:prstGeom prst="rect">
            <a:avLst/>
          </a:prstGeom>
        </p:spPr>
        <p:txBody>
          <a:bodyPr wrap="none">
            <a:spAutoFit/>
          </a:bodyPr>
          <a:lstStyle/>
          <a:p>
            <a:r>
              <a:rPr lang="sv-SE" dirty="0" smtClean="0"/>
              <a:t>	</a:t>
            </a:r>
            <a:endParaRPr lang="sv-SE" b="1" dirty="0"/>
          </a:p>
        </p:txBody>
      </p:sp>
      <p:sp>
        <p:nvSpPr>
          <p:cNvPr id="8" name="textruta 7"/>
          <p:cNvSpPr txBox="1"/>
          <p:nvPr/>
        </p:nvSpPr>
        <p:spPr>
          <a:xfrm>
            <a:off x="1187624" y="3284984"/>
            <a:ext cx="2880320" cy="923330"/>
          </a:xfrm>
          <a:prstGeom prst="rect">
            <a:avLst/>
          </a:prstGeom>
          <a:noFill/>
        </p:spPr>
        <p:txBody>
          <a:bodyPr wrap="square" rtlCol="0">
            <a:spAutoFit/>
          </a:bodyPr>
          <a:lstStyle/>
          <a:p>
            <a:r>
              <a:rPr lang="sv-SE" dirty="0" smtClean="0"/>
              <a:t>Lägg in bild för att visa riskmatris om man vill använda den</a:t>
            </a:r>
            <a:endParaRPr lang="en-US" dirty="0"/>
          </a:p>
        </p:txBody>
      </p:sp>
      <p:pic>
        <p:nvPicPr>
          <p:cNvPr id="5" name="Bildobjekt 4"/>
          <p:cNvPicPr>
            <a:picLocks noChangeAspect="1"/>
          </p:cNvPicPr>
          <p:nvPr/>
        </p:nvPicPr>
        <p:blipFill>
          <a:blip r:embed="rId3"/>
          <a:stretch>
            <a:fillRect/>
          </a:stretch>
        </p:blipFill>
        <p:spPr>
          <a:xfrm>
            <a:off x="33337" y="1813520"/>
            <a:ext cx="9077325" cy="4495800"/>
          </a:xfrm>
          <a:prstGeom prst="rect">
            <a:avLst/>
          </a:prstGeom>
        </p:spPr>
      </p:pic>
    </p:spTree>
    <p:extLst>
      <p:ext uri="{BB962C8B-B14F-4D97-AF65-F5344CB8AC3E}">
        <p14:creationId xmlns:p14="http://schemas.microsoft.com/office/powerpoint/2010/main" val="3203550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Group </a:t>
            </a:r>
            <a:r>
              <a:rPr lang="sv-SE" dirty="0" err="1" smtClean="0"/>
              <a:t>work</a:t>
            </a:r>
            <a:r>
              <a:rPr lang="sv-SE" dirty="0" smtClean="0"/>
              <a:t> presentation</a:t>
            </a:r>
            <a:br>
              <a:rPr lang="sv-SE" dirty="0" smtClean="0"/>
            </a:br>
            <a:r>
              <a:rPr lang="sv-SE" dirty="0" err="1" smtClean="0"/>
              <a:t>Presentation</a:t>
            </a:r>
            <a:r>
              <a:rPr lang="sv-SE" dirty="0" smtClean="0"/>
              <a:t> av grupparbete</a:t>
            </a:r>
            <a:endParaRPr lang="en-US" dirty="0"/>
          </a:p>
        </p:txBody>
      </p:sp>
      <p:sp>
        <p:nvSpPr>
          <p:cNvPr id="3" name="Rektangel 2"/>
          <p:cNvSpPr/>
          <p:nvPr/>
        </p:nvSpPr>
        <p:spPr>
          <a:xfrm>
            <a:off x="395536" y="2564904"/>
            <a:ext cx="6858000" cy="1200329"/>
          </a:xfrm>
          <a:prstGeom prst="rect">
            <a:avLst/>
          </a:prstGeom>
        </p:spPr>
        <p:txBody>
          <a:bodyPr wrap="square">
            <a:spAutoFit/>
          </a:bodyPr>
          <a:lstStyle/>
          <a:p>
            <a:pPr marL="800100" lvl="1" indent="-342900">
              <a:buAutoNum type="arabicPeriod"/>
            </a:pPr>
            <a:r>
              <a:rPr lang="sv-SE" dirty="0" err="1" smtClean="0"/>
              <a:t>Identified</a:t>
            </a:r>
            <a:r>
              <a:rPr lang="sv-SE" dirty="0" smtClean="0"/>
              <a:t> </a:t>
            </a:r>
            <a:r>
              <a:rPr lang="sv-SE" dirty="0"/>
              <a:t>risks for </a:t>
            </a:r>
            <a:r>
              <a:rPr lang="sv-SE" dirty="0" err="1"/>
              <a:t>unhealth</a:t>
            </a:r>
            <a:r>
              <a:rPr lang="sv-SE" dirty="0"/>
              <a:t> and </a:t>
            </a:r>
            <a:r>
              <a:rPr lang="sv-SE" dirty="0" err="1" smtClean="0"/>
              <a:t>injury</a:t>
            </a:r>
            <a:r>
              <a:rPr lang="sv-SE" dirty="0" smtClean="0"/>
              <a:t>/ Identifierade </a:t>
            </a:r>
            <a:r>
              <a:rPr lang="sv-SE" dirty="0"/>
              <a:t>risker för ohälsa och </a:t>
            </a:r>
            <a:r>
              <a:rPr lang="sv-SE" dirty="0" smtClean="0"/>
              <a:t>olycksfall</a:t>
            </a:r>
          </a:p>
          <a:p>
            <a:pPr marL="800100" lvl="1" indent="-342900">
              <a:buAutoNum type="arabicPeriod"/>
            </a:pPr>
            <a:endParaRPr lang="sv-SE" dirty="0"/>
          </a:p>
          <a:p>
            <a:pPr marL="800100" lvl="1" indent="-342900">
              <a:buAutoNum type="arabicPeriod"/>
            </a:pPr>
            <a:r>
              <a:rPr lang="sv-SE" dirty="0" smtClean="0"/>
              <a:t>Risk </a:t>
            </a:r>
            <a:r>
              <a:rPr lang="sv-SE" dirty="0" err="1"/>
              <a:t>assessment</a:t>
            </a:r>
            <a:r>
              <a:rPr lang="sv-SE" dirty="0"/>
              <a:t>/ Riskvärdering</a:t>
            </a:r>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6647" y="3284984"/>
            <a:ext cx="3392066" cy="3392066"/>
          </a:xfrm>
          <a:prstGeom prst="rect">
            <a:avLst/>
          </a:prstGeom>
        </p:spPr>
      </p:pic>
      <p:sp>
        <p:nvSpPr>
          <p:cNvPr id="7" name="textruta 6"/>
          <p:cNvSpPr txBox="1"/>
          <p:nvPr/>
        </p:nvSpPr>
        <p:spPr>
          <a:xfrm>
            <a:off x="6080572" y="4020812"/>
            <a:ext cx="1944216" cy="1200329"/>
          </a:xfrm>
          <a:prstGeom prst="rect">
            <a:avLst/>
          </a:prstGeom>
          <a:noFill/>
        </p:spPr>
        <p:txBody>
          <a:bodyPr wrap="square" rtlCol="0">
            <a:spAutoFit/>
          </a:bodyPr>
          <a:lstStyle/>
          <a:p>
            <a:r>
              <a:rPr lang="sv-SE" dirty="0" smtClean="0"/>
              <a:t>Risks / Risker</a:t>
            </a:r>
          </a:p>
          <a:p>
            <a:endParaRPr lang="sv-SE" dirty="0"/>
          </a:p>
          <a:p>
            <a:r>
              <a:rPr lang="sv-SE" dirty="0" smtClean="0"/>
              <a:t>Risk </a:t>
            </a:r>
            <a:r>
              <a:rPr lang="sv-SE" dirty="0" err="1" smtClean="0"/>
              <a:t>assessment</a:t>
            </a:r>
            <a:endParaRPr lang="sv-SE" dirty="0"/>
          </a:p>
          <a:p>
            <a:r>
              <a:rPr lang="sv-SE" dirty="0" smtClean="0"/>
              <a:t>Riskvärdering</a:t>
            </a:r>
          </a:p>
        </p:txBody>
      </p:sp>
    </p:spTree>
    <p:extLst>
      <p:ext uri="{BB962C8B-B14F-4D97-AF65-F5344CB8AC3E}">
        <p14:creationId xmlns:p14="http://schemas.microsoft.com/office/powerpoint/2010/main" val="3119876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PAUS</a:t>
            </a:r>
            <a:endParaRPr lang="en-US" dirty="0"/>
          </a:p>
        </p:txBody>
      </p:sp>
      <p:pic>
        <p:nvPicPr>
          <p:cNvPr id="3" name="Bildobjekt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412776"/>
            <a:ext cx="5184576" cy="5184576"/>
          </a:xfrm>
          <a:prstGeom prst="rect">
            <a:avLst/>
          </a:prstGeom>
        </p:spPr>
      </p:pic>
    </p:spTree>
    <p:extLst>
      <p:ext uri="{BB962C8B-B14F-4D97-AF65-F5344CB8AC3E}">
        <p14:creationId xmlns:p14="http://schemas.microsoft.com/office/powerpoint/2010/main" val="3938203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Universitetets mall">
  <a:themeElements>
    <a:clrScheme name="Uppsala universitet 2016">
      <a:dk1>
        <a:sysClr val="windowText" lastClr="000000"/>
      </a:dk1>
      <a:lt1>
        <a:srgbClr val="FFFFFF"/>
      </a:lt1>
      <a:dk2>
        <a:srgbClr val="878888"/>
      </a:dk2>
      <a:lt2>
        <a:srgbClr val="FFFFFF"/>
      </a:lt2>
      <a:accent1>
        <a:srgbClr val="960021"/>
      </a:accent1>
      <a:accent2>
        <a:srgbClr val="B86F7D"/>
      </a:accent2>
      <a:accent3>
        <a:srgbClr val="E9B9C2"/>
      </a:accent3>
      <a:accent4>
        <a:srgbClr val="D2D0CD"/>
      </a:accent4>
      <a:accent5>
        <a:srgbClr val="878888"/>
      </a:accent5>
      <a:accent6>
        <a:srgbClr val="000000"/>
      </a:accent6>
      <a:hlink>
        <a:srgbClr val="034A90"/>
      </a:hlink>
      <a:folHlink>
        <a:srgbClr val="6F3B55"/>
      </a:folHlink>
    </a:clrScheme>
    <a:fontScheme name="PresentationAW.potx">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lnDef>
  </a:objectDefaults>
  <a:extraClrSchemeLst>
    <a:extraClrScheme>
      <a:clrScheme name="PresentationAW.po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AW.pot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AW.pot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AW.pot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AW.pot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AW.pot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AW.potx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AW.pot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AW.pot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AW.pot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AW.pot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AW.pot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andardmall UU 160212.potx" id="{748A509D-0012-4139-B510-EFED282F6F40}" vid="{C0984EB8-2147-4561-A061-3852BD44DB2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Standardmall</Template>
  <TotalTime>489</TotalTime>
  <Words>1049</Words>
  <Application>Microsoft Office PowerPoint</Application>
  <PresentationFormat>Bildspel på skärmen (4:3)</PresentationFormat>
  <Paragraphs>125</Paragraphs>
  <Slides>14</Slides>
  <Notes>13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vt:i4>
      </vt:variant>
    </vt:vector>
  </HeadingPairs>
  <TitlesOfParts>
    <vt:vector size="19" baseType="lpstr">
      <vt:lpstr>ＭＳ Ｐゴシック</vt:lpstr>
      <vt:lpstr>Arial</vt:lpstr>
      <vt:lpstr>Berling</vt:lpstr>
      <vt:lpstr>Calibri</vt:lpstr>
      <vt:lpstr>Universitetets mall</vt:lpstr>
      <vt:lpstr>Riskassessment before change Riskbedömning inför förändring </vt:lpstr>
      <vt:lpstr>Agenda</vt:lpstr>
      <vt:lpstr>What is the suggested change? Vad innebär förslagen förändring?</vt:lpstr>
      <vt:lpstr>PowerPoint-presentation</vt:lpstr>
      <vt:lpstr>Work in groups Grupparbete</vt:lpstr>
      <vt:lpstr>Work in groups Grupparbete</vt:lpstr>
      <vt:lpstr>Work in groups Grupparbete</vt:lpstr>
      <vt:lpstr>Group work presentation Presentation av grupparbete</vt:lpstr>
      <vt:lpstr>PAUS</vt:lpstr>
      <vt:lpstr>Work in groups Grupparbete  </vt:lpstr>
      <vt:lpstr>Work in groups Grupparbete</vt:lpstr>
      <vt:lpstr>Group work presentation Presentation av grupparbete</vt:lpstr>
      <vt:lpstr>What happens now? Vad händer nu?</vt:lpstr>
      <vt:lpstr>Tack!</vt:lpstr>
    </vt:vector>
  </TitlesOfParts>
  <Company>Uppsala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Riskassessment before changes</dc:title>
  <dc:creator>Lina Julin</dc:creator>
  <cp:lastModifiedBy>Lina Julin</cp:lastModifiedBy>
  <cp:revision>82</cp:revision>
  <cp:lastPrinted>2019-08-19T13:52:09Z</cp:lastPrinted>
  <dcterms:created xsi:type="dcterms:W3CDTF">2019-07-08T12:27:48Z</dcterms:created>
  <dcterms:modified xsi:type="dcterms:W3CDTF">2021-12-07T07:05:37Z</dcterms:modified>
</cp:coreProperties>
</file>

<file path=userCustomization/customUI.xml><?xml version="1.0" encoding="utf-8"?>
<mso:customUI xmlns:mso="http://schemas.microsoft.com/office/2006/01/customui">
  <mso:ribbon>
    <mso:qat>
      <mso:documentControls>
        <mso:control idQ="mso:ShapesUnion" visible="true"/>
        <mso:control idQ="mso:ShapesCombine" visible="true"/>
      </mso:documentControls>
    </mso:qat>
  </mso:ribbon>
</mso:customUI>
</file>