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9" r:id="rId3"/>
    <p:sldId id="300" r:id="rId4"/>
    <p:sldId id="301" r:id="rId5"/>
    <p:sldId id="265" r:id="rId6"/>
    <p:sldId id="302" r:id="rId7"/>
    <p:sldId id="290" r:id="rId8"/>
    <p:sldId id="288" r:id="rId9"/>
    <p:sldId id="267" r:id="rId10"/>
    <p:sldId id="282" r:id="rId11"/>
    <p:sldId id="281" r:id="rId12"/>
    <p:sldId id="306" r:id="rId13"/>
    <p:sldId id="303" r:id="rId14"/>
    <p:sldId id="270" r:id="rId15"/>
    <p:sldId id="269" r:id="rId16"/>
    <p:sldId id="271" r:id="rId17"/>
    <p:sldId id="272" r:id="rId18"/>
    <p:sldId id="273" r:id="rId19"/>
    <p:sldId id="274" r:id="rId20"/>
    <p:sldId id="304" r:id="rId21"/>
    <p:sldId id="275" r:id="rId22"/>
    <p:sldId id="276" r:id="rId23"/>
    <p:sldId id="305" r:id="rId24"/>
    <p:sldId id="307" r:id="rId25"/>
    <p:sldId id="278" r:id="rId26"/>
    <p:sldId id="279" r:id="rId2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ika Bergvall" initials="A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2" autoAdjust="0"/>
    <p:restoredTop sz="83705" autoAdjust="0"/>
  </p:normalViewPr>
  <p:slideViewPr>
    <p:cSldViewPr>
      <p:cViewPr varScale="1">
        <p:scale>
          <a:sx n="96" d="100"/>
          <a:sy n="96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4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8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7789F-0CC7-4092-ADEA-EA83D222B24D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1E1F-63DC-4656-8982-E529CA6DD6C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EFA1E1F-63DC-4656-8982-E529CA6DD6CE}" type="slidenum">
              <a:rPr/>
              <a:pPr algn="l" rtl="0"/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48298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the </a:t>
            </a: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and the </a:t>
            </a:r>
            <a:r>
              <a:rPr lang="sv-SE" dirty="0" err="1" smtClean="0"/>
              <a:t>worth</a:t>
            </a:r>
            <a:r>
              <a:rPr lang="sv-SE" dirty="0" smtClean="0"/>
              <a:t> it has for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organization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value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actual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behaviour</a:t>
            </a:r>
            <a:r>
              <a:rPr lang="sv-SE" baseline="0" dirty="0" smtClean="0"/>
              <a:t>, not </a:t>
            </a:r>
            <a:r>
              <a:rPr lang="sv-SE" baseline="0" dirty="0" err="1" smtClean="0"/>
              <a:t>abilities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there</a:t>
            </a:r>
            <a:r>
              <a:rPr lang="sv-SE" dirty="0" smtClean="0"/>
              <a:t> be</a:t>
            </a:r>
            <a:r>
              <a:rPr lang="sv-SE" baseline="0" dirty="0" smtClean="0"/>
              <a:t> </a:t>
            </a:r>
            <a:r>
              <a:rPr lang="sv-SE" dirty="0" err="1" smtClean="0"/>
              <a:t>clear</a:t>
            </a:r>
            <a:r>
              <a:rPr lang="sv-SE" dirty="0" smtClean="0"/>
              <a:t> </a:t>
            </a:r>
            <a:r>
              <a:rPr lang="sv-SE" dirty="0" err="1" smtClean="0"/>
              <a:t>behaviour</a:t>
            </a:r>
            <a:r>
              <a:rPr lang="sv-SE" dirty="0" smtClean="0"/>
              <a:t> in the </a:t>
            </a:r>
            <a:r>
              <a:rPr lang="sv-SE" dirty="0" err="1" smtClean="0"/>
              <a:t>third</a:t>
            </a:r>
            <a:r>
              <a:rPr lang="sv-SE" dirty="0" smtClean="0"/>
              <a:t> dimension it </a:t>
            </a:r>
            <a:r>
              <a:rPr lang="sv-SE" dirty="0" err="1" smtClean="0"/>
              <a:t>might</a:t>
            </a:r>
            <a:r>
              <a:rPr lang="sv-SE" dirty="0" smtClean="0"/>
              <a:t> not be </a:t>
            </a:r>
            <a:r>
              <a:rPr lang="sv-SE" dirty="0" err="1" smtClean="0"/>
              <a:t>compensated</a:t>
            </a:r>
            <a:r>
              <a:rPr lang="sv-SE" baseline="0" dirty="0" smtClean="0"/>
              <a:t> by </a:t>
            </a:r>
            <a:r>
              <a:rPr lang="sv-SE" baseline="0" dirty="0" err="1" smtClean="0"/>
              <a:t>showing</a:t>
            </a:r>
            <a:r>
              <a:rPr lang="sv-SE" baseline="0" dirty="0" smtClean="0"/>
              <a:t> strong </a:t>
            </a:r>
            <a:r>
              <a:rPr lang="sv-SE" baseline="0" dirty="0" err="1" smtClean="0"/>
              <a:t>behaviour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two</a:t>
            </a:r>
            <a:r>
              <a:rPr lang="sv-SE" baseline="0" dirty="0" smtClean="0"/>
              <a:t> dimensions.</a:t>
            </a:r>
          </a:p>
          <a:p>
            <a:r>
              <a:rPr lang="sv-SE" baseline="0" dirty="0" err="1" smtClean="0"/>
              <a:t>Abusive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behaviour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never be </a:t>
            </a:r>
            <a:r>
              <a:rPr lang="sv-SE" baseline="0" dirty="0" err="1" smtClean="0"/>
              <a:t>tolerated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never </a:t>
            </a:r>
            <a:r>
              <a:rPr lang="sv-SE" baseline="0" dirty="0" err="1" smtClean="0"/>
              <a:t>raise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someones</a:t>
            </a:r>
            <a:r>
              <a:rPr lang="sv-SE" baseline="0" dirty="0" smtClean="0"/>
              <a:t>´ </a:t>
            </a:r>
            <a:r>
              <a:rPr lang="sv-SE" baseline="0" dirty="0" err="1" smtClean="0"/>
              <a:t>salary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abuses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collegues</a:t>
            </a:r>
            <a:r>
              <a:rPr lang="sv-SE" baseline="0" dirty="0" smtClean="0"/>
              <a:t> or management.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678E9A-B7AF-4436-A2C3-2B9B1842F35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459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" b="0" i="0" u="none" baseline="0">
                <a:latin typeface="Arial" pitchFamily="34" charset="0"/>
              </a:rPr>
              <a:t>The purpose of a level description is to facilitate assessment of and dialogue about work performance.</a:t>
            </a:r>
          </a:p>
          <a:p>
            <a:pPr algn="l" rtl="0"/>
            <a:r>
              <a:rPr lang="en" b="0" i="0" u="none" baseline="0">
                <a:latin typeface="Arial" pitchFamily="34" charset="0"/>
              </a:rPr>
              <a:t>The levels may comprise one of the starting points for the actual justification of a new salary.</a:t>
            </a:r>
            <a:endParaRPr lang="en" altLang="sv-SE" dirty="0" smtClean="0">
              <a:latin typeface="Arial" pitchFamily="34" charset="0"/>
            </a:endParaRPr>
          </a:p>
          <a:p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EFA1E1F-63DC-4656-8982-E529CA6DD6CE}" type="slidenum">
              <a:rPr/>
              <a:pPr algn="l" rtl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75689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EFA1E1F-63DC-4656-8982-E529CA6DD6CE}" type="slidenum">
              <a:rPr/>
              <a:pPr algn="l" rtl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04237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9315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16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To be </a:t>
            </a:r>
            <a:r>
              <a:rPr lang="sv-SE" dirty="0" err="1" smtClean="0"/>
              <a:t>able</a:t>
            </a:r>
            <a:r>
              <a:rPr lang="sv-SE" dirty="0" smtClean="0"/>
              <a:t> to </a:t>
            </a:r>
            <a:r>
              <a:rPr lang="sv-SE" dirty="0" err="1" smtClean="0"/>
              <a:t>determine</a:t>
            </a:r>
            <a:r>
              <a:rPr lang="sv-SE" dirty="0" smtClean="0"/>
              <a:t> 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salary</a:t>
            </a:r>
            <a:r>
              <a:rPr lang="sv-SE" baseline="0" dirty="0" smtClean="0"/>
              <a:t> and to </a:t>
            </a:r>
            <a:r>
              <a:rPr lang="sv-SE" baseline="0" dirty="0" err="1" smtClean="0"/>
              <a:t>manage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organization</a:t>
            </a:r>
            <a:r>
              <a:rPr lang="sv-SE" baseline="0" dirty="0" smtClean="0"/>
              <a:t> as a manager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</a:t>
            </a:r>
            <a:r>
              <a:rPr lang="sv-SE" baseline="0" dirty="0" smtClean="0"/>
              <a:t> to make </a:t>
            </a:r>
            <a:r>
              <a:rPr lang="sv-SE" baseline="0" dirty="0" err="1" smtClean="0"/>
              <a:t>certain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employees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know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your</a:t>
            </a:r>
            <a:r>
              <a:rPr lang="sv-SE" baseline="0" dirty="0" smtClean="0"/>
              <a:t> and the </a:t>
            </a:r>
            <a:r>
              <a:rPr lang="sv-SE" baseline="0" dirty="0" err="1" smtClean="0"/>
              <a:t>organizations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expectations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objectives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may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done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through</a:t>
            </a:r>
            <a:r>
              <a:rPr lang="sv-SE" baseline="0" dirty="0" smtClean="0"/>
              <a:t> personal meetings, </a:t>
            </a:r>
            <a:r>
              <a:rPr lang="sv-SE" baseline="0" dirty="0" err="1" smtClean="0"/>
              <a:t>such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reviews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salary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dialogues</a:t>
            </a:r>
            <a:r>
              <a:rPr lang="sv-SE" baseline="0" dirty="0" smtClean="0"/>
              <a:t>/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assessment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dialogues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through</a:t>
            </a:r>
            <a:r>
              <a:rPr lang="sv-SE" baseline="0" dirty="0" smtClean="0"/>
              <a:t> meetings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various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groups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employees</a:t>
            </a:r>
            <a:r>
              <a:rPr lang="sv-SE" baseline="0" dirty="0" smtClean="0"/>
              <a:t>. </a:t>
            </a:r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01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talk </a:t>
            </a:r>
            <a:r>
              <a:rPr lang="sv-SE" dirty="0" err="1" smtClean="0"/>
              <a:t>about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private </a:t>
            </a:r>
            <a:r>
              <a:rPr lang="sv-SE" baseline="0" dirty="0" err="1" smtClean="0"/>
              <a:t>life</a:t>
            </a:r>
            <a:r>
              <a:rPr lang="sv-SE" baseline="0" dirty="0" smtClean="0"/>
              <a:t> in a 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review</a:t>
            </a:r>
            <a:r>
              <a:rPr lang="sv-SE" baseline="0" dirty="0" smtClean="0"/>
              <a:t>?!</a:t>
            </a:r>
          </a:p>
          <a:p>
            <a:r>
              <a:rPr lang="sv-SE" baseline="0" dirty="0" err="1" smtClean="0"/>
              <a:t>There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might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aspects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private </a:t>
            </a:r>
            <a:r>
              <a:rPr lang="sv-SE" baseline="0" dirty="0" err="1" smtClean="0"/>
              <a:t>life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might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affect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way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</a:t>
            </a:r>
            <a:r>
              <a:rPr lang="sv-SE" baseline="0" dirty="0" smtClean="0"/>
              <a:t> at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aspects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might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good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as a manager to </a:t>
            </a:r>
            <a:r>
              <a:rPr lang="sv-SE" baseline="0" dirty="0" err="1" smtClean="0"/>
              <a:t>know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an </a:t>
            </a:r>
            <a:r>
              <a:rPr lang="sv-SE" baseline="0" dirty="0" err="1" smtClean="0"/>
              <a:t>employee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chooses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tell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entirely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their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own</a:t>
            </a:r>
            <a:r>
              <a:rPr lang="sv-SE" baseline="0" dirty="0" smtClean="0"/>
              <a:t> choice,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as a manager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should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courage</a:t>
            </a:r>
            <a:r>
              <a:rPr lang="sv-SE" baseline="0" dirty="0" smtClean="0"/>
              <a:t> to present an </a:t>
            </a:r>
            <a:r>
              <a:rPr lang="sv-SE" baseline="0" dirty="0" err="1" smtClean="0"/>
              <a:t>opportunity</a:t>
            </a:r>
            <a:r>
              <a:rPr lang="sv-SE" baseline="0" dirty="0" smtClean="0"/>
              <a:t> to talk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it in a </a:t>
            </a:r>
            <a:r>
              <a:rPr lang="sv-SE" baseline="0" dirty="0" err="1" smtClean="0"/>
              <a:t>respectful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manner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could</a:t>
            </a:r>
            <a:r>
              <a:rPr lang="sv-SE" baseline="0" dirty="0" smtClean="0"/>
              <a:t> ask the </a:t>
            </a:r>
            <a:r>
              <a:rPr lang="sv-SE" baseline="0" dirty="0" err="1" smtClean="0"/>
              <a:t>question</a:t>
            </a:r>
            <a:r>
              <a:rPr lang="sv-SE" baseline="0" dirty="0" smtClean="0"/>
              <a:t>: Is </a:t>
            </a:r>
            <a:r>
              <a:rPr lang="sv-SE" baseline="0" dirty="0" err="1" smtClean="0"/>
              <a:t>there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something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else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would</a:t>
            </a:r>
            <a:r>
              <a:rPr lang="sv-SE" baseline="0" dirty="0" smtClean="0"/>
              <a:t> like to </a:t>
            </a:r>
            <a:r>
              <a:rPr lang="sv-SE" baseline="0" dirty="0" err="1" smtClean="0"/>
              <a:t>mention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which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would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good</a:t>
            </a:r>
            <a:r>
              <a:rPr lang="sv-SE" baseline="0" dirty="0" smtClean="0"/>
              <a:t>, for </a:t>
            </a:r>
            <a:r>
              <a:rPr lang="sv-SE" baseline="0" dirty="0" err="1" smtClean="0"/>
              <a:t>me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your</a:t>
            </a:r>
            <a:r>
              <a:rPr lang="sv-SE" baseline="0" dirty="0" smtClean="0"/>
              <a:t> manager, to </a:t>
            </a:r>
            <a:r>
              <a:rPr lang="sv-SE" baseline="0" dirty="0" err="1" smtClean="0"/>
              <a:t>know</a:t>
            </a:r>
            <a:r>
              <a:rPr lang="sv-SE" baseline="0" dirty="0" smtClean="0"/>
              <a:t>,?</a:t>
            </a:r>
          </a:p>
          <a:p>
            <a:endParaRPr lang="sv-SE" baseline="0" dirty="0" smtClean="0"/>
          </a:p>
          <a:p>
            <a:r>
              <a:rPr lang="sv-SE" baseline="0" dirty="0" err="1" smtClean="0"/>
              <a:t>It´s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 to talk not </a:t>
            </a:r>
            <a:r>
              <a:rPr lang="sv-SE" baseline="0" dirty="0" err="1" smtClean="0"/>
              <a:t>only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b="1" baseline="0" dirty="0" err="1" smtClean="0"/>
              <a:t>what</a:t>
            </a:r>
            <a:r>
              <a:rPr lang="sv-SE" b="1" baseline="0" dirty="0" smtClean="0"/>
              <a:t> </a:t>
            </a:r>
            <a:r>
              <a:rPr lang="sv-SE" baseline="0" dirty="0" smtClean="0"/>
              <a:t>to </a:t>
            </a:r>
            <a:r>
              <a:rPr lang="sv-SE" baseline="0" dirty="0" err="1" smtClean="0"/>
              <a:t>achieve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="1" baseline="0" dirty="0" err="1" smtClean="0"/>
              <a:t>how</a:t>
            </a:r>
            <a:r>
              <a:rPr lang="sv-SE" b="1" baseline="0" dirty="0" smtClean="0"/>
              <a:t> </a:t>
            </a:r>
            <a:r>
              <a:rPr lang="sv-SE" b="0" baseline="0" dirty="0" smtClean="0"/>
              <a:t>to </a:t>
            </a:r>
            <a:r>
              <a:rPr lang="sv-SE" b="0" baseline="0" dirty="0" err="1" smtClean="0"/>
              <a:t>achieve</a:t>
            </a:r>
            <a:r>
              <a:rPr lang="sv-SE" b="0" baseline="0" dirty="0" smtClean="0"/>
              <a:t> it, and </a:t>
            </a:r>
            <a:r>
              <a:rPr lang="sv-SE" b="0" baseline="0" dirty="0" err="1" smtClean="0"/>
              <a:t>how</a:t>
            </a:r>
            <a:r>
              <a:rPr lang="sv-SE" b="0" baseline="0" dirty="0" smtClean="0"/>
              <a:t> to </a:t>
            </a:r>
            <a:r>
              <a:rPr lang="sv-SE" b="0" baseline="0" dirty="0" err="1" smtClean="0"/>
              <a:t>behave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towards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one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another</a:t>
            </a:r>
            <a:r>
              <a:rPr lang="sv-SE" b="0" baseline="0" dirty="0" smtClean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1E1F-63DC-4656-8982-E529CA6DD6CE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51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468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b="0" i="0" u="none" baseline="0" dirty="0">
                <a:latin typeface="Arial" pitchFamily="34" charset="0"/>
              </a:rPr>
              <a:t>An employee works for </a:t>
            </a:r>
            <a:r>
              <a:rPr lang="en" b="1" i="0" u="none" baseline="0" dirty="0">
                <a:latin typeface="Arial" pitchFamily="34" charset="0"/>
              </a:rPr>
              <a:t>the entire </a:t>
            </a:r>
            <a:r>
              <a:rPr lang="en" b="0" i="0" u="none" baseline="0" dirty="0" smtClean="0">
                <a:latin typeface="Arial" pitchFamily="34" charset="0"/>
              </a:rPr>
              <a:t>salary, </a:t>
            </a:r>
            <a:r>
              <a:rPr lang="en" b="1" i="0" u="none" baseline="0" dirty="0" smtClean="0">
                <a:latin typeface="Arial" pitchFamily="34" charset="0"/>
              </a:rPr>
              <a:t>not </a:t>
            </a:r>
            <a:r>
              <a:rPr lang="en" b="1" i="0" u="none" baseline="0" dirty="0">
                <a:latin typeface="Arial" pitchFamily="34" charset="0"/>
              </a:rPr>
              <a:t>just for a pay increase.</a:t>
            </a:r>
            <a:r>
              <a:rPr lang="en" b="0" i="0" u="none" baseline="0" dirty="0">
                <a:latin typeface="Arial" pitchFamily="34" charset="0"/>
              </a:rPr>
              <a:t> The salary </a:t>
            </a:r>
            <a:r>
              <a:rPr lang="en" b="0" i="0" u="none" baseline="0" dirty="0" smtClean="0">
                <a:latin typeface="Arial" pitchFamily="34" charset="0"/>
              </a:rPr>
              <a:t>dialogue </a:t>
            </a:r>
            <a:r>
              <a:rPr lang="en" b="0" i="0" u="none" baseline="0" dirty="0">
                <a:latin typeface="Arial" pitchFamily="34" charset="0"/>
              </a:rPr>
              <a:t>should be about an employee’s total work performance and total salary, and is a chance to give feedback on work results in relationship to the </a:t>
            </a:r>
            <a:r>
              <a:rPr lang="en" b="0" i="0" u="none" baseline="0" dirty="0" smtClean="0">
                <a:latin typeface="Arial" pitchFamily="34" charset="0"/>
              </a:rPr>
              <a:t>objectives or </a:t>
            </a:r>
            <a:r>
              <a:rPr lang="en" b="0" i="0" u="none" baseline="0" dirty="0">
                <a:latin typeface="Arial" pitchFamily="34" charset="0"/>
              </a:rPr>
              <a:t>tasks which the </a:t>
            </a:r>
            <a:r>
              <a:rPr lang="en" b="0" i="0" u="none" baseline="0" dirty="0" smtClean="0">
                <a:latin typeface="Arial" pitchFamily="34" charset="0"/>
              </a:rPr>
              <a:t>organization </a:t>
            </a:r>
            <a:r>
              <a:rPr lang="en" b="0" i="0" u="none" baseline="0" dirty="0">
                <a:latin typeface="Arial" pitchFamily="34" charset="0"/>
              </a:rPr>
              <a:t>is to fulfil. Employees should be informed of the basis on which the new salary has changed and how they can influence their salary growth. </a:t>
            </a:r>
          </a:p>
          <a:p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EFA1E1F-63DC-4656-8982-E529CA6DD6CE}" type="slidenum">
              <a:rPr/>
              <a:pPr algn="l" rtl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7508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1E1F-63DC-4656-8982-E529CA6DD6CE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268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Management has determined the assessment areas.</a:t>
            </a:r>
          </a:p>
          <a:p>
            <a:endParaRPr lang="en" dirty="0" smtClean="0"/>
          </a:p>
          <a:p>
            <a:pPr algn="l" rtl="0"/>
            <a:r>
              <a:rPr lang="en" b="0" i="0" u="none" baseline="0"/>
              <a:t>To create a good process for the development of salary criteria, it is recommended for the process to be completed in collaboration between managers and employees (or employee representatives)</a:t>
            </a:r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47021282-2ABB-46A5-84AD-732EFAA4BE39}" type="slidenum">
              <a:rPr/>
              <a:pPr algn="l" rtl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3606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 rtl="0"/>
            <a:endParaRPr lang="e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 areas are in no particular order. </a:t>
            </a:r>
            <a:r>
              <a:rPr lang="en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mark the importance of </a:t>
            </a:r>
            <a:r>
              <a:rPr lang="en" b="0" i="0" u="none" baseline="0" dirty="0" smtClean="0"/>
              <a:t>a comprehensive view and overall assessment, </a:t>
            </a:r>
            <a:r>
              <a:rPr lang="en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assessment areas, “performance that has contributed to the university’s operations overall” and “performance that has contributed to a good work and study environment, are at the top of the list.</a:t>
            </a:r>
          </a:p>
          <a:p>
            <a:pPr algn="l" rtl="0"/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BD678E9A-B7AF-4436-A2C3-2B9B1842F35E}" type="slidenum">
              <a:rPr/>
              <a:pPr algn="l" rtl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48544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This</a:t>
            </a:r>
            <a:r>
              <a:rPr lang="sv-SE" dirty="0" smtClean="0"/>
              <a:t> is a draft for an </a:t>
            </a:r>
            <a:r>
              <a:rPr lang="sv-SE" dirty="0" err="1" smtClean="0"/>
              <a:t>assessment</a:t>
            </a:r>
            <a:r>
              <a:rPr lang="sv-SE" dirty="0" smtClean="0"/>
              <a:t> form to be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assistance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to </a:t>
            </a:r>
            <a:r>
              <a:rPr lang="sv-SE" dirty="0" err="1" smtClean="0"/>
              <a:t>determine</a:t>
            </a:r>
            <a:r>
              <a:rPr lang="sv-SE" dirty="0" smtClean="0"/>
              <a:t> the overall </a:t>
            </a:r>
            <a:r>
              <a:rPr lang="sv-SE" dirty="0" err="1" smtClean="0"/>
              <a:t>performance</a:t>
            </a:r>
            <a:r>
              <a:rPr lang="sv-SE" dirty="0" smtClean="0"/>
              <a:t>. </a:t>
            </a:r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participants</a:t>
            </a:r>
            <a:r>
              <a:rPr lang="sv-SE" dirty="0" smtClean="0"/>
              <a:t> </a:t>
            </a:r>
            <a:r>
              <a:rPr lang="sv-SE" dirty="0" err="1" smtClean="0"/>
              <a:t>fill</a:t>
            </a:r>
            <a:r>
              <a:rPr lang="sv-SE" dirty="0" smtClean="0"/>
              <a:t> in the form prior to the </a:t>
            </a:r>
            <a:r>
              <a:rPr lang="sv-SE" dirty="0" err="1" smtClean="0"/>
              <a:t>dialogue</a:t>
            </a:r>
            <a:r>
              <a:rPr lang="sv-SE" baseline="0" dirty="0" smtClean="0"/>
              <a:t> and the </a:t>
            </a:r>
            <a:r>
              <a:rPr lang="sv-SE" baseline="0" dirty="0" err="1" smtClean="0"/>
              <a:t>dialogue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focus on the </a:t>
            </a:r>
            <a:r>
              <a:rPr lang="sv-SE" baseline="0" dirty="0" err="1" smtClean="0"/>
              <a:t>differences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similarities</a:t>
            </a:r>
            <a:r>
              <a:rPr lang="sv-SE" baseline="0" dirty="0" smtClean="0"/>
              <a:t>.</a:t>
            </a:r>
          </a:p>
          <a:p>
            <a:r>
              <a:rPr lang="sv-SE" baseline="0" dirty="0" smtClean="0"/>
              <a:t>Note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is not a form, </a:t>
            </a:r>
            <a:r>
              <a:rPr lang="sv-SE" baseline="0" dirty="0" err="1" smtClean="0"/>
              <a:t>where</a:t>
            </a:r>
            <a:r>
              <a:rPr lang="sv-SE" baseline="0" dirty="0" smtClean="0"/>
              <a:t> all areas/</a:t>
            </a:r>
            <a:r>
              <a:rPr lang="sv-SE" baseline="0" dirty="0" err="1" smtClean="0"/>
              <a:t>criteria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baseline="0" dirty="0" smtClean="0"/>
              <a:t> given the same </a:t>
            </a:r>
            <a:r>
              <a:rPr lang="sv-SE" baseline="0" dirty="0" err="1" smtClean="0"/>
              <a:t>weight</a:t>
            </a:r>
            <a:r>
              <a:rPr lang="sv-SE" baseline="0" dirty="0" smtClean="0"/>
              <a:t> and ”</a:t>
            </a:r>
            <a:r>
              <a:rPr lang="sv-SE" baseline="0" dirty="0" err="1" smtClean="0"/>
              <a:t>points</a:t>
            </a:r>
            <a:r>
              <a:rPr lang="sv-SE" baseline="0" dirty="0" smtClean="0"/>
              <a:t>”.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is to be </a:t>
            </a:r>
            <a:r>
              <a:rPr lang="sv-SE" baseline="0" dirty="0" err="1" smtClean="0"/>
              <a:t>seen</a:t>
            </a:r>
            <a:r>
              <a:rPr lang="sv-SE" baseline="0" dirty="0" smtClean="0"/>
              <a:t> as a </a:t>
            </a:r>
            <a:r>
              <a:rPr lang="sv-SE" baseline="0" dirty="0" err="1" smtClean="0"/>
              <a:t>supporting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tool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help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include</a:t>
            </a:r>
            <a:r>
              <a:rPr lang="sv-SE" baseline="0" dirty="0" smtClean="0"/>
              <a:t> all </a:t>
            </a:r>
            <a:r>
              <a:rPr lang="sv-SE" baseline="0" dirty="0" err="1" smtClean="0"/>
              <a:t>aspects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assessment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Low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area/</a:t>
            </a:r>
            <a:r>
              <a:rPr lang="sv-SE" baseline="0" dirty="0" err="1" smtClean="0"/>
              <a:t>criteria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cannot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automatically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evened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out</a:t>
            </a:r>
            <a:r>
              <a:rPr lang="sv-SE" baseline="0" dirty="0" smtClean="0"/>
              <a:t> by </a:t>
            </a:r>
            <a:r>
              <a:rPr lang="sv-SE" baseline="0" dirty="0" err="1" smtClean="0"/>
              <a:t>high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another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678E9A-B7AF-4436-A2C3-2B9B1842F35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37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1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8062664" cy="41148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1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7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12768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28256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65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75447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0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6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85082"/>
            <a:ext cx="1653880" cy="1055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9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F379996-8152-429A-94E5-CC0066161542}" type="datetimeFigureOut">
              <a:rPr lang="sv-SE" smtClean="0"/>
              <a:pPr/>
              <a:t>2022-08-18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31" name="Picture 7" descr="powertojob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895600" y="160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sv-SE" smtClean="0">
              <a:latin typeface="Arial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" b="0" i="0" u="none" baseline="0" dirty="0"/>
              <a:t>Salary </a:t>
            </a:r>
            <a:r>
              <a:rPr lang="en" b="0" i="0" u="none" baseline="0" dirty="0" smtClean="0"/>
              <a:t>dialogue </a:t>
            </a:r>
            <a:r>
              <a:rPr lang="en" b="0" i="0" u="none" baseline="0" dirty="0"/>
              <a:t>and assessment areas</a:t>
            </a:r>
            <a:endParaRPr lang="en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5301208"/>
            <a:ext cx="8375848" cy="1328192"/>
          </a:xfrm>
        </p:spPr>
        <p:txBody>
          <a:bodyPr/>
          <a:lstStyle/>
          <a:p>
            <a:pPr algn="l" rtl="0"/>
            <a:endParaRPr lang="en" sz="2000" b="0" i="0" u="none" baseline="0" dirty="0" smtClean="0"/>
          </a:p>
          <a:p>
            <a:pPr algn="l" rtl="0"/>
            <a:endParaRPr lang="en" sz="2000" dirty="0"/>
          </a:p>
          <a:p>
            <a:pPr algn="l" rtl="0"/>
            <a:r>
              <a:rPr lang="en" sz="2000" b="0" i="0" u="none" baseline="0" dirty="0" smtClean="0"/>
              <a:t>Slides </a:t>
            </a:r>
            <a:r>
              <a:rPr lang="en" sz="2000" b="0" i="0" u="none" baseline="0" dirty="0"/>
              <a:t>to use </a:t>
            </a:r>
            <a:r>
              <a:rPr lang="en" sz="2000" b="0" i="0" u="none" baseline="0" dirty="0" smtClean="0"/>
              <a:t>at </a:t>
            </a:r>
            <a:r>
              <a:rPr lang="en" sz="2000" b="0" i="0" u="none" baseline="0" dirty="0"/>
              <a:t>workplace meetings </a:t>
            </a:r>
            <a:endParaRPr lang="en" altLang="sv-SE" sz="1400" dirty="0" smtClean="0"/>
          </a:p>
          <a:p>
            <a:pPr algn="l" rtl="0"/>
            <a:r>
              <a:rPr lang="en" sz="1400" b="0" i="0" u="none" baseline="0" dirty="0"/>
              <a:t>Revised </a:t>
            </a:r>
            <a:r>
              <a:rPr lang="en" sz="1400" dirty="0" smtClean="0"/>
              <a:t>18 augusti</a:t>
            </a:r>
            <a:r>
              <a:rPr lang="en" sz="1400" b="0" i="0" u="none" baseline="0" dirty="0" smtClean="0"/>
              <a:t> 2022</a:t>
            </a:r>
            <a:endParaRPr lang="en" sz="1400" b="0" i="0" u="none" baseline="0" dirty="0" smtClean="0"/>
          </a:p>
          <a:p>
            <a:pPr algn="l" rtl="0"/>
            <a:endParaRPr lang="en" altLang="sv-SE" sz="1400" dirty="0"/>
          </a:p>
          <a:p>
            <a:pPr algn="l" rtl="0"/>
            <a:endParaRPr lang="en" altLang="sv-SE" sz="1400" dirty="0" smtClean="0"/>
          </a:p>
          <a:p>
            <a:pPr algn="l" rtl="0"/>
            <a:endParaRPr lang="en" altLang="sv-SE" sz="1400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539552" y="1447800"/>
            <a:ext cx="1213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HR-avdelningen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19719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The assessment areas for academic staff</a:t>
            </a:r>
            <a:endParaRPr lang="en" sz="3200" dirty="0"/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611560" y="1860848"/>
            <a:ext cx="8151440" cy="5301952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/>
            <a:r>
              <a:rPr lang="en" sz="2000" b="0" i="0" u="none" baseline="0" dirty="0"/>
              <a:t>Performance that has contributed to the university’s </a:t>
            </a:r>
            <a:r>
              <a:rPr lang="en" sz="2000" b="0" i="0" u="none" baseline="0" dirty="0" smtClean="0"/>
              <a:t>operations </a:t>
            </a:r>
            <a:r>
              <a:rPr lang="en" sz="2000" b="0" i="0" u="none" baseline="0" dirty="0"/>
              <a:t>overall</a:t>
            </a:r>
          </a:p>
          <a:p>
            <a:endParaRPr lang="en" sz="1400" dirty="0"/>
          </a:p>
          <a:p>
            <a:pPr algn="l" rtl="0"/>
            <a:r>
              <a:rPr lang="en" sz="2000" b="0" i="0" u="none" baseline="0" dirty="0"/>
              <a:t>Performance that has contributed to a good work and study environment</a:t>
            </a:r>
          </a:p>
          <a:p>
            <a:endParaRPr lang="en" sz="1400" dirty="0" smtClean="0"/>
          </a:p>
          <a:p>
            <a:pPr algn="l" rtl="0"/>
            <a:r>
              <a:rPr lang="en" sz="2000" b="0" i="0" u="none" baseline="0" dirty="0"/>
              <a:t>Performance in research (including supervision of doctoral students and administration connected to research)</a:t>
            </a:r>
          </a:p>
          <a:p>
            <a:endParaRPr lang="en" sz="1400" dirty="0"/>
          </a:p>
          <a:p>
            <a:pPr algn="l" rtl="0"/>
            <a:r>
              <a:rPr lang="en" sz="2000" b="0" i="0" u="none" baseline="0" dirty="0"/>
              <a:t>Performance in teaching (including supervision of third-cycle studies and administration connected to teaching)</a:t>
            </a:r>
          </a:p>
          <a:p>
            <a:endParaRPr lang="en" sz="1400" dirty="0" smtClean="0"/>
          </a:p>
          <a:p>
            <a:pPr algn="l" rtl="0"/>
            <a:r>
              <a:rPr lang="en" sz="2000" b="0" i="0" u="none" baseline="0" dirty="0"/>
              <a:t>Performance in cooperation with the community</a:t>
            </a:r>
          </a:p>
          <a:p>
            <a:endParaRPr lang="en" sz="1400" dirty="0" smtClean="0"/>
          </a:p>
          <a:p>
            <a:pPr algn="l" rtl="0"/>
            <a:r>
              <a:rPr lang="en" sz="2000" b="0" i="0" u="none" baseline="0" dirty="0"/>
              <a:t>Performance in leadership tasks and/or administrative tasks</a:t>
            </a:r>
            <a:endParaRPr lang="en" sz="2000" dirty="0" smtClean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9604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Assessment areas for technical and administrative staff</a:t>
            </a: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defRPr/>
            </a:pPr>
            <a:r>
              <a:rPr lang="en" sz="2200" b="0" i="0" u="none" baseline="0" dirty="0"/>
              <a:t>Performance that has contributed to good support of the operation</a:t>
            </a:r>
          </a:p>
          <a:p>
            <a:pPr marL="0" indent="0" algn="l" rtl="0">
              <a:buNone/>
              <a:defRPr/>
            </a:pPr>
            <a:endParaRPr lang="en" sz="2200" dirty="0" smtClean="0"/>
          </a:p>
          <a:p>
            <a:pPr algn="l" rtl="0">
              <a:defRPr/>
            </a:pPr>
            <a:r>
              <a:rPr lang="en" sz="2200" b="0" i="0" u="none" baseline="0" dirty="0"/>
              <a:t>Performance that has contributed to the university’s operations overall</a:t>
            </a:r>
          </a:p>
          <a:p>
            <a:pPr algn="l" rtl="0">
              <a:defRPr/>
            </a:pPr>
            <a:endParaRPr lang="en" sz="2200" dirty="0" smtClean="0"/>
          </a:p>
          <a:p>
            <a:pPr algn="l" rtl="0">
              <a:defRPr/>
            </a:pPr>
            <a:r>
              <a:rPr lang="en" sz="2200" b="0" i="0" u="none" baseline="0" dirty="0"/>
              <a:t>Performance that has contributed to a good work and study environment</a:t>
            </a:r>
          </a:p>
          <a:p>
            <a:pPr algn="l" rtl="0">
              <a:defRPr/>
            </a:pPr>
            <a:endParaRPr lang="en" sz="2200" dirty="0"/>
          </a:p>
          <a:p>
            <a:pPr algn="l" rtl="0">
              <a:defRPr/>
            </a:pPr>
            <a:r>
              <a:rPr lang="en" sz="2200" b="0" i="0" u="none" baseline="0" dirty="0"/>
              <a:t>Performance regarding leadership tasks and/or administrative tasks</a:t>
            </a:r>
          </a:p>
          <a:p>
            <a:pPr algn="l" rtl="0">
              <a:defRPr/>
            </a:pPr>
            <a:endParaRPr lang="en" sz="1800" dirty="0" smtClean="0"/>
          </a:p>
          <a:p>
            <a:pPr marL="0" indent="0" algn="l" rtl="0">
              <a:buNone/>
            </a:pPr>
            <a:endParaRPr lang="en" sz="2000" dirty="0" smtClean="0"/>
          </a:p>
          <a:p>
            <a:pPr marL="0" indent="0" algn="l" rtl="0">
              <a:buNone/>
            </a:pPr>
            <a:endParaRPr lang="en" sz="2000" dirty="0"/>
          </a:p>
          <a:p>
            <a:pPr marL="0" indent="0" algn="l" rtl="0">
              <a:buNone/>
            </a:pPr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6978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219200" y="1161871"/>
            <a:ext cx="353943" cy="1200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All</a:t>
            </a: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Vänster klammerparentes 4"/>
          <p:cNvSpPr/>
          <p:nvPr/>
        </p:nvSpPr>
        <p:spPr bwMode="auto">
          <a:xfrm>
            <a:off x="1496943" y="2971799"/>
            <a:ext cx="179456" cy="2945033"/>
          </a:xfrm>
          <a:prstGeom prst="leftBrac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g" pitchFamily="18" charset="0"/>
              <a:ea typeface="ＭＳ Ｐゴシック" charset="-128"/>
              <a:cs typeface="+mn-cs"/>
            </a:endParaRPr>
          </a:p>
        </p:txBody>
      </p:sp>
      <p:sp>
        <p:nvSpPr>
          <p:cNvPr id="4" name="Vänster klammerparentes 3"/>
          <p:cNvSpPr/>
          <p:nvPr/>
        </p:nvSpPr>
        <p:spPr bwMode="auto">
          <a:xfrm>
            <a:off x="1524000" y="457200"/>
            <a:ext cx="152399" cy="2514600"/>
          </a:xfrm>
          <a:prstGeom prst="leftBrace">
            <a:avLst/>
          </a:prstGeom>
          <a:solidFill>
            <a:srgbClr val="BACC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g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143000" y="3254153"/>
            <a:ext cx="353943" cy="22322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Academic</a:t>
            </a: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107757" y="5791200"/>
            <a:ext cx="492443" cy="9283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Technical</a:t>
            </a: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and  administrative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Vänster klammerparentes 8"/>
          <p:cNvSpPr/>
          <p:nvPr/>
        </p:nvSpPr>
        <p:spPr bwMode="auto">
          <a:xfrm>
            <a:off x="1502496" y="5916833"/>
            <a:ext cx="173903" cy="770912"/>
          </a:xfrm>
          <a:prstGeom prst="leftBrace">
            <a:avLst/>
          </a:prstGeom>
          <a:solidFill>
            <a:srgbClr val="FFD47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g" pitchFamily="18" charset="0"/>
              <a:ea typeface="ＭＳ Ｐゴシック" charset="-128"/>
              <a:cs typeface="+mn-cs"/>
            </a:endParaRPr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40875"/>
              </p:ext>
            </p:extLst>
          </p:nvPr>
        </p:nvGraphicFramePr>
        <p:xfrm>
          <a:off x="1676399" y="23215"/>
          <a:ext cx="7162801" cy="6664530"/>
        </p:xfrm>
        <a:graphic>
          <a:graphicData uri="http://schemas.openxmlformats.org/drawingml/2006/table">
            <a:tbl>
              <a:tblPr/>
              <a:tblGrid>
                <a:gridCol w="4495801">
                  <a:extLst>
                    <a:ext uri="{9D8B030D-6E8A-4147-A177-3AD203B41FA5}">
                      <a16:colId xmlns:a16="http://schemas.microsoft.com/office/drawing/2014/main" val="12024566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3536811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151555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8838905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61823915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</a:t>
                      </a:r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be </a:t>
                      </a:r>
                      <a:r>
                        <a:rPr lang="sv-S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</a:t>
                      </a:r>
                      <a:r>
                        <a:rPr lang="sv-S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satisfactory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garners positive attention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serves as an </a:t>
                      </a:r>
                      <a:r>
                        <a:rPr lang="sv-S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example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970921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that has contributed to the university’s operations overall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29821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Initiates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developmental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82334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Achieves good results within several of 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university´s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698054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the development of work models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792321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that has contributed to a good work and study environment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032759"/>
                  </a:ext>
                </a:extLst>
              </a:tr>
              <a:tr h="373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Acts toward colleagues and management in a supportive and respectful manner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242733"/>
                  </a:ext>
                </a:extLst>
              </a:tr>
              <a:tr h="17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responsability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and contributes to a comprehensive view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4271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an open and positive atmosphere at the workplace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880067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in leadership tasks and/or administrative tasks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004372"/>
                  </a:ext>
                </a:extLst>
              </a:tr>
              <a:tr h="190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Shows good results regarding leadership tasks and/or administrative tasks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478005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encouraging others to undertake leadership tasks and/or administrative tasks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838689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in research (including supervision of doctoral students and administration connected to research)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698261"/>
                  </a:ext>
                </a:extLst>
              </a:tr>
              <a:tr h="160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Leads research (actively,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developes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groups and areas)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92373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Receives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research 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231552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Supervises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doctoral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students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248296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in teaching (including supervision of third-cycle studies and administration connected to teaching)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89747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Shows pedagogical skills (course evaluations,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 director of studies/similar)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980576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Cooperates and </a:t>
                      </a:r>
                      <a:r>
                        <a:rPr lang="sv-S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interacts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internationally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809289"/>
                  </a:ext>
                </a:extLst>
              </a:tr>
              <a:tr h="39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the pedagogical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courses 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forms of examination, cooperates with other subjects)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571948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in cooperation with the community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479697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Interacts with authorities, the business sector, the cultural sector, other external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505951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teaching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339330"/>
                  </a:ext>
                </a:extLst>
              </a:tr>
              <a:tr h="125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Acts as scientific advisor or/and as expert in various contexts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463688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that has contributed to good support of the operation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436683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Shows a professional approach to work 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35083"/>
                  </a:ext>
                </a:extLst>
              </a:tr>
              <a:tr h="132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Provides support of a good quality to 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university´s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430945"/>
                  </a:ext>
                </a:extLst>
              </a:tr>
              <a:tr h="118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Acknowledges and meets change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within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organization´s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demands 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536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3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Performance</a:t>
            </a:r>
            <a:r>
              <a:rPr lang="sv-SE" dirty="0" smtClean="0"/>
              <a:t>, </a:t>
            </a:r>
            <a:r>
              <a:rPr lang="sv-SE" dirty="0" err="1" smtClean="0"/>
              <a:t>what</a:t>
            </a:r>
            <a:r>
              <a:rPr lang="sv-SE" dirty="0" smtClean="0"/>
              <a:t> is </a:t>
            </a:r>
            <a:r>
              <a:rPr lang="sv-SE" dirty="0" err="1" smtClean="0"/>
              <a:t>that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524000"/>
            <a:ext cx="8062664" cy="4579640"/>
          </a:xfrm>
        </p:spPr>
        <p:txBody>
          <a:bodyPr/>
          <a:lstStyle/>
          <a:p>
            <a:pPr marL="0" indent="0">
              <a:buNone/>
            </a:pPr>
            <a:r>
              <a:rPr lang="sv-SE" sz="2200" dirty="0" err="1" smtClean="0"/>
              <a:t>Something</a:t>
            </a:r>
            <a:r>
              <a:rPr lang="sv-SE" sz="2200" dirty="0" smtClean="0"/>
              <a:t> an </a:t>
            </a:r>
            <a:r>
              <a:rPr lang="sv-SE" sz="2200" dirty="0" err="1" smtClean="0"/>
              <a:t>individual</a:t>
            </a:r>
            <a:r>
              <a:rPr lang="sv-SE" sz="2200" dirty="0" smtClean="0"/>
              <a:t> </a:t>
            </a:r>
            <a:r>
              <a:rPr lang="sv-SE" sz="2200" dirty="0" err="1" smtClean="0"/>
              <a:t>does</a:t>
            </a:r>
            <a:r>
              <a:rPr lang="sv-SE" sz="2200" dirty="0" smtClean="0"/>
              <a:t> </a:t>
            </a:r>
            <a:r>
              <a:rPr lang="sv-SE" sz="2200" dirty="0" err="1" smtClean="0"/>
              <a:t>that</a:t>
            </a:r>
            <a:r>
              <a:rPr lang="sv-SE" sz="2200" dirty="0" smtClean="0"/>
              <a:t> </a:t>
            </a:r>
            <a:r>
              <a:rPr lang="sv-SE" sz="2200" dirty="0" err="1" smtClean="0"/>
              <a:t>can</a:t>
            </a:r>
            <a:r>
              <a:rPr lang="sv-SE" sz="2200" dirty="0" smtClean="0"/>
              <a:t> be </a:t>
            </a:r>
            <a:r>
              <a:rPr lang="sv-SE" sz="2200" dirty="0" err="1" smtClean="0"/>
              <a:t>evaluated</a:t>
            </a:r>
            <a:endParaRPr lang="sv-SE" sz="2200" dirty="0" smtClean="0"/>
          </a:p>
          <a:p>
            <a:pPr marL="0" indent="0">
              <a:buNone/>
            </a:pPr>
            <a:endParaRPr lang="sv-SE" sz="800" dirty="0" smtClean="0"/>
          </a:p>
          <a:p>
            <a:r>
              <a:rPr lang="sv-SE" sz="2200" dirty="0" err="1" smtClean="0"/>
              <a:t>Behaviour</a:t>
            </a:r>
            <a:r>
              <a:rPr lang="sv-SE" sz="2200" dirty="0" smtClean="0"/>
              <a:t> </a:t>
            </a:r>
            <a:r>
              <a:rPr lang="sv-SE" sz="2200" dirty="0" err="1" smtClean="0"/>
              <a:t>that</a:t>
            </a:r>
            <a:r>
              <a:rPr lang="sv-SE" sz="2200" dirty="0" smtClean="0"/>
              <a:t> </a:t>
            </a:r>
            <a:r>
              <a:rPr lang="sv-SE" sz="2200" dirty="0" err="1" smtClean="0"/>
              <a:t>relates</a:t>
            </a:r>
            <a:r>
              <a:rPr lang="sv-SE" sz="2200" dirty="0" smtClean="0"/>
              <a:t> to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the </a:t>
            </a:r>
            <a:r>
              <a:rPr lang="sv-SE" sz="2200" dirty="0" err="1" smtClean="0"/>
              <a:t>work</a:t>
            </a:r>
            <a:r>
              <a:rPr lang="sv-SE" sz="2200" dirty="0" smtClean="0"/>
              <a:t> task </a:t>
            </a:r>
            <a:r>
              <a:rPr lang="sv-SE" sz="2200" dirty="0" err="1" smtClean="0"/>
              <a:t>itself</a:t>
            </a:r>
            <a:endParaRPr lang="sv-SE" sz="2200" dirty="0"/>
          </a:p>
          <a:p>
            <a:pPr marL="0" indent="0">
              <a:lnSpc>
                <a:spcPct val="150000"/>
              </a:lnSpc>
              <a:buNone/>
            </a:pPr>
            <a:r>
              <a:rPr lang="sv-SE" sz="1500" dirty="0" smtClean="0"/>
              <a:t>For </a:t>
            </a:r>
            <a:r>
              <a:rPr lang="sv-SE" sz="1500" dirty="0" err="1" smtClean="0"/>
              <a:t>example</a:t>
            </a:r>
            <a:r>
              <a:rPr lang="sv-SE" sz="1500" dirty="0" smtClean="0"/>
              <a:t>: </a:t>
            </a:r>
            <a:r>
              <a:rPr lang="sv-SE" sz="1500" dirty="0" err="1" smtClean="0"/>
              <a:t>Being</a:t>
            </a:r>
            <a:r>
              <a:rPr lang="sv-SE" sz="1500" dirty="0" smtClean="0"/>
              <a:t> ready on </a:t>
            </a:r>
            <a:r>
              <a:rPr lang="sv-SE" sz="1500" dirty="0" err="1" smtClean="0"/>
              <a:t>time</a:t>
            </a:r>
            <a:r>
              <a:rPr lang="sv-SE" sz="1500" dirty="0" smtClean="0"/>
              <a:t>, </a:t>
            </a:r>
            <a:r>
              <a:rPr lang="sv-SE" sz="1500" dirty="0" err="1" smtClean="0"/>
              <a:t>having</a:t>
            </a:r>
            <a:r>
              <a:rPr lang="sv-SE" sz="1500" dirty="0" smtClean="0"/>
              <a:t> </a:t>
            </a:r>
            <a:r>
              <a:rPr lang="sv-SE" sz="1500" dirty="0" err="1" smtClean="0"/>
              <a:t>high</a:t>
            </a:r>
            <a:r>
              <a:rPr lang="sv-SE" sz="1500" dirty="0" smtClean="0"/>
              <a:t> </a:t>
            </a:r>
            <a:r>
              <a:rPr lang="sv-SE" sz="1500" dirty="0" err="1" smtClean="0"/>
              <a:t>quality</a:t>
            </a:r>
            <a:r>
              <a:rPr lang="sv-SE" sz="1500" dirty="0" smtClean="0"/>
              <a:t>, </a:t>
            </a:r>
            <a:r>
              <a:rPr lang="sv-SE" sz="1500" dirty="0" err="1" smtClean="0"/>
              <a:t>high</a:t>
            </a:r>
            <a:r>
              <a:rPr lang="sv-SE" sz="1500" dirty="0" smtClean="0"/>
              <a:t> </a:t>
            </a:r>
            <a:r>
              <a:rPr lang="sv-SE" sz="1500" dirty="0" err="1" smtClean="0"/>
              <a:t>quantity</a:t>
            </a:r>
            <a:r>
              <a:rPr lang="sv-SE" sz="1500" dirty="0" smtClean="0"/>
              <a:t>, </a:t>
            </a:r>
            <a:r>
              <a:rPr lang="sv-SE" sz="1500" dirty="0" err="1" smtClean="0"/>
              <a:t>having</a:t>
            </a:r>
            <a:r>
              <a:rPr lang="sv-SE" sz="1500" dirty="0" smtClean="0"/>
              <a:t>/</a:t>
            </a:r>
            <a:r>
              <a:rPr lang="sv-SE" sz="1500" dirty="0" err="1" smtClean="0"/>
              <a:t>having</a:t>
            </a:r>
            <a:r>
              <a:rPr lang="sv-SE" sz="1500" dirty="0" smtClean="0"/>
              <a:t> </a:t>
            </a:r>
            <a:r>
              <a:rPr lang="sv-SE" sz="1500" dirty="0" err="1" smtClean="0"/>
              <a:t>made</a:t>
            </a:r>
            <a:r>
              <a:rPr lang="sv-SE" sz="1500" dirty="0" smtClean="0"/>
              <a:t> sure to </a:t>
            </a:r>
            <a:r>
              <a:rPr lang="sv-SE" sz="1500" dirty="0" err="1" smtClean="0"/>
              <a:t>have</a:t>
            </a:r>
            <a:r>
              <a:rPr lang="sv-SE" sz="1500" dirty="0" smtClean="0"/>
              <a:t> </a:t>
            </a:r>
            <a:r>
              <a:rPr lang="sv-SE" sz="1500" dirty="0" err="1" smtClean="0"/>
              <a:t>necessary</a:t>
            </a:r>
            <a:r>
              <a:rPr lang="sv-SE" sz="1500" dirty="0" smtClean="0"/>
              <a:t> </a:t>
            </a:r>
            <a:r>
              <a:rPr lang="sv-SE" sz="1500" dirty="0" err="1" smtClean="0"/>
              <a:t>knowledge</a:t>
            </a:r>
            <a:r>
              <a:rPr lang="sv-SE" sz="1500" dirty="0" smtClean="0"/>
              <a:t>, planning/</a:t>
            </a:r>
            <a:r>
              <a:rPr lang="sv-SE" sz="1500" dirty="0" err="1" smtClean="0"/>
              <a:t>organizing</a:t>
            </a:r>
            <a:r>
              <a:rPr lang="sv-SE" sz="1500" dirty="0" smtClean="0"/>
              <a:t> </a:t>
            </a:r>
            <a:r>
              <a:rPr lang="sv-SE" sz="1500" dirty="0" err="1" smtClean="0"/>
              <a:t>well</a:t>
            </a:r>
            <a:r>
              <a:rPr lang="sv-SE" sz="1500" dirty="0" smtClean="0"/>
              <a:t> , </a:t>
            </a:r>
            <a:r>
              <a:rPr lang="sv-SE" sz="1500" dirty="0" err="1" smtClean="0"/>
              <a:t>making</a:t>
            </a:r>
            <a:r>
              <a:rPr lang="sv-SE" sz="1500" dirty="0" smtClean="0"/>
              <a:t> </a:t>
            </a:r>
            <a:r>
              <a:rPr lang="sv-SE" sz="1500" dirty="0" err="1" smtClean="0"/>
              <a:t>decisions</a:t>
            </a:r>
            <a:endParaRPr lang="sv-SE" sz="1500" dirty="0" smtClean="0"/>
          </a:p>
          <a:p>
            <a:pPr>
              <a:lnSpc>
                <a:spcPct val="150000"/>
              </a:lnSpc>
            </a:pPr>
            <a:r>
              <a:rPr lang="sv-SE" sz="2200" dirty="0" err="1" smtClean="0"/>
              <a:t>Behaviour</a:t>
            </a:r>
            <a:r>
              <a:rPr lang="sv-SE" sz="2200" dirty="0" smtClean="0"/>
              <a:t> </a:t>
            </a:r>
            <a:r>
              <a:rPr lang="sv-SE" sz="2200" dirty="0" err="1" smtClean="0"/>
              <a:t>helping</a:t>
            </a:r>
            <a:r>
              <a:rPr lang="sv-SE" sz="2200" dirty="0" smtClean="0"/>
              <a:t> the </a:t>
            </a:r>
            <a:r>
              <a:rPr lang="sv-SE" sz="2200" dirty="0" err="1" smtClean="0"/>
              <a:t>organization</a:t>
            </a:r>
            <a:r>
              <a:rPr lang="sv-SE" sz="2200" dirty="0" smtClean="0"/>
              <a:t> </a:t>
            </a:r>
            <a:r>
              <a:rPr lang="sv-SE" sz="2200" dirty="0" err="1" smtClean="0"/>
              <a:t>fulfilling</a:t>
            </a:r>
            <a:r>
              <a:rPr lang="sv-SE" sz="2200" dirty="0" smtClean="0"/>
              <a:t> </a:t>
            </a:r>
            <a:r>
              <a:rPr lang="sv-SE" sz="2200" dirty="0" err="1" smtClean="0"/>
              <a:t>its</a:t>
            </a:r>
            <a:r>
              <a:rPr lang="sv-SE" sz="2200" dirty="0" smtClean="0"/>
              <a:t> </a:t>
            </a:r>
            <a:r>
              <a:rPr lang="sv-SE" sz="2200" dirty="0" err="1" smtClean="0"/>
              <a:t>objectives</a:t>
            </a:r>
            <a:endParaRPr lang="sv-SE" sz="2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v-SE" sz="1500" dirty="0" smtClean="0"/>
              <a:t>For </a:t>
            </a:r>
            <a:r>
              <a:rPr lang="sv-SE" sz="1500" dirty="0" err="1" smtClean="0"/>
              <a:t>example</a:t>
            </a:r>
            <a:r>
              <a:rPr lang="sv-SE" sz="1500" dirty="0" smtClean="0"/>
              <a:t>: </a:t>
            </a:r>
            <a:r>
              <a:rPr lang="sv-SE" sz="1500" dirty="0" err="1" smtClean="0"/>
              <a:t>Taking</a:t>
            </a:r>
            <a:r>
              <a:rPr lang="sv-SE" sz="1500" dirty="0" smtClean="0"/>
              <a:t> </a:t>
            </a:r>
            <a:r>
              <a:rPr lang="sv-SE" sz="1500" dirty="0" err="1" smtClean="0"/>
              <a:t>initiatives</a:t>
            </a:r>
            <a:r>
              <a:rPr lang="sv-SE" sz="1500" dirty="0" smtClean="0"/>
              <a:t>, </a:t>
            </a:r>
            <a:r>
              <a:rPr lang="sv-SE" sz="1500" dirty="0" err="1" smtClean="0"/>
              <a:t>taking</a:t>
            </a:r>
            <a:r>
              <a:rPr lang="sv-SE" sz="1500" dirty="0" smtClean="0"/>
              <a:t> </a:t>
            </a:r>
            <a:r>
              <a:rPr lang="sv-SE" sz="1500" dirty="0" err="1" smtClean="0"/>
              <a:t>responsibility</a:t>
            </a:r>
            <a:r>
              <a:rPr lang="sv-SE" sz="1500" dirty="0" smtClean="0"/>
              <a:t>, </a:t>
            </a:r>
            <a:r>
              <a:rPr lang="sv-SE" sz="1500" dirty="0" err="1" smtClean="0"/>
              <a:t>assisting</a:t>
            </a:r>
            <a:r>
              <a:rPr lang="sv-SE" sz="1500" dirty="0" smtClean="0"/>
              <a:t> </a:t>
            </a:r>
            <a:r>
              <a:rPr lang="sv-SE" sz="1500" dirty="0" err="1" smtClean="0"/>
              <a:t>others</a:t>
            </a:r>
            <a:r>
              <a:rPr lang="sv-SE" sz="1500" dirty="0" smtClean="0"/>
              <a:t>, </a:t>
            </a:r>
            <a:r>
              <a:rPr lang="sv-SE" sz="1500" dirty="0" err="1" smtClean="0"/>
              <a:t>creating</a:t>
            </a:r>
            <a:r>
              <a:rPr lang="sv-SE" sz="1500" dirty="0" smtClean="0"/>
              <a:t> </a:t>
            </a:r>
            <a:r>
              <a:rPr lang="sv-SE" sz="1500" dirty="0" err="1" smtClean="0"/>
              <a:t>good</a:t>
            </a:r>
            <a:r>
              <a:rPr lang="sv-SE" sz="1500" dirty="0" smtClean="0"/>
              <a:t> relations, </a:t>
            </a:r>
            <a:r>
              <a:rPr lang="sv-SE" sz="1500" dirty="0" err="1" smtClean="0"/>
              <a:t>when</a:t>
            </a:r>
            <a:r>
              <a:rPr lang="sv-SE" sz="1500" dirty="0" smtClean="0"/>
              <a:t> </a:t>
            </a:r>
            <a:r>
              <a:rPr lang="sv-SE" sz="1500" dirty="0" err="1" smtClean="0"/>
              <a:t>needed</a:t>
            </a:r>
            <a:r>
              <a:rPr lang="sv-SE" sz="1500" dirty="0" smtClean="0"/>
              <a:t> putting in the extra </a:t>
            </a:r>
            <a:r>
              <a:rPr lang="sv-SE" sz="1500" dirty="0" err="1" smtClean="0"/>
              <a:t>effort</a:t>
            </a:r>
            <a:endParaRPr lang="sv-SE" sz="1500" dirty="0"/>
          </a:p>
          <a:p>
            <a:r>
              <a:rPr lang="sv-SE" sz="2200" dirty="0" err="1" smtClean="0"/>
              <a:t>Behaviour</a:t>
            </a:r>
            <a:r>
              <a:rPr lang="sv-SE" sz="2200" dirty="0" smtClean="0"/>
              <a:t> </a:t>
            </a:r>
            <a:r>
              <a:rPr lang="sv-SE" sz="2200" dirty="0" err="1" smtClean="0"/>
              <a:t>having</a:t>
            </a:r>
            <a:r>
              <a:rPr lang="sv-SE" sz="2200" dirty="0" smtClean="0"/>
              <a:t> a negative </a:t>
            </a:r>
            <a:r>
              <a:rPr lang="sv-SE" sz="2200" dirty="0" err="1" smtClean="0"/>
              <a:t>effect</a:t>
            </a:r>
            <a:r>
              <a:rPr lang="sv-SE" sz="2200" dirty="0" smtClean="0"/>
              <a:t> on the </a:t>
            </a:r>
            <a:r>
              <a:rPr lang="sv-SE" sz="2200" dirty="0" err="1" smtClean="0"/>
              <a:t>possibility</a:t>
            </a:r>
            <a:r>
              <a:rPr lang="sv-SE" sz="2200" dirty="0" smtClean="0"/>
              <a:t> for the </a:t>
            </a:r>
            <a:r>
              <a:rPr lang="sv-SE" sz="2200" dirty="0" err="1"/>
              <a:t>organization</a:t>
            </a:r>
            <a:r>
              <a:rPr lang="sv-SE" sz="2200" dirty="0"/>
              <a:t> </a:t>
            </a:r>
            <a:r>
              <a:rPr lang="sv-SE" sz="2200" dirty="0" err="1"/>
              <a:t>fulfilling</a:t>
            </a:r>
            <a:r>
              <a:rPr lang="sv-SE" sz="2200" dirty="0"/>
              <a:t> </a:t>
            </a:r>
            <a:r>
              <a:rPr lang="sv-SE" sz="2200" dirty="0" err="1"/>
              <a:t>its</a:t>
            </a:r>
            <a:r>
              <a:rPr lang="sv-SE" sz="2200" dirty="0"/>
              <a:t> </a:t>
            </a:r>
            <a:r>
              <a:rPr lang="sv-SE" sz="2200" dirty="0" err="1"/>
              <a:t>objectives</a:t>
            </a:r>
            <a:endParaRPr lang="sv-SE" sz="2200" dirty="0"/>
          </a:p>
          <a:p>
            <a:pPr marL="0" indent="0">
              <a:lnSpc>
                <a:spcPct val="150000"/>
              </a:lnSpc>
              <a:buNone/>
            </a:pPr>
            <a:r>
              <a:rPr lang="sv-SE" sz="1500" dirty="0" smtClean="0"/>
              <a:t>For </a:t>
            </a:r>
            <a:r>
              <a:rPr lang="sv-SE" sz="1500" dirty="0" err="1" smtClean="0"/>
              <a:t>example</a:t>
            </a:r>
            <a:r>
              <a:rPr lang="sv-SE" sz="1500" dirty="0" smtClean="0"/>
              <a:t>: </a:t>
            </a:r>
            <a:r>
              <a:rPr lang="sv-SE" sz="1500" dirty="0" err="1" smtClean="0"/>
              <a:t>Focusing</a:t>
            </a:r>
            <a:r>
              <a:rPr lang="sv-SE" sz="1500" dirty="0" smtClean="0"/>
              <a:t> on irrelevant </a:t>
            </a:r>
            <a:r>
              <a:rPr lang="sv-SE" sz="1500" dirty="0" err="1" smtClean="0"/>
              <a:t>issues</a:t>
            </a:r>
            <a:r>
              <a:rPr lang="sv-SE" sz="1500" dirty="0" smtClean="0"/>
              <a:t>, </a:t>
            </a:r>
            <a:r>
              <a:rPr lang="sv-SE" sz="1500" dirty="0" err="1" smtClean="0"/>
              <a:t>being</a:t>
            </a:r>
            <a:r>
              <a:rPr lang="sv-SE" sz="1500" dirty="0" smtClean="0"/>
              <a:t> </a:t>
            </a:r>
            <a:r>
              <a:rPr lang="sv-SE" sz="1500" dirty="0" err="1" smtClean="0"/>
              <a:t>careless</a:t>
            </a:r>
            <a:r>
              <a:rPr lang="sv-SE" sz="1500" dirty="0" smtClean="0"/>
              <a:t>, </a:t>
            </a:r>
            <a:r>
              <a:rPr lang="sv-SE" sz="1500" dirty="0" err="1" smtClean="0"/>
              <a:t>performing</a:t>
            </a:r>
            <a:r>
              <a:rPr lang="sv-SE" sz="1500" dirty="0" smtClean="0"/>
              <a:t> tasks in an </a:t>
            </a:r>
            <a:r>
              <a:rPr lang="sv-SE" sz="1500" dirty="0" err="1" smtClean="0"/>
              <a:t>inadequate</a:t>
            </a:r>
            <a:r>
              <a:rPr lang="sv-SE" sz="1500" dirty="0" smtClean="0"/>
              <a:t> </a:t>
            </a:r>
            <a:r>
              <a:rPr lang="sv-SE" sz="1500" dirty="0" err="1" smtClean="0"/>
              <a:t>way</a:t>
            </a:r>
            <a:r>
              <a:rPr lang="sv-SE" sz="1500" dirty="0" smtClean="0"/>
              <a:t> , </a:t>
            </a:r>
            <a:r>
              <a:rPr lang="sv-SE" sz="1500" dirty="0" err="1" smtClean="0"/>
              <a:t>displaying</a:t>
            </a:r>
            <a:r>
              <a:rPr lang="sv-SE" sz="1500" dirty="0" smtClean="0"/>
              <a:t> </a:t>
            </a:r>
            <a:r>
              <a:rPr lang="sv-SE" sz="1500" dirty="0" err="1" smtClean="0"/>
              <a:t>abusive</a:t>
            </a:r>
            <a:r>
              <a:rPr lang="sv-SE" sz="1500" dirty="0" smtClean="0"/>
              <a:t> </a:t>
            </a:r>
            <a:r>
              <a:rPr lang="sv-SE" sz="1500" dirty="0" err="1" smtClean="0"/>
              <a:t>behaviour</a:t>
            </a:r>
            <a:r>
              <a:rPr lang="sv-SE" sz="1500" dirty="0" smtClean="0"/>
              <a:t> or </a:t>
            </a:r>
            <a:r>
              <a:rPr lang="sv-SE" sz="1500" dirty="0" err="1" smtClean="0"/>
              <a:t>negligence</a:t>
            </a:r>
            <a:r>
              <a:rPr lang="sv-SE" sz="1500" dirty="0" smtClean="0"/>
              <a:t>, </a:t>
            </a:r>
            <a:r>
              <a:rPr lang="sv-SE" sz="1500" dirty="0" err="1" smtClean="0"/>
              <a:t>taking</a:t>
            </a:r>
            <a:r>
              <a:rPr lang="sv-SE" sz="1500" dirty="0" smtClean="0"/>
              <a:t> </a:t>
            </a:r>
            <a:r>
              <a:rPr lang="sv-SE" sz="1500" dirty="0" err="1" smtClean="0"/>
              <a:t>frequent</a:t>
            </a:r>
            <a:r>
              <a:rPr lang="sv-SE" sz="1500" dirty="0" smtClean="0"/>
              <a:t> and long breaks</a:t>
            </a:r>
            <a:endParaRPr lang="sv-SE" sz="1500" dirty="0"/>
          </a:p>
          <a:p>
            <a:pPr>
              <a:lnSpc>
                <a:spcPct val="15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77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Level descriptions for assessment </a:t>
            </a:r>
            <a:endParaRPr lang="en" sz="3200" dirty="0"/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683568" y="1772816"/>
            <a:ext cx="7848872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buFontTx/>
              <a:buNone/>
              <a:defRPr/>
            </a:pPr>
            <a:r>
              <a:rPr lang="en" sz="2200" b="0" i="0" u="none" baseline="0" dirty="0"/>
              <a:t>When assessing work performance, the following levels may be used:</a:t>
            </a:r>
          </a:p>
          <a:p>
            <a:pPr algn="l" rtl="0">
              <a:defRPr/>
            </a:pPr>
            <a:endParaRPr lang="en" altLang="sv-SE" sz="2200" dirty="0"/>
          </a:p>
          <a:p>
            <a:pPr algn="l" rtl="0">
              <a:defRPr/>
            </a:pPr>
            <a:r>
              <a:rPr lang="en" sz="2200" b="0" i="0" u="none" baseline="0" dirty="0"/>
              <a:t>The individual serves as a good example through his or her work performance</a:t>
            </a:r>
          </a:p>
          <a:p>
            <a:pPr algn="l" rtl="0">
              <a:defRPr/>
            </a:pPr>
            <a:endParaRPr lang="en" sz="1400" dirty="0"/>
          </a:p>
          <a:p>
            <a:pPr algn="l" rtl="0">
              <a:defRPr/>
            </a:pPr>
            <a:r>
              <a:rPr lang="en" sz="2200" b="0" i="0" u="none" baseline="0" dirty="0"/>
              <a:t>The work performance of the individual garners positive attention</a:t>
            </a:r>
          </a:p>
          <a:p>
            <a:pPr algn="l" rtl="0">
              <a:defRPr/>
            </a:pPr>
            <a:endParaRPr lang="en" sz="1400" dirty="0"/>
          </a:p>
          <a:p>
            <a:pPr algn="l" rtl="0">
              <a:defRPr/>
            </a:pPr>
            <a:r>
              <a:rPr lang="en" sz="2200" b="0" i="0" u="none" baseline="0" dirty="0"/>
              <a:t>The work performance of the individual is satisfactory</a:t>
            </a:r>
          </a:p>
          <a:p>
            <a:pPr algn="l" rtl="0">
              <a:defRPr/>
            </a:pPr>
            <a:endParaRPr lang="en" sz="1400" dirty="0"/>
          </a:p>
          <a:p>
            <a:pPr algn="l" rtl="0">
              <a:defRPr/>
            </a:pPr>
            <a:r>
              <a:rPr lang="en" sz="2200" b="0" i="0" u="none" baseline="0" dirty="0"/>
              <a:t>The work performance of the individual has shortcomings/needs improvement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7851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Salary criteria with four levels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1988840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90000"/>
              </a:lnSpc>
              <a:buFontTx/>
              <a:buNone/>
            </a:pPr>
            <a:r>
              <a:rPr lang="en" sz="2200" b="1" i="0" u="none" baseline="0"/>
              <a:t>The work performance of the individual has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" sz="2200" b="1" i="0" u="none" baseline="0"/>
              <a:t>shortcomings/needs improvement:</a:t>
            </a:r>
            <a:r>
              <a:rPr lang="en" sz="2200" b="0" i="0" u="none" baseline="0"/>
              <a:t> </a:t>
            </a:r>
            <a:endParaRPr lang="en" altLang="sv-SE" sz="2200" dirty="0" smtClean="0"/>
          </a:p>
          <a:p>
            <a:pPr algn="l" rtl="0">
              <a:lnSpc>
                <a:spcPct val="90000"/>
              </a:lnSpc>
              <a:buFontTx/>
              <a:buNone/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/>
              <a:t>The employee has shortcomings in some aspect of willingness or ability relative to his or her task and/or role.</a:t>
            </a:r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/>
              <a:t>Describes a work performance that needs to improve in some aspect in order to meet expectations   </a:t>
            </a:r>
            <a:endParaRPr lang="en" altLang="sv-SE" sz="2200" dirty="0" smtClean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/>
              <a:t>A starting point from which to grow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2809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Salary criteria with four levels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lnSpc>
                <a:spcPct val="90000"/>
              </a:lnSpc>
              <a:buFontTx/>
              <a:buNone/>
              <a:defRPr/>
            </a:pPr>
            <a:r>
              <a:rPr lang="en" sz="2200" b="1" i="0" u="none" baseline="0" dirty="0"/>
              <a:t>The work performance of the individual is satisfactory:</a:t>
            </a:r>
            <a:r>
              <a:rPr lang="en" sz="2200" b="0" i="0" u="none" baseline="0" dirty="0"/>
              <a:t> </a:t>
            </a:r>
          </a:p>
          <a:p>
            <a:pPr marL="0" indent="0" algn="l" rtl="0">
              <a:lnSpc>
                <a:spcPct val="90000"/>
              </a:lnSpc>
              <a:buFontTx/>
              <a:buNone/>
              <a:defRPr/>
            </a:pPr>
            <a:endParaRPr lang="en" sz="2200" dirty="0"/>
          </a:p>
          <a:p>
            <a:pPr algn="l" rtl="0">
              <a:lnSpc>
                <a:spcPct val="90000"/>
              </a:lnSpc>
              <a:defRPr/>
            </a:pPr>
            <a:r>
              <a:rPr lang="en" sz="2200" b="0" i="0" u="none" baseline="0" dirty="0" smtClean="0"/>
              <a:t>Fullfills </a:t>
            </a:r>
            <a:r>
              <a:rPr lang="en" sz="2200" b="0" i="0" u="none" baseline="0" dirty="0"/>
              <a:t>expectations </a:t>
            </a:r>
            <a:endParaRPr lang="en" sz="2200" dirty="0" smtClean="0"/>
          </a:p>
          <a:p>
            <a:pPr algn="l" rtl="0">
              <a:lnSpc>
                <a:spcPct val="90000"/>
              </a:lnSpc>
              <a:defRPr/>
            </a:pPr>
            <a:endParaRPr lang="en" sz="2200" dirty="0"/>
          </a:p>
          <a:p>
            <a:pPr algn="l" rtl="0">
              <a:lnSpc>
                <a:spcPct val="90000"/>
              </a:lnSpc>
              <a:defRPr/>
            </a:pPr>
            <a:r>
              <a:rPr lang="en" sz="2200" b="0" i="0" u="none" baseline="0" dirty="0"/>
              <a:t>The employee has the necessary knowledge and ability and demonstrates a desire to </a:t>
            </a:r>
            <a:r>
              <a:rPr lang="en" sz="2200" b="0" i="0" u="none" baseline="0" dirty="0" smtClean="0"/>
              <a:t>develop</a:t>
            </a:r>
            <a:endParaRPr lang="en" sz="2200" b="0" i="0" u="none" baseline="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8973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Salary criteria with four levels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1988840"/>
            <a:ext cx="7704856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lnSpc>
                <a:spcPct val="90000"/>
              </a:lnSpc>
              <a:buFontTx/>
              <a:buNone/>
              <a:defRPr/>
            </a:pPr>
            <a:r>
              <a:rPr lang="en" sz="2200" b="1" i="0" u="none" baseline="0" dirty="0"/>
              <a:t>The work performance of the individual garners positive attention:</a:t>
            </a:r>
            <a:r>
              <a:rPr lang="en" sz="2200" b="0" i="0" u="none" baseline="0" dirty="0"/>
              <a:t> </a:t>
            </a:r>
          </a:p>
          <a:p>
            <a:pPr marL="0" indent="0" algn="l" rtl="0">
              <a:lnSpc>
                <a:spcPct val="90000"/>
              </a:lnSpc>
              <a:buFontTx/>
              <a:buNone/>
              <a:defRPr/>
            </a:pPr>
            <a:endParaRPr lang="en" sz="2200" dirty="0"/>
          </a:p>
          <a:p>
            <a:pPr algn="l" rtl="0">
              <a:lnSpc>
                <a:spcPct val="90000"/>
              </a:lnSpc>
              <a:defRPr/>
            </a:pPr>
            <a:r>
              <a:rPr lang="en" sz="2200" b="0" i="0" u="none" baseline="0" dirty="0"/>
              <a:t>Describes a work performance that provides the operation with added </a:t>
            </a:r>
            <a:r>
              <a:rPr lang="en" sz="2200" b="0" i="0" u="none" baseline="0" dirty="0" smtClean="0"/>
              <a:t>value</a:t>
            </a:r>
          </a:p>
          <a:p>
            <a:pPr marL="0" indent="0" algn="l" rtl="0">
              <a:lnSpc>
                <a:spcPct val="90000"/>
              </a:lnSpc>
              <a:buNone/>
              <a:defRPr/>
            </a:pPr>
            <a:endParaRPr lang="en" sz="2200" dirty="0" smtClean="0"/>
          </a:p>
          <a:p>
            <a:pPr algn="l" rtl="0">
              <a:lnSpc>
                <a:spcPct val="90000"/>
              </a:lnSpc>
              <a:defRPr/>
            </a:pPr>
            <a:r>
              <a:rPr lang="en" sz="2200" b="0" i="0" u="none" baseline="0" dirty="0"/>
              <a:t>The employee demonstrates a desire and ability to achieve in various areas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26632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Salary criteria with four levels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7488832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buFontTx/>
              <a:buNone/>
            </a:pPr>
            <a:r>
              <a:rPr lang="en" sz="2200" b="1" i="0" u="none" baseline="0" dirty="0"/>
              <a:t>The individual serves as a good example through his or </a:t>
            </a:r>
            <a:r>
              <a:rPr lang="en" sz="2200" b="1" i="0" u="none" baseline="0" dirty="0" smtClean="0"/>
              <a:t>her work </a:t>
            </a:r>
            <a:r>
              <a:rPr lang="en" sz="2200" b="1" i="0" u="none" baseline="0" dirty="0"/>
              <a:t>performance:</a:t>
            </a:r>
            <a:r>
              <a:rPr lang="en" sz="2200" b="0" i="0" u="none" baseline="0" dirty="0"/>
              <a:t> </a:t>
            </a:r>
          </a:p>
          <a:p>
            <a:pPr algn="l" rtl="0">
              <a:buFontTx/>
              <a:buNone/>
            </a:pPr>
            <a:endParaRPr lang="en" altLang="sv-SE" sz="2200" dirty="0"/>
          </a:p>
          <a:p>
            <a:pPr algn="l" rtl="0"/>
            <a:r>
              <a:rPr lang="en" sz="2200" b="0" i="0" u="none" baseline="0" dirty="0"/>
              <a:t>The employee contributes to carrying out Uppsala University’s mandate and </a:t>
            </a:r>
            <a:r>
              <a:rPr lang="en" sz="2200" dirty="0" smtClean="0"/>
              <a:t>objectives</a:t>
            </a:r>
          </a:p>
          <a:p>
            <a:pPr algn="l" rtl="0"/>
            <a:endParaRPr lang="en" altLang="sv-SE" sz="2200" dirty="0"/>
          </a:p>
          <a:p>
            <a:pPr algn="l" rtl="0"/>
            <a:r>
              <a:rPr lang="en" sz="2200" b="0" i="0" u="none" baseline="0" dirty="0"/>
              <a:t>Considered within and outside of his or her workplace as a positive example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8479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6984776" cy="1143000"/>
          </a:xfrm>
        </p:spPr>
        <p:txBody>
          <a:bodyPr/>
          <a:lstStyle/>
          <a:p>
            <a:pPr algn="r" rtl="0"/>
            <a:r>
              <a:rPr lang="en" sz="3200" b="0" i="0" u="none" baseline="0"/>
              <a:t>Use of starting points and level descriptions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132856"/>
            <a:ext cx="7776864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/>
            <a:r>
              <a:rPr lang="en" sz="2200" b="0" i="0" u="none" baseline="0" dirty="0"/>
              <a:t>Managers and employees should </a:t>
            </a:r>
            <a:r>
              <a:rPr lang="en" sz="2200" b="0" i="0" u="none" baseline="0" dirty="0" smtClean="0"/>
              <a:t>focus </a:t>
            </a:r>
            <a:r>
              <a:rPr lang="en" sz="2200" b="0" i="0" u="none" baseline="0" dirty="0"/>
              <a:t>on the starting points which best capture the work tasks and requirements of </a:t>
            </a:r>
            <a:r>
              <a:rPr lang="en" sz="2200" dirty="0" smtClean="0"/>
              <a:t>his or her</a:t>
            </a:r>
            <a:r>
              <a:rPr lang="en" sz="2200" b="0" i="0" u="none" baseline="0" dirty="0" smtClean="0"/>
              <a:t> </a:t>
            </a:r>
            <a:r>
              <a:rPr lang="en" sz="2200" b="0" i="0" u="none" baseline="0" dirty="0"/>
              <a:t>job</a:t>
            </a:r>
          </a:p>
          <a:p>
            <a:endParaRPr lang="en" altLang="sv-SE" sz="2200" dirty="0"/>
          </a:p>
          <a:p>
            <a:pPr algn="l" rtl="0"/>
            <a:r>
              <a:rPr lang="en" sz="2200" b="0" i="0" u="none" baseline="0" dirty="0"/>
              <a:t>Descriptions should be used to create an overall assessment of work performance</a:t>
            </a:r>
          </a:p>
          <a:p>
            <a:endParaRPr lang="en" altLang="sv-SE" sz="2200" dirty="0"/>
          </a:p>
          <a:p>
            <a:pPr algn="l" rtl="0"/>
            <a:r>
              <a:rPr lang="en" sz="2200" b="0" i="0" u="none" baseline="0" dirty="0"/>
              <a:t>Descriptions may serve as support in the dialogue between the employee and the </a:t>
            </a:r>
            <a:r>
              <a:rPr lang="en" sz="2200" b="0" i="0" u="none" baseline="0" dirty="0" smtClean="0"/>
              <a:t>manager</a:t>
            </a:r>
            <a:endParaRPr lang="en" sz="2200" b="0" i="0" u="none" baseline="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2092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Dialogues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600200"/>
            <a:ext cx="8062664" cy="4114800"/>
          </a:xfrm>
        </p:spPr>
        <p:txBody>
          <a:bodyPr/>
          <a:lstStyle/>
          <a:p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reviews</a:t>
            </a:r>
            <a:endParaRPr lang="sv-SE" dirty="0" smtClean="0"/>
          </a:p>
          <a:p>
            <a:r>
              <a:rPr lang="sv-SE" dirty="0" err="1" smtClean="0"/>
              <a:t>Salary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r>
              <a:rPr lang="sv-SE" dirty="0" smtClean="0"/>
              <a:t> = </a:t>
            </a:r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assessment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endParaRPr lang="sv-SE" dirty="0" smtClean="0"/>
          </a:p>
          <a:p>
            <a:r>
              <a:rPr lang="sv-SE" dirty="0" err="1" smtClean="0"/>
              <a:t>Follow-up</a:t>
            </a:r>
            <a:r>
              <a:rPr lang="sv-SE" dirty="0" smtClean="0"/>
              <a:t> </a:t>
            </a:r>
            <a:r>
              <a:rPr lang="sv-SE" dirty="0" err="1" smtClean="0"/>
              <a:t>salary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endParaRPr lang="sv-SE" dirty="0" smtClean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…</a:t>
            </a:r>
          </a:p>
          <a:p>
            <a:r>
              <a:rPr lang="sv-SE" dirty="0" err="1" smtClean="0"/>
              <a:t>Department</a:t>
            </a:r>
            <a:r>
              <a:rPr lang="sv-SE" dirty="0" smtClean="0"/>
              <a:t> meetings</a:t>
            </a:r>
          </a:p>
          <a:p>
            <a:r>
              <a:rPr lang="sv-SE" dirty="0" err="1" smtClean="0"/>
              <a:t>Unit</a:t>
            </a:r>
            <a:r>
              <a:rPr lang="sv-SE" dirty="0" smtClean="0"/>
              <a:t> meetings, </a:t>
            </a:r>
            <a:r>
              <a:rPr lang="sv-SE" dirty="0" err="1" smtClean="0"/>
              <a:t>etc</a:t>
            </a:r>
            <a:r>
              <a:rPr lang="sv-SE" dirty="0" smtClean="0"/>
              <a:t>…</a:t>
            </a:r>
          </a:p>
          <a:p>
            <a:pPr marL="0" indent="0">
              <a:buNone/>
            </a:pPr>
            <a:endParaRPr lang="sv-SE" sz="1400" i="1" dirty="0" smtClean="0"/>
          </a:p>
          <a:p>
            <a:pPr marL="0" indent="0">
              <a:buNone/>
            </a:pPr>
            <a:r>
              <a:rPr lang="sv-SE" sz="1400" i="1" dirty="0" smtClean="0"/>
              <a:t>________________________________________________________________________________</a:t>
            </a:r>
          </a:p>
          <a:p>
            <a:r>
              <a:rPr lang="en" sz="1800" dirty="0" smtClean="0"/>
              <a:t>Salary setting dialogue </a:t>
            </a:r>
            <a:r>
              <a:rPr lang="en" sz="1800" dirty="0"/>
              <a:t>(performance assessment + dialogue about new salary)</a:t>
            </a:r>
          </a:p>
          <a:p>
            <a:pPr marL="0" indent="0">
              <a:buNone/>
            </a:pPr>
            <a:r>
              <a:rPr lang="en" sz="1400" i="1" dirty="0"/>
              <a:t>(Applies to SACO members at UFV, University Library, UU Innovation, NCK &amp; Internal Audit)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76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Preparing</a:t>
            </a:r>
            <a:r>
              <a:rPr lang="sv-SE" dirty="0" smtClean="0"/>
              <a:t> for </a:t>
            </a:r>
            <a:r>
              <a:rPr lang="sv-SE" dirty="0" err="1" smtClean="0"/>
              <a:t>dialogue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Who</a:t>
            </a:r>
            <a:r>
              <a:rPr lang="sv-SE" dirty="0" smtClean="0"/>
              <a:t>?</a:t>
            </a:r>
            <a:endParaRPr lang="sv-SE" dirty="0"/>
          </a:p>
          <a:p>
            <a:pPr marL="0" indent="0">
              <a:buNone/>
            </a:pPr>
            <a:r>
              <a:rPr lang="sv-SE" dirty="0" err="1" smtClean="0"/>
              <a:t>Who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meeting? </a:t>
            </a:r>
            <a:r>
              <a:rPr lang="sv-SE" dirty="0" err="1" smtClean="0"/>
              <a:t>Who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 smtClean="0"/>
              <a:t>What</a:t>
            </a:r>
            <a:r>
              <a:rPr lang="sv-SE" dirty="0" smtClean="0"/>
              <a:t>?</a:t>
            </a:r>
            <a:endParaRPr lang="sv-SE" dirty="0"/>
          </a:p>
          <a:p>
            <a:pPr marL="0" indent="0">
              <a:buNone/>
            </a:pP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subjects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going to adress?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?</a:t>
            </a:r>
            <a:endParaRPr lang="sv-SE" dirty="0"/>
          </a:p>
          <a:p>
            <a:pPr marL="0" indent="0">
              <a:buNone/>
            </a:pP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going to express </a:t>
            </a:r>
            <a:r>
              <a:rPr lang="sv-SE" dirty="0" err="1" smtClean="0"/>
              <a:t>this</a:t>
            </a:r>
            <a:r>
              <a:rPr lang="sv-SE" dirty="0" smtClean="0"/>
              <a:t>?</a:t>
            </a:r>
            <a:endParaRPr lang="sv-SE" dirty="0"/>
          </a:p>
          <a:p>
            <a:endParaRPr lang="sv-SE" dirty="0"/>
          </a:p>
          <a:p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parties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to </a:t>
            </a:r>
            <a:r>
              <a:rPr lang="sv-SE" dirty="0" err="1" smtClean="0"/>
              <a:t>prepare</a:t>
            </a:r>
            <a:r>
              <a:rPr lang="sv-SE" dirty="0" smtClean="0"/>
              <a:t>!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596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 dirty="0"/>
              <a:t>To consider before the salary </a:t>
            </a:r>
            <a:r>
              <a:rPr lang="en" sz="3200" b="0" i="0" u="none" baseline="0" dirty="0" smtClean="0"/>
              <a:t>dialogue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8064896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90000"/>
              </a:lnSpc>
            </a:pPr>
            <a:r>
              <a:rPr lang="en" sz="2200" b="0" i="0" u="none" baseline="0" dirty="0" smtClean="0"/>
              <a:t>Prepare </a:t>
            </a:r>
            <a:endParaRPr lang="en" sz="2200" b="0" i="0" u="none" baseline="0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" sz="2200" dirty="0"/>
              <a:t>Have you received sufficient information about the conditions for the salary review?</a:t>
            </a:r>
          </a:p>
          <a:p>
            <a:pPr lvl="1" algn="l" rtl="0">
              <a:lnSpc>
                <a:spcPct val="90000"/>
              </a:lnSpc>
              <a:buFontTx/>
              <a:buChar char="-"/>
            </a:pPr>
            <a:r>
              <a:rPr lang="en" sz="2200" b="0" i="0" u="none" baseline="0" dirty="0" smtClean="0"/>
              <a:t>Consider </a:t>
            </a:r>
            <a:r>
              <a:rPr lang="en" sz="2200" b="0" i="0" u="none" baseline="0" dirty="0"/>
              <a:t>what you wish to convey in the discussion regarding its purpose</a:t>
            </a:r>
          </a:p>
          <a:p>
            <a:pPr lvl="1" algn="l" rtl="0">
              <a:lnSpc>
                <a:spcPct val="90000"/>
              </a:lnSpc>
              <a:buFontTx/>
              <a:buChar char="-"/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Evaluate the </a:t>
            </a:r>
            <a:r>
              <a:rPr lang="en" sz="2200" dirty="0" smtClean="0"/>
              <a:t>complete picture</a:t>
            </a:r>
            <a:endParaRPr lang="en" altLang="sv-SE" sz="2200" dirty="0"/>
          </a:p>
          <a:p>
            <a:pPr lvl="1" algn="l" rtl="0">
              <a:lnSpc>
                <a:spcPct val="90000"/>
              </a:lnSpc>
            </a:pPr>
            <a:r>
              <a:rPr lang="en" sz="2200" b="0" i="0" u="none" baseline="0" dirty="0"/>
              <a:t>Has anything changed since the last salary </a:t>
            </a:r>
            <a:r>
              <a:rPr lang="en" sz="2200" b="0" i="0" u="none" baseline="0" dirty="0" smtClean="0"/>
              <a:t>dialogue?</a:t>
            </a:r>
            <a:endParaRPr lang="en" altLang="sv-SE" sz="2200" dirty="0"/>
          </a:p>
          <a:p>
            <a:pPr lvl="1" algn="l" rtl="0">
              <a:lnSpc>
                <a:spcPct val="90000"/>
              </a:lnSpc>
            </a:pPr>
            <a:r>
              <a:rPr lang="en" sz="2200" b="0" i="0" u="none" baseline="0" dirty="0"/>
              <a:t>How do you assess </a:t>
            </a:r>
            <a:r>
              <a:rPr lang="en" sz="2200" b="0" i="0" u="none" baseline="0" dirty="0" smtClean="0"/>
              <a:t>the work </a:t>
            </a:r>
            <a:r>
              <a:rPr lang="en" sz="2200" b="0" i="0" u="none" baseline="0" dirty="0"/>
              <a:t>performance?</a:t>
            </a:r>
            <a:endParaRPr lang="en" altLang="sv-SE" sz="220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9650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If your perceptions of work performance differ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1988840"/>
            <a:ext cx="7416824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It is </a:t>
            </a:r>
            <a:r>
              <a:rPr lang="en" sz="2200" b="1" i="0" u="none" baseline="0" dirty="0"/>
              <a:t>okay</a:t>
            </a:r>
            <a:r>
              <a:rPr lang="en" sz="2200" b="0" i="0" u="none" baseline="0" dirty="0"/>
              <a:t> to have differing perceptions</a:t>
            </a:r>
            <a:endParaRPr lang="en" altLang="sv-SE" sz="2200" dirty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Listen to one another; try to understand one another’s different perspectives</a:t>
            </a:r>
            <a:endParaRPr lang="en" altLang="sv-SE" sz="2200" dirty="0"/>
          </a:p>
          <a:p>
            <a:pPr algn="l" rtl="0">
              <a:lnSpc>
                <a:spcPct val="90000"/>
              </a:lnSpc>
              <a:buFontTx/>
              <a:buNone/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Clarity is important for both parties to be able to understand one another</a:t>
            </a:r>
            <a:endParaRPr lang="en" altLang="sv-SE" sz="2200" dirty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Your different viewpoints should be made clear in a document from the salary </a:t>
            </a:r>
            <a:r>
              <a:rPr lang="en" sz="2200" b="0" i="0" u="none" baseline="0" dirty="0" smtClean="0"/>
              <a:t>dialogue</a:t>
            </a:r>
            <a:endParaRPr lang="en" altLang="sv-SE" sz="220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23030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Determining</a:t>
            </a:r>
            <a:r>
              <a:rPr lang="sv-SE" dirty="0" smtClean="0"/>
              <a:t> a </a:t>
            </a:r>
            <a:r>
              <a:rPr lang="sv-SE" dirty="0" err="1" smtClean="0"/>
              <a:t>salary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sz="1600" dirty="0" smtClean="0"/>
              <a:t>(part 1)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4914" y="1739537"/>
            <a:ext cx="8062664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150" dirty="0" smtClean="0"/>
              <a:t>The </a:t>
            </a:r>
            <a:r>
              <a:rPr lang="sv-SE" sz="2150" dirty="0" err="1" smtClean="0"/>
              <a:t>current</a:t>
            </a:r>
            <a:r>
              <a:rPr lang="sv-SE" sz="2150" dirty="0" smtClean="0"/>
              <a:t> </a:t>
            </a:r>
            <a:r>
              <a:rPr lang="sv-SE" sz="2150" dirty="0" err="1" smtClean="0"/>
              <a:t>salary</a:t>
            </a:r>
            <a:r>
              <a:rPr lang="sv-SE" sz="2150" dirty="0" smtClean="0"/>
              <a:t> </a:t>
            </a:r>
            <a:r>
              <a:rPr lang="sv-SE" sz="2150" dirty="0" err="1" smtClean="0"/>
              <a:t>determines</a:t>
            </a:r>
            <a:r>
              <a:rPr lang="sv-SE" sz="2150" dirty="0" smtClean="0"/>
              <a:t> the </a:t>
            </a:r>
            <a:r>
              <a:rPr lang="sv-SE" sz="2150" dirty="0" err="1" smtClean="0"/>
              <a:t>expected</a:t>
            </a:r>
            <a:r>
              <a:rPr lang="sv-SE" sz="2150" dirty="0" smtClean="0"/>
              <a:t> </a:t>
            </a:r>
            <a:r>
              <a:rPr lang="sv-SE" sz="2150" dirty="0" err="1" smtClean="0"/>
              <a:t>level</a:t>
            </a:r>
            <a:r>
              <a:rPr lang="sv-SE" sz="2150" dirty="0" smtClean="0"/>
              <a:t> </a:t>
            </a:r>
            <a:r>
              <a:rPr lang="sv-SE" sz="2150" dirty="0" err="1" smtClean="0"/>
              <a:t>of</a:t>
            </a:r>
            <a:r>
              <a:rPr lang="sv-SE" sz="2150" dirty="0" smtClean="0"/>
              <a:t> </a:t>
            </a:r>
            <a:r>
              <a:rPr lang="sv-SE" sz="2150" dirty="0" err="1" smtClean="0"/>
              <a:t>performance</a:t>
            </a:r>
            <a:r>
              <a:rPr lang="sv-SE" sz="2150" dirty="0" smtClean="0"/>
              <a:t>, the </a:t>
            </a:r>
            <a:r>
              <a:rPr lang="sv-SE" sz="2150" dirty="0" err="1" smtClean="0"/>
              <a:t>actual</a:t>
            </a:r>
            <a:r>
              <a:rPr lang="sv-SE" sz="2150" dirty="0" smtClean="0"/>
              <a:t> </a:t>
            </a:r>
            <a:r>
              <a:rPr lang="sv-SE" sz="2150" dirty="0" err="1" smtClean="0"/>
              <a:t>performance</a:t>
            </a:r>
            <a:r>
              <a:rPr lang="sv-SE" sz="2150" dirty="0" smtClean="0"/>
              <a:t> </a:t>
            </a:r>
            <a:r>
              <a:rPr lang="sv-SE" sz="2150" dirty="0" err="1" smtClean="0"/>
              <a:t>will</a:t>
            </a:r>
            <a:r>
              <a:rPr lang="sv-SE" sz="2150" dirty="0" smtClean="0"/>
              <a:t> be </a:t>
            </a:r>
            <a:r>
              <a:rPr lang="sv-SE" sz="2150" dirty="0" err="1" smtClean="0"/>
              <a:t>compared</a:t>
            </a:r>
            <a:r>
              <a:rPr lang="sv-SE" sz="2150" dirty="0" smtClean="0"/>
              <a:t> </a:t>
            </a:r>
            <a:r>
              <a:rPr lang="sv-SE" sz="2150" dirty="0" err="1" smtClean="0"/>
              <a:t>accordingly</a:t>
            </a:r>
            <a:endParaRPr lang="sv-SE" sz="2150" dirty="0" smtClean="0"/>
          </a:p>
          <a:p>
            <a:pPr>
              <a:lnSpc>
                <a:spcPct val="150000"/>
              </a:lnSpc>
            </a:pPr>
            <a:endParaRPr lang="sv-SE" sz="2150" dirty="0" smtClean="0"/>
          </a:p>
          <a:p>
            <a:pPr>
              <a:lnSpc>
                <a:spcPct val="150000"/>
              </a:lnSpc>
            </a:pPr>
            <a:r>
              <a:rPr lang="sv-SE" sz="2150" dirty="0" smtClean="0"/>
              <a:t>The </a:t>
            </a:r>
            <a:r>
              <a:rPr lang="sv-SE" sz="2150" dirty="0" err="1" smtClean="0"/>
              <a:t>actual</a:t>
            </a:r>
            <a:r>
              <a:rPr lang="sv-SE" sz="2150" dirty="0" smtClean="0"/>
              <a:t> </a:t>
            </a:r>
            <a:r>
              <a:rPr lang="sv-SE" sz="2150" dirty="0" err="1" smtClean="0"/>
              <a:t>performance</a:t>
            </a:r>
            <a:r>
              <a:rPr lang="sv-SE" sz="2150" dirty="0" smtClean="0"/>
              <a:t> </a:t>
            </a:r>
            <a:r>
              <a:rPr lang="sv-SE" sz="2150" dirty="0" err="1" smtClean="0"/>
              <a:t>points</a:t>
            </a:r>
            <a:r>
              <a:rPr lang="sv-SE" sz="2150" dirty="0" smtClean="0"/>
              <a:t> </a:t>
            </a:r>
            <a:r>
              <a:rPr lang="sv-SE" sz="2150" dirty="0" err="1" smtClean="0"/>
              <a:t>out</a:t>
            </a:r>
            <a:r>
              <a:rPr lang="sv-SE" sz="2150" dirty="0" smtClean="0"/>
              <a:t> </a:t>
            </a:r>
            <a:r>
              <a:rPr lang="sv-SE" sz="2150" dirty="0" err="1" smtClean="0"/>
              <a:t>where</a:t>
            </a:r>
            <a:r>
              <a:rPr lang="sv-SE" sz="2150" dirty="0" smtClean="0"/>
              <a:t> in the </a:t>
            </a:r>
            <a:r>
              <a:rPr lang="sv-SE" sz="2150" dirty="0" err="1" smtClean="0"/>
              <a:t>salary</a:t>
            </a:r>
            <a:r>
              <a:rPr lang="sv-SE" sz="2150" dirty="0" smtClean="0"/>
              <a:t> </a:t>
            </a:r>
            <a:r>
              <a:rPr lang="sv-SE" sz="2150" dirty="0" err="1" smtClean="0"/>
              <a:t>structure</a:t>
            </a:r>
            <a:r>
              <a:rPr lang="sv-SE" sz="2150" dirty="0" smtClean="0"/>
              <a:t> the </a:t>
            </a:r>
            <a:r>
              <a:rPr lang="sv-SE" sz="2150" dirty="0" err="1" smtClean="0"/>
              <a:t>salary</a:t>
            </a:r>
            <a:r>
              <a:rPr lang="sv-SE" sz="2150" dirty="0" smtClean="0"/>
              <a:t> </a:t>
            </a:r>
            <a:r>
              <a:rPr lang="sv-SE" sz="2150" dirty="0" err="1" smtClean="0"/>
              <a:t>should</a:t>
            </a:r>
            <a:r>
              <a:rPr lang="sv-SE" sz="2150" dirty="0" smtClean="0"/>
              <a:t> end </a:t>
            </a:r>
            <a:r>
              <a:rPr lang="sv-SE" sz="2150" dirty="0" err="1" smtClean="0"/>
              <a:t>up</a:t>
            </a:r>
            <a:r>
              <a:rPr lang="sv-SE" sz="2150" dirty="0" smtClean="0"/>
              <a:t>, i.e. </a:t>
            </a:r>
            <a:r>
              <a:rPr lang="sv-SE" sz="2150" dirty="0" err="1" smtClean="0"/>
              <a:t>high</a:t>
            </a:r>
            <a:r>
              <a:rPr lang="sv-SE" sz="2150" dirty="0" smtClean="0"/>
              <a:t> </a:t>
            </a:r>
            <a:r>
              <a:rPr lang="sv-SE" sz="2150" dirty="0" err="1" smtClean="0"/>
              <a:t>up</a:t>
            </a:r>
            <a:r>
              <a:rPr lang="sv-SE" sz="2150" dirty="0" smtClean="0"/>
              <a:t>, in the </a:t>
            </a:r>
            <a:r>
              <a:rPr lang="sv-SE" sz="2150" dirty="0" err="1" smtClean="0"/>
              <a:t>middle</a:t>
            </a:r>
            <a:r>
              <a:rPr lang="sv-SE" sz="2150" dirty="0" smtClean="0"/>
              <a:t> or </a:t>
            </a:r>
            <a:r>
              <a:rPr lang="sv-SE" sz="2150" dirty="0" err="1" smtClean="0"/>
              <a:t>low</a:t>
            </a:r>
            <a:r>
              <a:rPr lang="sv-SE" sz="2150" dirty="0" smtClean="0"/>
              <a:t>.</a:t>
            </a:r>
            <a:endParaRPr lang="sv-SE" sz="2150" dirty="0"/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597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Determining</a:t>
            </a:r>
            <a:r>
              <a:rPr lang="sv-SE" dirty="0" smtClean="0"/>
              <a:t> a </a:t>
            </a:r>
            <a:r>
              <a:rPr lang="sv-SE" dirty="0" err="1" smtClean="0"/>
              <a:t>salary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600" dirty="0"/>
              <a:t>(part </a:t>
            </a:r>
            <a:r>
              <a:rPr lang="sv-SE" sz="1600" dirty="0" smtClean="0"/>
              <a:t>2)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752600"/>
            <a:ext cx="8062664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150" dirty="0" smtClean="0"/>
              <a:t>The </a:t>
            </a:r>
            <a:r>
              <a:rPr lang="sv-SE" sz="2150" dirty="0" err="1" smtClean="0"/>
              <a:t>need</a:t>
            </a:r>
            <a:r>
              <a:rPr lang="sv-SE" sz="2150" dirty="0" smtClean="0"/>
              <a:t> for </a:t>
            </a:r>
            <a:r>
              <a:rPr lang="sv-SE" sz="2150" dirty="0" err="1" smtClean="0"/>
              <a:t>adjustements</a:t>
            </a:r>
            <a:r>
              <a:rPr lang="sv-SE" sz="2150" dirty="0" smtClean="0"/>
              <a:t> </a:t>
            </a:r>
            <a:r>
              <a:rPr lang="sv-SE" sz="2150" dirty="0" err="1" smtClean="0"/>
              <a:t>determines</a:t>
            </a:r>
            <a:r>
              <a:rPr lang="sv-SE" sz="2150" dirty="0" smtClean="0"/>
              <a:t> the </a:t>
            </a:r>
            <a:r>
              <a:rPr lang="sv-SE" sz="2150" dirty="0" err="1" smtClean="0"/>
              <a:t>size</a:t>
            </a:r>
            <a:r>
              <a:rPr lang="sv-SE" sz="2150" dirty="0" smtClean="0"/>
              <a:t> </a:t>
            </a:r>
            <a:r>
              <a:rPr lang="sv-SE" sz="2150" dirty="0" err="1" smtClean="0"/>
              <a:t>of</a:t>
            </a:r>
            <a:r>
              <a:rPr lang="sv-SE" sz="2150" dirty="0" smtClean="0"/>
              <a:t> the </a:t>
            </a:r>
            <a:r>
              <a:rPr lang="sv-SE" sz="2150" dirty="0" err="1" smtClean="0"/>
              <a:t>raise</a:t>
            </a:r>
            <a:endParaRPr lang="sv-SE" sz="2150" dirty="0"/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pPr>
              <a:lnSpc>
                <a:spcPct val="150000"/>
              </a:lnSpc>
            </a:pPr>
            <a:r>
              <a:rPr lang="sv-SE" sz="2150" dirty="0" smtClean="0"/>
              <a:t>The manager </a:t>
            </a:r>
            <a:r>
              <a:rPr lang="sv-SE" sz="2150" dirty="0" err="1" smtClean="0"/>
              <a:t>determines</a:t>
            </a:r>
            <a:r>
              <a:rPr lang="sv-SE" sz="2150" dirty="0" smtClean="0"/>
              <a:t> </a:t>
            </a:r>
            <a:r>
              <a:rPr lang="sv-SE" sz="2150" dirty="0" err="1" smtClean="0"/>
              <a:t>demands</a:t>
            </a:r>
            <a:r>
              <a:rPr lang="sv-SE" sz="2150" dirty="0" smtClean="0"/>
              <a:t> and </a:t>
            </a:r>
            <a:r>
              <a:rPr lang="sv-SE" sz="2150" dirty="0" err="1" smtClean="0"/>
              <a:t>expectations</a:t>
            </a:r>
            <a:endParaRPr lang="sv-SE" sz="2150" dirty="0"/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pPr>
              <a:lnSpc>
                <a:spcPct val="150000"/>
              </a:lnSpc>
            </a:pPr>
            <a:r>
              <a:rPr lang="sv-SE" sz="2150" dirty="0" smtClean="0"/>
              <a:t>The manager </a:t>
            </a:r>
            <a:r>
              <a:rPr lang="sv-SE" sz="2150" dirty="0" err="1" smtClean="0"/>
              <a:t>determines</a:t>
            </a:r>
            <a:r>
              <a:rPr lang="sv-SE" sz="2150" dirty="0" smtClean="0"/>
              <a:t> the </a:t>
            </a:r>
            <a:r>
              <a:rPr lang="sv-SE" sz="2150" dirty="0" err="1" smtClean="0"/>
              <a:t>performance</a:t>
            </a:r>
            <a:r>
              <a:rPr lang="sv-SE" sz="2150" dirty="0" smtClean="0"/>
              <a:t> </a:t>
            </a:r>
            <a:r>
              <a:rPr lang="sv-SE" sz="2150" dirty="0" err="1" smtClean="0"/>
              <a:t>asessment</a:t>
            </a:r>
            <a:r>
              <a:rPr lang="sv-SE" sz="2150" dirty="0" smtClean="0"/>
              <a:t>, </a:t>
            </a:r>
            <a:r>
              <a:rPr lang="sv-SE" sz="2150" dirty="0" err="1" smtClean="0"/>
              <a:t>based</a:t>
            </a:r>
            <a:r>
              <a:rPr lang="sv-SE" sz="2150" dirty="0" smtClean="0"/>
              <a:t> on </a:t>
            </a:r>
            <a:r>
              <a:rPr lang="en" sz="2150" dirty="0"/>
              <a:t>assessment areas </a:t>
            </a:r>
            <a:r>
              <a:rPr lang="en" sz="2150" dirty="0" smtClean="0"/>
              <a:t>and </a:t>
            </a:r>
            <a:r>
              <a:rPr lang="en" sz="2150" dirty="0"/>
              <a:t>salary criteria </a:t>
            </a:r>
            <a:endParaRPr lang="en" sz="2150" dirty="0" smtClean="0"/>
          </a:p>
          <a:p>
            <a:pPr>
              <a:lnSpc>
                <a:spcPct val="150000"/>
              </a:lnSpc>
            </a:pPr>
            <a:endParaRPr lang="sv-SE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sv-SE" sz="2150" b="1" dirty="0" err="1" smtClean="0">
                <a:solidFill>
                  <a:srgbClr val="FF0000"/>
                </a:solidFill>
              </a:rPr>
              <a:t>We</a:t>
            </a:r>
            <a:r>
              <a:rPr lang="sv-SE" sz="2150" b="1" dirty="0" smtClean="0">
                <a:solidFill>
                  <a:srgbClr val="FF0000"/>
                </a:solidFill>
              </a:rPr>
              <a:t> </a:t>
            </a:r>
            <a:r>
              <a:rPr lang="sv-SE" sz="2150" b="1" dirty="0" err="1" smtClean="0">
                <a:solidFill>
                  <a:srgbClr val="FF0000"/>
                </a:solidFill>
              </a:rPr>
              <a:t>determine</a:t>
            </a:r>
            <a:r>
              <a:rPr lang="sv-SE" sz="2150" b="1" dirty="0" smtClean="0">
                <a:solidFill>
                  <a:srgbClr val="FF0000"/>
                </a:solidFill>
              </a:rPr>
              <a:t> </a:t>
            </a:r>
            <a:r>
              <a:rPr lang="sv-SE" sz="2150" b="1" dirty="0" err="1" smtClean="0">
                <a:solidFill>
                  <a:srgbClr val="FF0000"/>
                </a:solidFill>
              </a:rPr>
              <a:t>salaries</a:t>
            </a:r>
            <a:r>
              <a:rPr lang="sv-SE" sz="2150" b="1" dirty="0" smtClean="0">
                <a:solidFill>
                  <a:srgbClr val="FF0000"/>
                </a:solidFill>
              </a:rPr>
              <a:t> - not </a:t>
            </a:r>
            <a:r>
              <a:rPr lang="sv-SE" sz="2150" b="1" dirty="0" err="1" smtClean="0">
                <a:solidFill>
                  <a:srgbClr val="FF0000"/>
                </a:solidFill>
              </a:rPr>
              <a:t>raises</a:t>
            </a:r>
            <a:r>
              <a:rPr lang="sv-SE" sz="2150" b="1" dirty="0" smtClean="0">
                <a:solidFill>
                  <a:srgbClr val="FF0000"/>
                </a:solidFill>
              </a:rPr>
              <a:t>!</a:t>
            </a:r>
            <a:endParaRPr lang="sv-SE" sz="21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575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When the salary review is complete</a:t>
            </a:r>
            <a:endParaRPr lang="en" sz="3200" strike="sngStrike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4296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buNone/>
            </a:pPr>
            <a:r>
              <a:rPr lang="en" sz="2200" b="1" i="0" u="none" baseline="0" dirty="0"/>
              <a:t>Notification of new salary and follow-up </a:t>
            </a:r>
            <a:r>
              <a:rPr lang="en" sz="2200" b="1" i="0" u="none" baseline="0" dirty="0" smtClean="0"/>
              <a:t>dialogue</a:t>
            </a:r>
            <a:endParaRPr lang="en" sz="2200" b="1" i="0" u="none" baseline="0" dirty="0"/>
          </a:p>
          <a:p>
            <a:pPr marL="0" indent="0" algn="l" rtl="0">
              <a:buNone/>
            </a:pPr>
            <a:endParaRPr lang="en" altLang="sv-SE" sz="2200" dirty="0" smtClean="0"/>
          </a:p>
          <a:p>
            <a:pPr algn="l" rtl="0"/>
            <a:r>
              <a:rPr lang="en" sz="2200" b="0" i="0" u="none" baseline="0" dirty="0" smtClean="0"/>
              <a:t>The manager </a:t>
            </a:r>
            <a:r>
              <a:rPr lang="en" sz="2200" b="0" i="0" u="none" baseline="0" dirty="0"/>
              <a:t>provides </a:t>
            </a:r>
            <a:r>
              <a:rPr lang="en" sz="2200" b="0" i="0" u="none" baseline="0" dirty="0" smtClean="0"/>
              <a:t>a notification </a:t>
            </a:r>
            <a:r>
              <a:rPr lang="en" sz="2200" b="0" i="0" u="none" baseline="0" dirty="0"/>
              <a:t>of </a:t>
            </a:r>
            <a:r>
              <a:rPr lang="en" sz="2200" b="0" i="0" u="none" baseline="0" dirty="0" smtClean="0"/>
              <a:t>the new salary, </a:t>
            </a:r>
            <a:r>
              <a:rPr lang="en" sz="2200" b="0" i="0" u="none" baseline="0" dirty="0"/>
              <a:t>after the </a:t>
            </a:r>
            <a:r>
              <a:rPr lang="en" sz="2200" b="0" i="0" u="none" baseline="0" dirty="0" smtClean="0"/>
              <a:t>negotiation </a:t>
            </a:r>
            <a:r>
              <a:rPr lang="en" sz="2200" b="0" i="0" u="none" baseline="0" dirty="0"/>
              <a:t>between the employer and the union</a:t>
            </a:r>
          </a:p>
          <a:p>
            <a:endParaRPr lang="en" altLang="sv-SE" sz="2200" dirty="0" smtClean="0"/>
          </a:p>
          <a:p>
            <a:pPr algn="l" rtl="0"/>
            <a:r>
              <a:rPr lang="en" sz="2200" b="0" i="0" u="none" baseline="0" dirty="0" smtClean="0"/>
              <a:t>An employee </a:t>
            </a:r>
            <a:r>
              <a:rPr lang="en" sz="2200" b="0" i="0" u="none" baseline="0" dirty="0"/>
              <a:t>is offered a follow-up </a:t>
            </a:r>
            <a:r>
              <a:rPr lang="en" sz="2200" b="0" i="0" u="none" baseline="0" dirty="0" smtClean="0"/>
              <a:t>dialogue</a:t>
            </a:r>
            <a:r>
              <a:rPr lang="en" sz="2200" b="0" i="0" u="none" dirty="0" smtClean="0"/>
              <a:t> </a:t>
            </a:r>
            <a:r>
              <a:rPr lang="en" sz="2200" b="0" i="0" u="none" baseline="0" dirty="0" smtClean="0"/>
              <a:t>for </a:t>
            </a:r>
            <a:r>
              <a:rPr lang="en" sz="2200" b="0" i="0" u="none" baseline="0" dirty="0"/>
              <a:t>the purpose of clarifying the new salary </a:t>
            </a:r>
          </a:p>
          <a:p>
            <a:pPr marL="457200" lvl="1" indent="0" algn="l" rtl="0">
              <a:buNone/>
            </a:pPr>
            <a:r>
              <a:rPr lang="en" sz="2200" b="0" i="0" u="none" baseline="0" dirty="0"/>
              <a:t>- </a:t>
            </a:r>
            <a:r>
              <a:rPr lang="en" sz="2000" b="0" i="0" u="none" baseline="0" dirty="0"/>
              <a:t>dialogue about the entire salary, not just the salary adjustment </a:t>
            </a:r>
          </a:p>
          <a:p>
            <a:pPr marL="0" indent="0" algn="l" rtl="0">
              <a:buNone/>
            </a:pPr>
            <a:endParaRPr lang="en" altLang="sv-SE" sz="2400" dirty="0"/>
          </a:p>
          <a:p>
            <a:pPr marL="0" indent="0" algn="l" rtl="0">
              <a:buNone/>
            </a:pPr>
            <a:endParaRPr lang="en" altLang="sv-SE" sz="200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24768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To discuss...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spcBef>
                <a:spcPct val="0"/>
              </a:spcBef>
              <a:buFontTx/>
              <a:buNone/>
            </a:pPr>
            <a:endParaRPr lang="en" altLang="sv-SE" sz="2400" dirty="0" smtClean="0"/>
          </a:p>
          <a:p>
            <a:pPr marL="0" indent="0" algn="l" rtl="0">
              <a:spcBef>
                <a:spcPct val="0"/>
              </a:spcBef>
              <a:buFontTx/>
              <a:buNone/>
            </a:pPr>
            <a:endParaRPr lang="en" altLang="sv-SE" sz="2400" dirty="0"/>
          </a:p>
          <a:p>
            <a:pPr marL="0" indent="0" algn="l" rtl="0">
              <a:spcBef>
                <a:spcPct val="0"/>
              </a:spcBef>
              <a:buFontTx/>
              <a:buNone/>
            </a:pPr>
            <a:endParaRPr lang="en" altLang="sv-SE" sz="2400" dirty="0" smtClean="0"/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" sz="2400" b="0" i="0" u="none" baseline="0" dirty="0"/>
              <a:t>How can the salary </a:t>
            </a:r>
            <a:r>
              <a:rPr lang="en" sz="2400" b="0" i="0" u="none" baseline="0" dirty="0" smtClean="0"/>
              <a:t>dialogue contribute </a:t>
            </a:r>
            <a:r>
              <a:rPr lang="en" sz="2400" b="0" i="0" u="none" baseline="0" dirty="0"/>
              <a:t>to making the connection between work performance and salary clearer?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628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200" dirty="0"/>
              <a:t>The performance review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4748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dirty="0" smtClean="0"/>
              <a:t>It </a:t>
            </a:r>
            <a:r>
              <a:rPr lang="sv-SE" dirty="0" err="1" smtClean="0"/>
              <a:t>should</a:t>
            </a:r>
            <a:r>
              <a:rPr lang="sv-SE" dirty="0" smtClean="0"/>
              <a:t> be </a:t>
            </a:r>
            <a:r>
              <a:rPr lang="sv-SE" dirty="0" err="1" smtClean="0"/>
              <a:t>planned</a:t>
            </a:r>
            <a:r>
              <a:rPr lang="sv-SE" dirty="0" smtClean="0"/>
              <a:t> and </a:t>
            </a:r>
            <a:r>
              <a:rPr lang="sv-SE" dirty="0" err="1" smtClean="0"/>
              <a:t>prepared</a:t>
            </a:r>
            <a:r>
              <a:rPr lang="sv-SE" dirty="0"/>
              <a:t>,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err="1" smtClean="0"/>
              <a:t>Somewhat</a:t>
            </a:r>
            <a:r>
              <a:rPr lang="sv-SE" dirty="0" smtClean="0"/>
              <a:t> </a:t>
            </a:r>
            <a:r>
              <a:rPr lang="sv-SE" dirty="0" err="1" smtClean="0"/>
              <a:t>retrospective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mostly</a:t>
            </a:r>
            <a:r>
              <a:rPr lang="sv-SE" dirty="0" smtClean="0"/>
              <a:t> forward-</a:t>
            </a:r>
            <a:r>
              <a:rPr lang="sv-SE" dirty="0" err="1" smtClean="0"/>
              <a:t>looking</a:t>
            </a:r>
            <a:r>
              <a:rPr lang="sv-SE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The </a:t>
            </a:r>
            <a:r>
              <a:rPr lang="sv-SE" dirty="0" err="1" smtClean="0"/>
              <a:t>whole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situation (tasks and </a:t>
            </a:r>
            <a:r>
              <a:rPr lang="sv-SE" dirty="0" err="1" smtClean="0"/>
              <a:t>objectives</a:t>
            </a:r>
            <a:r>
              <a:rPr lang="sv-SE" dirty="0" smtClean="0"/>
              <a:t>, </a:t>
            </a:r>
            <a:r>
              <a:rPr lang="sv-SE" dirty="0" err="1" smtClean="0"/>
              <a:t>collaboration</a:t>
            </a:r>
            <a:r>
              <a:rPr lang="sv-SE" dirty="0" smtClean="0"/>
              <a:t>, </a:t>
            </a:r>
            <a:r>
              <a:rPr lang="sv-SE" dirty="0" err="1" smtClean="0"/>
              <a:t>leadership</a:t>
            </a:r>
            <a:r>
              <a:rPr lang="sv-SE" dirty="0" smtClean="0"/>
              <a:t>,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environment</a:t>
            </a:r>
            <a:r>
              <a:rPr lang="sv-SE" dirty="0" smtClean="0"/>
              <a:t>, personal </a:t>
            </a:r>
            <a:r>
              <a:rPr lang="sv-SE" dirty="0" err="1" smtClean="0"/>
              <a:t>development</a:t>
            </a:r>
            <a:r>
              <a:rPr lang="sv-SE" dirty="0" smtClean="0"/>
              <a:t>, private </a:t>
            </a:r>
            <a:r>
              <a:rPr lang="sv-SE" dirty="0" err="1" smtClean="0"/>
              <a:t>life</a:t>
            </a:r>
            <a:r>
              <a:rPr lang="sv-SE" dirty="0" smtClean="0"/>
              <a:t>),</a:t>
            </a:r>
            <a:endParaRPr lang="sv-SE" dirty="0"/>
          </a:p>
          <a:p>
            <a:pPr>
              <a:lnSpc>
                <a:spcPct val="150000"/>
              </a:lnSpc>
            </a:pP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objectives</a:t>
            </a:r>
            <a:r>
              <a:rPr lang="sv-SE" dirty="0" smtClean="0"/>
              <a:t> and </a:t>
            </a:r>
            <a:r>
              <a:rPr lang="sv-SE" dirty="0" err="1" smtClean="0"/>
              <a:t>expectations</a:t>
            </a:r>
            <a:r>
              <a:rPr lang="sv-SE" dirty="0" smtClean="0"/>
              <a:t>. Note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behavioural</a:t>
            </a:r>
            <a:r>
              <a:rPr lang="sv-SE" dirty="0" smtClean="0"/>
              <a:t> </a:t>
            </a:r>
            <a:r>
              <a:rPr lang="sv-SE" dirty="0" err="1" smtClean="0"/>
              <a:t>expectations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important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02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Salary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467200"/>
          </a:xfrm>
        </p:spPr>
        <p:txBody>
          <a:bodyPr/>
          <a:lstStyle/>
          <a:p>
            <a:r>
              <a:rPr lang="sv-SE" sz="2200" dirty="0" smtClean="0"/>
              <a:t>A </a:t>
            </a:r>
            <a:r>
              <a:rPr lang="sv-SE" sz="2200" dirty="0" err="1" smtClean="0"/>
              <a:t>dialogue</a:t>
            </a:r>
            <a:r>
              <a:rPr lang="sv-SE" sz="2200" dirty="0" smtClean="0"/>
              <a:t> </a:t>
            </a:r>
            <a:r>
              <a:rPr lang="sv-SE" sz="2200" dirty="0" err="1" smtClean="0"/>
              <a:t>between</a:t>
            </a:r>
            <a:r>
              <a:rPr lang="sv-SE" sz="2200" dirty="0" smtClean="0"/>
              <a:t> a manager and an </a:t>
            </a:r>
            <a:r>
              <a:rPr lang="sv-SE" sz="2200" dirty="0" err="1" smtClean="0"/>
              <a:t>employee</a:t>
            </a:r>
            <a:r>
              <a:rPr lang="sv-SE" sz="2200" dirty="0" smtClean="0"/>
              <a:t> </a:t>
            </a:r>
            <a:r>
              <a:rPr lang="sv-SE" sz="2200" dirty="0" err="1" smtClean="0"/>
              <a:t>where</a:t>
            </a:r>
            <a:r>
              <a:rPr lang="sv-SE" sz="2200" dirty="0" smtClean="0"/>
              <a:t> an </a:t>
            </a:r>
            <a:r>
              <a:rPr lang="sv-SE" sz="2200" dirty="0" err="1" smtClean="0"/>
              <a:t>assesment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for the period in </a:t>
            </a:r>
            <a:r>
              <a:rPr lang="sv-SE" sz="2200" dirty="0" err="1" smtClean="0"/>
              <a:t>question</a:t>
            </a:r>
            <a:r>
              <a:rPr lang="sv-SE" sz="2200" dirty="0" smtClean="0"/>
              <a:t> is </a:t>
            </a:r>
            <a:r>
              <a:rPr lang="sv-SE" sz="2200" dirty="0" err="1" smtClean="0"/>
              <a:t>finally</a:t>
            </a:r>
            <a:r>
              <a:rPr lang="sv-SE" sz="2200" dirty="0" smtClean="0"/>
              <a:t> </a:t>
            </a:r>
            <a:r>
              <a:rPr lang="sv-SE" sz="2200" dirty="0" err="1" smtClean="0"/>
              <a:t>made</a:t>
            </a:r>
            <a:endParaRPr lang="sv-SE" sz="2200" dirty="0" smtClean="0"/>
          </a:p>
          <a:p>
            <a:pPr marL="0" indent="0">
              <a:buNone/>
            </a:pPr>
            <a:endParaRPr lang="sv-SE" sz="1400" dirty="0" smtClean="0"/>
          </a:p>
          <a:p>
            <a:r>
              <a:rPr lang="sv-SE" sz="2200" dirty="0" err="1" smtClean="0"/>
              <a:t>Based</a:t>
            </a:r>
            <a:r>
              <a:rPr lang="sv-SE" sz="2200" dirty="0" smtClean="0"/>
              <a:t> on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areas and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</a:t>
            </a:r>
            <a:r>
              <a:rPr lang="sv-SE" sz="2200" dirty="0" err="1" smtClean="0"/>
              <a:t>criteria</a:t>
            </a:r>
            <a:r>
              <a:rPr lang="sv-SE" sz="2200" dirty="0" smtClean="0"/>
              <a:t> an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is </a:t>
            </a:r>
            <a:r>
              <a:rPr lang="sv-SE" sz="2200" dirty="0" err="1" smtClean="0"/>
              <a:t>made</a:t>
            </a:r>
            <a:r>
              <a:rPr lang="sv-SE" sz="2200" dirty="0" smtClean="0"/>
              <a:t> to </a:t>
            </a:r>
            <a:r>
              <a:rPr lang="sv-SE" sz="2200" dirty="0" err="1" smtClean="0"/>
              <a:t>see</a:t>
            </a:r>
            <a:r>
              <a:rPr lang="sv-SE" sz="2200" dirty="0" smtClean="0"/>
              <a:t> </a:t>
            </a:r>
            <a:r>
              <a:rPr lang="sv-SE" sz="2200" dirty="0" err="1" smtClean="0"/>
              <a:t>whether</a:t>
            </a:r>
            <a:r>
              <a:rPr lang="sv-SE" sz="2200" dirty="0" smtClean="0"/>
              <a:t>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leaves</a:t>
            </a:r>
            <a:r>
              <a:rPr lang="sv-SE" sz="2200" dirty="0" smtClean="0"/>
              <a:t> </a:t>
            </a:r>
            <a:r>
              <a:rPr lang="sv-SE" sz="2200" dirty="0" err="1" smtClean="0"/>
              <a:t>room</a:t>
            </a:r>
            <a:r>
              <a:rPr lang="sv-SE" sz="2200" dirty="0" smtClean="0"/>
              <a:t> for </a:t>
            </a:r>
            <a:r>
              <a:rPr lang="sv-SE" sz="2200" dirty="0" err="1" smtClean="0"/>
              <a:t>improvement</a:t>
            </a:r>
            <a:r>
              <a:rPr lang="sv-SE" sz="2200" dirty="0" smtClean="0"/>
              <a:t>, </a:t>
            </a:r>
            <a:r>
              <a:rPr lang="sv-SE" sz="2200" dirty="0" err="1" smtClean="0"/>
              <a:t>meets</a:t>
            </a:r>
            <a:r>
              <a:rPr lang="sv-SE" sz="2200" dirty="0" smtClean="0"/>
              <a:t> the </a:t>
            </a:r>
            <a:r>
              <a:rPr lang="sv-SE" sz="2200" dirty="0" err="1" smtClean="0"/>
              <a:t>expectations</a:t>
            </a:r>
            <a:r>
              <a:rPr lang="sv-SE" sz="2200" dirty="0" smtClean="0"/>
              <a:t> or </a:t>
            </a:r>
            <a:r>
              <a:rPr lang="sv-SE" sz="2200" dirty="0" err="1" smtClean="0"/>
              <a:t>exceeds</a:t>
            </a:r>
            <a:r>
              <a:rPr lang="sv-SE" sz="2200" dirty="0" smtClean="0"/>
              <a:t> the </a:t>
            </a:r>
            <a:r>
              <a:rPr lang="sv-SE" sz="2200" dirty="0" err="1" smtClean="0"/>
              <a:t>expectations</a:t>
            </a:r>
            <a:endParaRPr lang="sv-SE" sz="2200" dirty="0" smtClean="0"/>
          </a:p>
          <a:p>
            <a:endParaRPr lang="sv-SE" sz="1400" dirty="0" smtClean="0"/>
          </a:p>
          <a:p>
            <a:r>
              <a:rPr lang="sv-SE" sz="2200" dirty="0" smtClean="0"/>
              <a:t>The </a:t>
            </a:r>
            <a:r>
              <a:rPr lang="sv-SE" sz="2200" dirty="0" err="1" smtClean="0"/>
              <a:t>summarized</a:t>
            </a:r>
            <a:r>
              <a:rPr lang="sv-SE" sz="2200" dirty="0" smtClean="0"/>
              <a:t>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</a:t>
            </a:r>
            <a:r>
              <a:rPr lang="sv-SE" sz="2200" dirty="0" err="1" smtClean="0"/>
              <a:t>should</a:t>
            </a:r>
            <a:r>
              <a:rPr lang="sv-SE" sz="2200" dirty="0" smtClean="0"/>
              <a:t> </a:t>
            </a:r>
            <a:r>
              <a:rPr lang="sv-SE" sz="2200" dirty="0" err="1" smtClean="0"/>
              <a:t>lead</a:t>
            </a:r>
            <a:r>
              <a:rPr lang="sv-SE" sz="2200" dirty="0" smtClean="0"/>
              <a:t> to a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the </a:t>
            </a:r>
            <a:r>
              <a:rPr lang="sv-SE" sz="2200" dirty="0" err="1" smtClean="0"/>
              <a:t>employee</a:t>
            </a:r>
            <a:r>
              <a:rPr lang="sv-SE" sz="2200" dirty="0" smtClean="0"/>
              <a:t> </a:t>
            </a:r>
            <a:r>
              <a:rPr lang="sv-SE" sz="2200" dirty="0" err="1" smtClean="0"/>
              <a:t>can</a:t>
            </a:r>
            <a:r>
              <a:rPr lang="sv-SE" sz="2200" dirty="0" smtClean="0"/>
              <a:t> understand/accept</a:t>
            </a:r>
          </a:p>
          <a:p>
            <a:endParaRPr lang="sv-SE" sz="1400" dirty="0" smtClean="0"/>
          </a:p>
          <a:p>
            <a:r>
              <a:rPr lang="sv-SE" sz="2200" dirty="0" smtClean="0"/>
              <a:t>All </a:t>
            </a:r>
            <a:r>
              <a:rPr lang="sv-SE" sz="2200" dirty="0" err="1" smtClean="0"/>
              <a:t>employees</a:t>
            </a:r>
            <a:r>
              <a:rPr lang="sv-SE" sz="2200" dirty="0" smtClean="0"/>
              <a:t> </a:t>
            </a:r>
            <a:r>
              <a:rPr lang="sv-SE" sz="2200" dirty="0" err="1" smtClean="0"/>
              <a:t>should</a:t>
            </a:r>
            <a:r>
              <a:rPr lang="sv-SE" sz="2200" dirty="0" smtClean="0"/>
              <a:t> be </a:t>
            </a:r>
            <a:r>
              <a:rPr lang="sv-SE" sz="2200" dirty="0" err="1" smtClean="0"/>
              <a:t>offered</a:t>
            </a:r>
            <a:r>
              <a:rPr lang="sv-SE" sz="2200" dirty="0" smtClean="0"/>
              <a:t> a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review</a:t>
            </a:r>
            <a:r>
              <a:rPr lang="sv-SE" sz="2200" dirty="0" smtClean="0"/>
              <a:t> prior to </a:t>
            </a:r>
            <a:r>
              <a:rPr lang="sv-SE" sz="2200" dirty="0" err="1" smtClean="0"/>
              <a:t>their</a:t>
            </a:r>
            <a:r>
              <a:rPr lang="sv-SE" sz="2200" dirty="0" smtClean="0"/>
              <a:t>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revision</a:t>
            </a:r>
            <a:endParaRPr lang="sv-SE" sz="2200" i="1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977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 dirty="0"/>
              <a:t>Purpose of the salary </a:t>
            </a:r>
            <a:r>
              <a:rPr lang="en" sz="3200" b="0" i="0" u="none" baseline="0" dirty="0" smtClean="0"/>
              <a:t>dialogue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46906" y="1845618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/>
            <a:r>
              <a:rPr lang="en" sz="2200" b="0" i="0" u="none" baseline="0" dirty="0"/>
              <a:t>To inform </a:t>
            </a:r>
            <a:r>
              <a:rPr lang="en" sz="2200" b="0" i="0" u="none" baseline="0" dirty="0" smtClean="0"/>
              <a:t>employees</a:t>
            </a:r>
            <a:r>
              <a:rPr lang="en" sz="2200" b="0" i="0" u="none" dirty="0" smtClean="0"/>
              <a:t> </a:t>
            </a:r>
            <a:r>
              <a:rPr lang="en" sz="2200" b="0" i="0" u="none" baseline="0" dirty="0" smtClean="0"/>
              <a:t>of </a:t>
            </a:r>
            <a:r>
              <a:rPr lang="en" sz="2200" b="0" i="0" u="none" baseline="0" dirty="0"/>
              <a:t>the basis for </a:t>
            </a:r>
            <a:r>
              <a:rPr lang="en" sz="2200" b="0" i="0" u="none" baseline="0" dirty="0" smtClean="0"/>
              <a:t>their </a:t>
            </a:r>
            <a:r>
              <a:rPr lang="en" sz="2200" b="0" i="0" u="none" baseline="0" dirty="0"/>
              <a:t>new salary</a:t>
            </a:r>
          </a:p>
          <a:p>
            <a:endParaRPr lang="en" altLang="sv-SE" sz="2200" dirty="0"/>
          </a:p>
          <a:p>
            <a:pPr algn="l" rtl="0"/>
            <a:r>
              <a:rPr lang="en" sz="2200" b="0" i="0" u="none" baseline="0" dirty="0"/>
              <a:t>To give </a:t>
            </a:r>
            <a:r>
              <a:rPr lang="en" sz="2200" dirty="0" smtClean="0"/>
              <a:t>employees</a:t>
            </a:r>
            <a:r>
              <a:rPr lang="en" sz="2200" b="0" i="0" u="none" baseline="0" dirty="0" smtClean="0"/>
              <a:t> </a:t>
            </a:r>
            <a:r>
              <a:rPr lang="en" sz="2200" b="0" i="0" u="none" baseline="0" dirty="0"/>
              <a:t>feedback on </a:t>
            </a:r>
            <a:r>
              <a:rPr lang="en" sz="2200" b="0" i="0" u="none" baseline="0" dirty="0" smtClean="0"/>
              <a:t>their work </a:t>
            </a:r>
            <a:r>
              <a:rPr lang="en" sz="2200" b="0" i="0" u="none" baseline="0" dirty="0"/>
              <a:t>performance</a:t>
            </a:r>
          </a:p>
          <a:p>
            <a:endParaRPr lang="en" altLang="sv-SE" sz="2200" dirty="0"/>
          </a:p>
          <a:p>
            <a:pPr algn="l" rtl="0"/>
            <a:r>
              <a:rPr lang="en" sz="2200" b="0" i="0" u="none" baseline="0" dirty="0"/>
              <a:t>To contribute to a better understanding of the connection between </a:t>
            </a:r>
            <a:r>
              <a:rPr lang="en" sz="2200" b="0" i="0" u="none" baseline="0" dirty="0" smtClean="0"/>
              <a:t>objectives– </a:t>
            </a:r>
            <a:r>
              <a:rPr lang="en" sz="2200" b="0" i="0" u="none" baseline="0" dirty="0"/>
              <a:t>work performance – salary</a:t>
            </a:r>
          </a:p>
          <a:p>
            <a:pPr marL="0" indent="0" algn="l" rtl="0">
              <a:buNone/>
            </a:pPr>
            <a:endParaRPr lang="en" sz="2000" dirty="0" smtClean="0"/>
          </a:p>
          <a:p>
            <a:pPr marL="0" indent="0" algn="l" rtl="0">
              <a:buNone/>
            </a:pPr>
            <a:endParaRPr lang="en" sz="2000" dirty="0"/>
          </a:p>
          <a:p>
            <a:pPr marL="0" indent="0" algn="l" rtl="0">
              <a:buNone/>
            </a:pPr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14285" y="4365104"/>
            <a:ext cx="7212013" cy="103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" altLang="sv-SE" kern="0" dirty="0" smtClean="0"/>
          </a:p>
          <a:p>
            <a:endParaRPr lang="en" altLang="sv-SE" kern="0" dirty="0" smtClean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403648" y="5481132"/>
            <a:ext cx="1655763" cy="1008062"/>
          </a:xfrm>
          <a:prstGeom prst="flowChartAlternateProcess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" sz="2400" b="0" i="0" u="none" baseline="0" dirty="0" smtClean="0"/>
              <a:t>Objectives</a:t>
            </a:r>
            <a:endParaRPr lang="en" sz="2400" b="0" i="0" u="none" baseline="0" dirty="0"/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" sz="2400" b="0" i="0" u="none" baseline="0" dirty="0" smtClean="0"/>
              <a:t>Tasks</a:t>
            </a:r>
            <a:endParaRPr lang="en" altLang="sv-SE" sz="2400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923928" y="5481132"/>
            <a:ext cx="1655762" cy="1008062"/>
          </a:xfrm>
          <a:prstGeom prst="flowChartAlternateProcess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" sz="2350" b="0" i="0" u="none" baseline="0" dirty="0"/>
              <a:t>Work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" sz="2350" b="0" i="0" u="none" baseline="0" dirty="0"/>
              <a:t>performance</a:t>
            </a:r>
            <a:endParaRPr lang="en" altLang="sv-SE" sz="2350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44208" y="5481132"/>
            <a:ext cx="1655763" cy="1008062"/>
          </a:xfrm>
          <a:prstGeom prst="flowChartAlternate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" sz="2400" b="0" i="0" u="none" baseline="0"/>
              <a:t>Salary</a:t>
            </a:r>
            <a:endParaRPr lang="en" altLang="sv-SE" sz="2400"/>
          </a:p>
        </p:txBody>
      </p:sp>
      <p:cxnSp>
        <p:nvCxnSpPr>
          <p:cNvPr id="9" name="AutoShape 9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3059411" y="5985163"/>
            <a:ext cx="86451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5579690" y="5985163"/>
            <a:ext cx="86451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2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dialogue´s</a:t>
            </a:r>
            <a:r>
              <a:rPr lang="sv-SE" dirty="0" smtClean="0"/>
              <a:t> principal </a:t>
            </a:r>
            <a:r>
              <a:rPr lang="sv-SE" dirty="0" err="1" smtClean="0"/>
              <a:t>function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sz="2200" dirty="0" smtClean="0"/>
              <a:t>The tasks and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are</a:t>
            </a:r>
            <a:r>
              <a:rPr lang="sv-SE" sz="2200" dirty="0" smtClean="0"/>
              <a:t> </a:t>
            </a:r>
            <a:r>
              <a:rPr lang="sv-SE" sz="2200" dirty="0" err="1" smtClean="0"/>
              <a:t>already</a:t>
            </a:r>
            <a:r>
              <a:rPr lang="sv-SE" sz="2200" dirty="0" smtClean="0"/>
              <a:t> </a:t>
            </a:r>
            <a:r>
              <a:rPr lang="sv-SE" sz="2200" dirty="0" err="1" smtClean="0"/>
              <a:t>history</a:t>
            </a:r>
            <a:endParaRPr lang="sv-SE" sz="2200" dirty="0"/>
          </a:p>
          <a:p>
            <a:pPr>
              <a:lnSpc>
                <a:spcPct val="90000"/>
              </a:lnSpc>
            </a:pPr>
            <a:endParaRPr lang="sv-SE" sz="2200" dirty="0"/>
          </a:p>
          <a:p>
            <a:pPr>
              <a:lnSpc>
                <a:spcPct val="90000"/>
              </a:lnSpc>
            </a:pPr>
            <a:r>
              <a:rPr lang="sv-SE" sz="2200" dirty="0" smtClean="0"/>
              <a:t>The </a:t>
            </a:r>
            <a:r>
              <a:rPr lang="sv-SE" sz="2200" dirty="0" err="1" smtClean="0"/>
              <a:t>dialogue</a:t>
            </a:r>
            <a:r>
              <a:rPr lang="sv-SE" sz="2200" dirty="0" smtClean="0"/>
              <a:t> is </a:t>
            </a:r>
            <a:r>
              <a:rPr lang="sv-SE" sz="2200" dirty="0" err="1" smtClean="0"/>
              <a:t>about</a:t>
            </a:r>
            <a:r>
              <a:rPr lang="sv-SE" sz="2200" dirty="0" smtClean="0"/>
              <a:t> </a:t>
            </a:r>
            <a:r>
              <a:rPr lang="sv-SE" sz="2200" dirty="0" err="1" smtClean="0"/>
              <a:t>making</a:t>
            </a:r>
            <a:r>
              <a:rPr lang="sv-SE" sz="2200" dirty="0" smtClean="0"/>
              <a:t> a </a:t>
            </a:r>
            <a:r>
              <a:rPr lang="sv-SE" sz="2200" dirty="0" err="1" smtClean="0"/>
              <a:t>retrospective</a:t>
            </a:r>
            <a:r>
              <a:rPr lang="sv-SE" sz="2200" dirty="0" smtClean="0"/>
              <a:t>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in order to </a:t>
            </a:r>
            <a:r>
              <a:rPr lang="sv-SE" sz="2200" dirty="0" err="1" smtClean="0"/>
              <a:t>give</a:t>
            </a:r>
            <a:r>
              <a:rPr lang="sv-SE" sz="2200" dirty="0" smtClean="0"/>
              <a:t> the manager </a:t>
            </a:r>
            <a:r>
              <a:rPr lang="sv-SE" sz="2200" dirty="0" err="1" smtClean="0"/>
              <a:t>grounds</a:t>
            </a:r>
            <a:r>
              <a:rPr lang="sv-SE" sz="2200" dirty="0" smtClean="0"/>
              <a:t> to form an opinion </a:t>
            </a:r>
            <a:r>
              <a:rPr lang="sv-SE" sz="2200" dirty="0" err="1" smtClean="0"/>
              <a:t>about</a:t>
            </a:r>
            <a:r>
              <a:rPr lang="sv-SE" sz="2200" dirty="0" smtClean="0"/>
              <a:t> a new </a:t>
            </a:r>
            <a:r>
              <a:rPr lang="sv-SE" sz="2200" dirty="0" err="1" smtClean="0"/>
              <a:t>salary</a:t>
            </a:r>
            <a:r>
              <a:rPr lang="sv-SE" sz="2200" dirty="0" smtClean="0"/>
              <a:t>, </a:t>
            </a:r>
            <a:r>
              <a:rPr lang="sv-SE" sz="2200" dirty="0" err="1" smtClean="0"/>
              <a:t>based</a:t>
            </a:r>
            <a:r>
              <a:rPr lang="sv-SE" sz="2200" dirty="0" smtClean="0"/>
              <a:t> on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, tasks and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</a:t>
            </a:r>
            <a:r>
              <a:rPr lang="sv-SE" sz="2200" dirty="0" err="1" smtClean="0"/>
              <a:t>structure</a:t>
            </a:r>
            <a:endParaRPr lang="sv-SE" sz="2200" dirty="0" smtClean="0"/>
          </a:p>
          <a:p>
            <a:pPr>
              <a:lnSpc>
                <a:spcPct val="90000"/>
              </a:lnSpc>
            </a:pPr>
            <a:endParaRPr lang="sv-SE" sz="2200" dirty="0"/>
          </a:p>
          <a:p>
            <a:pPr>
              <a:lnSpc>
                <a:spcPct val="90000"/>
              </a:lnSpc>
            </a:pPr>
            <a:r>
              <a:rPr lang="sv-SE" sz="2200" dirty="0" err="1" smtClean="0"/>
              <a:t>How</a:t>
            </a:r>
            <a:r>
              <a:rPr lang="sv-SE" sz="2200" dirty="0" smtClean="0"/>
              <a:t> </a:t>
            </a:r>
            <a:r>
              <a:rPr lang="sv-SE" sz="2200" dirty="0" err="1" smtClean="0"/>
              <a:t>well</a:t>
            </a:r>
            <a:r>
              <a:rPr lang="sv-SE" sz="2200" dirty="0" smtClean="0"/>
              <a:t> the </a:t>
            </a:r>
            <a:r>
              <a:rPr lang="sv-SE" sz="2200" dirty="0" err="1" smtClean="0"/>
              <a:t>employee</a:t>
            </a:r>
            <a:r>
              <a:rPr lang="sv-SE" sz="2200" dirty="0" smtClean="0"/>
              <a:t> </a:t>
            </a:r>
            <a:r>
              <a:rPr lang="sv-SE" sz="2200" dirty="0" err="1" smtClean="0"/>
              <a:t>performs</a:t>
            </a:r>
            <a:r>
              <a:rPr lang="sv-SE" sz="2200" dirty="0" smtClean="0"/>
              <a:t> at the </a:t>
            </a:r>
            <a:r>
              <a:rPr lang="sv-SE" sz="2200" dirty="0" err="1" smtClean="0"/>
              <a:t>actual</a:t>
            </a:r>
            <a:r>
              <a:rPr lang="sv-SE" sz="2200" dirty="0" smtClean="0"/>
              <a:t>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review</a:t>
            </a:r>
            <a:r>
              <a:rPr lang="sv-SE" sz="2200" dirty="0" smtClean="0"/>
              <a:t> </a:t>
            </a:r>
            <a:r>
              <a:rPr lang="sv-SE" sz="2200" dirty="0" err="1" smtClean="0"/>
              <a:t>does</a:t>
            </a:r>
            <a:r>
              <a:rPr lang="sv-SE" sz="2200" dirty="0" smtClean="0"/>
              <a:t> not </a:t>
            </a:r>
            <a:r>
              <a:rPr lang="sv-SE" sz="2200" dirty="0" err="1" smtClean="0"/>
              <a:t>determine</a:t>
            </a:r>
            <a:r>
              <a:rPr lang="sv-SE" sz="2200" dirty="0" smtClean="0"/>
              <a:t> the </a:t>
            </a:r>
            <a:r>
              <a:rPr lang="sv-SE" sz="2200" dirty="0" err="1" smtClean="0"/>
              <a:t>salary</a:t>
            </a:r>
            <a:endParaRPr lang="sv-SE" sz="2200" dirty="0"/>
          </a:p>
          <a:p>
            <a:pPr marL="0" indent="0">
              <a:lnSpc>
                <a:spcPct val="90000"/>
              </a:lnSpc>
              <a:buNone/>
            </a:pPr>
            <a:endParaRPr lang="sv-SE" sz="2200" dirty="0"/>
          </a:p>
          <a:p>
            <a:pPr>
              <a:lnSpc>
                <a:spcPct val="90000"/>
              </a:lnSpc>
            </a:pPr>
            <a:r>
              <a:rPr lang="sv-SE" sz="2200" dirty="0" err="1" smtClean="0"/>
              <a:t>Therefore</a:t>
            </a:r>
            <a:r>
              <a:rPr lang="sv-SE" sz="2200" dirty="0" smtClean="0"/>
              <a:t>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review</a:t>
            </a:r>
            <a:r>
              <a:rPr lang="sv-SE" sz="2200" dirty="0" smtClean="0"/>
              <a:t> is not a </a:t>
            </a:r>
            <a:r>
              <a:rPr lang="sv-SE" sz="2200" dirty="0" err="1" smtClean="0"/>
              <a:t>negotiation</a:t>
            </a:r>
            <a:r>
              <a:rPr lang="sv-SE" sz="2200" dirty="0" smtClean="0"/>
              <a:t> </a:t>
            </a:r>
            <a:r>
              <a:rPr lang="sv-SE" sz="2200" dirty="0" err="1" smtClean="0"/>
              <a:t>between</a:t>
            </a:r>
            <a:r>
              <a:rPr lang="sv-SE" sz="2200" dirty="0" smtClean="0"/>
              <a:t> the manager and the </a:t>
            </a:r>
            <a:r>
              <a:rPr lang="sv-SE" sz="2200" dirty="0" err="1" smtClean="0"/>
              <a:t>employee</a:t>
            </a:r>
            <a:r>
              <a:rPr lang="sv-SE" sz="2200" dirty="0" smtClean="0"/>
              <a:t>. The new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is </a:t>
            </a:r>
            <a:r>
              <a:rPr lang="sv-SE" sz="2200" dirty="0" err="1" smtClean="0"/>
              <a:t>determined</a:t>
            </a:r>
            <a:r>
              <a:rPr lang="sv-SE" sz="2200" dirty="0" smtClean="0"/>
              <a:t> </a:t>
            </a:r>
            <a:r>
              <a:rPr lang="sv-SE" sz="2200" dirty="0" err="1" smtClean="0"/>
              <a:t>after</a:t>
            </a:r>
            <a:r>
              <a:rPr lang="sv-SE" sz="2200" dirty="0" smtClean="0"/>
              <a:t> </a:t>
            </a:r>
            <a:r>
              <a:rPr lang="sv-SE" sz="2200" dirty="0" err="1" smtClean="0"/>
              <a:t>negotiations</a:t>
            </a:r>
            <a:r>
              <a:rPr lang="sv-SE" sz="2200" dirty="0" smtClean="0"/>
              <a:t> </a:t>
            </a:r>
            <a:r>
              <a:rPr lang="sv-SE" sz="2200" dirty="0" err="1" smtClean="0"/>
              <a:t>between</a:t>
            </a:r>
            <a:r>
              <a:rPr lang="sv-SE" sz="2200" dirty="0" smtClean="0"/>
              <a:t> the </a:t>
            </a:r>
            <a:r>
              <a:rPr lang="sv-SE" sz="2200" dirty="0" err="1" smtClean="0"/>
              <a:t>employer</a:t>
            </a:r>
            <a:r>
              <a:rPr lang="sv-SE" sz="2200" dirty="0" smtClean="0"/>
              <a:t> and the union for all </a:t>
            </a:r>
            <a:r>
              <a:rPr lang="sv-SE" sz="2200" dirty="0" err="1" smtClean="0"/>
              <a:t>employees</a:t>
            </a:r>
            <a:r>
              <a:rPr lang="sv-SE" sz="2200" dirty="0" smtClean="0"/>
              <a:t> </a:t>
            </a:r>
            <a:r>
              <a:rPr lang="sv-SE" sz="2200" dirty="0" err="1" smtClean="0"/>
              <a:t>that</a:t>
            </a:r>
            <a:r>
              <a:rPr lang="sv-SE" sz="2200" dirty="0" smtClean="0"/>
              <a:t> </a:t>
            </a:r>
            <a:r>
              <a:rPr lang="sv-SE" sz="2200" dirty="0" err="1" smtClean="0"/>
              <a:t>are</a:t>
            </a:r>
            <a:r>
              <a:rPr lang="sv-SE" sz="2200" dirty="0" smtClean="0"/>
              <a:t> </a:t>
            </a:r>
            <a:r>
              <a:rPr lang="sv-SE" sz="2200" dirty="0" err="1" smtClean="0"/>
              <a:t>members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a union.</a:t>
            </a:r>
            <a:endParaRPr lang="sv-SE" sz="2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30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 dirty="0"/>
              <a:t>Other </a:t>
            </a:r>
            <a:r>
              <a:rPr lang="en" sz="3200" b="0" i="0" u="none" baseline="0" dirty="0" smtClean="0"/>
              <a:t>contents </a:t>
            </a:r>
            <a:r>
              <a:rPr lang="en" sz="3200" b="0" i="0" u="none" baseline="0" dirty="0"/>
              <a:t>of the salary </a:t>
            </a:r>
            <a:r>
              <a:rPr lang="en" sz="3200" b="0" i="0" u="none" baseline="0" dirty="0" smtClean="0"/>
              <a:t>dialogue</a:t>
            </a:r>
            <a:endParaRPr lang="en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628800"/>
            <a:ext cx="8062664" cy="4114800"/>
          </a:xfrm>
        </p:spPr>
        <p:txBody>
          <a:bodyPr/>
          <a:lstStyle/>
          <a:p>
            <a:pPr marL="0" indent="0" algn="l" rtl="0">
              <a:buNone/>
            </a:pPr>
            <a:endParaRPr lang="en" sz="2200" dirty="0"/>
          </a:p>
          <a:p>
            <a:r>
              <a:rPr lang="en" sz="2200" b="0" i="0" u="none" baseline="0" dirty="0"/>
              <a:t>Both parties </a:t>
            </a:r>
            <a:r>
              <a:rPr lang="en" sz="2200" b="0" i="0" u="none" baseline="0" dirty="0" smtClean="0"/>
              <a:t>understand </a:t>
            </a:r>
            <a:r>
              <a:rPr lang="en" sz="2200" dirty="0"/>
              <a:t>that </a:t>
            </a:r>
            <a:r>
              <a:rPr lang="en" sz="2200" dirty="0" smtClean="0"/>
              <a:t>the dialogue </a:t>
            </a:r>
            <a:r>
              <a:rPr lang="en" sz="2200" dirty="0"/>
              <a:t>is to be constructive </a:t>
            </a:r>
            <a:endParaRPr lang="en" sz="2200" b="0" i="0" u="none" baseline="0" dirty="0"/>
          </a:p>
          <a:p>
            <a:endParaRPr lang="en" sz="1400" dirty="0" smtClean="0"/>
          </a:p>
          <a:p>
            <a:pPr algn="l" rtl="0"/>
            <a:r>
              <a:rPr lang="en" sz="2200" b="0" i="0" u="none" baseline="0" dirty="0"/>
              <a:t>The </a:t>
            </a:r>
            <a:r>
              <a:rPr lang="en" sz="2200" b="0" i="0" u="none" baseline="0" dirty="0" smtClean="0"/>
              <a:t>dialogue is </a:t>
            </a:r>
            <a:r>
              <a:rPr lang="en" sz="2200" b="0" i="0" u="none" baseline="0" dirty="0"/>
              <a:t>connected to other </a:t>
            </a:r>
            <a:r>
              <a:rPr lang="en" sz="2200" b="0" i="0" u="none" baseline="0" dirty="0" smtClean="0"/>
              <a:t>dialogues carried </a:t>
            </a:r>
            <a:r>
              <a:rPr lang="en" sz="2200" b="0" i="0" u="none" baseline="0" dirty="0"/>
              <a:t>out during the year</a:t>
            </a:r>
            <a:endParaRPr lang="en" altLang="sv-SE" sz="2200" dirty="0"/>
          </a:p>
          <a:p>
            <a:endParaRPr lang="en" sz="1400" dirty="0"/>
          </a:p>
          <a:p>
            <a:pPr algn="l" rtl="0"/>
            <a:r>
              <a:rPr lang="en" sz="2200" b="0" i="0" u="none" baseline="0" dirty="0"/>
              <a:t>Development opportunities are clarified  </a:t>
            </a:r>
          </a:p>
          <a:p>
            <a:endParaRPr lang="en" sz="1400" dirty="0"/>
          </a:p>
          <a:p>
            <a:pPr marL="0" indent="0" algn="l" rtl="0">
              <a:buNone/>
            </a:pPr>
            <a:r>
              <a:rPr lang="en" sz="2200" b="0" i="1" u="none" baseline="0" dirty="0"/>
              <a:t>Note!</a:t>
            </a:r>
          </a:p>
          <a:p>
            <a:pPr marL="0" indent="0" algn="l" rtl="0">
              <a:buNone/>
            </a:pPr>
            <a:r>
              <a:rPr lang="en" sz="2200" b="0" i="0" u="none" baseline="0" dirty="0"/>
              <a:t>Salaries are </a:t>
            </a:r>
            <a:r>
              <a:rPr lang="en" sz="2200" b="0" i="0" u="none" baseline="0" dirty="0" smtClean="0"/>
              <a:t>determined in </a:t>
            </a:r>
            <a:r>
              <a:rPr lang="en" sz="2200" b="0" i="0" u="none" baseline="0" dirty="0"/>
              <a:t>negotiations between the employer and the union for employees </a:t>
            </a:r>
            <a:r>
              <a:rPr lang="en" sz="2200" b="0" i="0" u="none" baseline="0" dirty="0" smtClean="0"/>
              <a:t>that are members of a </a:t>
            </a:r>
            <a:r>
              <a:rPr lang="en" sz="2200" b="0" i="0" u="none" baseline="0" dirty="0"/>
              <a:t>union</a:t>
            </a:r>
            <a:r>
              <a:rPr lang="en" sz="2200" b="0" i="0" u="none" baseline="0" dirty="0" smtClean="0"/>
              <a:t>. Salaries for</a:t>
            </a:r>
            <a:r>
              <a:rPr lang="en" sz="2200" b="0" i="0" u="none" dirty="0" smtClean="0"/>
              <a:t> employees that are not members of a union will be determined by the employer.</a:t>
            </a:r>
            <a:endParaRPr lang="en" sz="2200" b="0" i="0" u="none" baseline="0" dirty="0" smtClean="0"/>
          </a:p>
          <a:p>
            <a:pPr marL="0" indent="0" algn="l" rtl="0">
              <a:buNone/>
            </a:pPr>
            <a:endParaRPr lang="en" sz="2200" dirty="0"/>
          </a:p>
          <a:p>
            <a:endParaRPr lang="en" sz="2200" dirty="0" smtClean="0"/>
          </a:p>
          <a:p>
            <a:endParaRPr lang="en" dirty="0"/>
          </a:p>
          <a:p>
            <a:endParaRPr lang="en" dirty="0"/>
          </a:p>
          <a:p>
            <a:pPr marL="0" indent="0" algn="l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0016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7200800" cy="1143000"/>
          </a:xfrm>
        </p:spPr>
        <p:txBody>
          <a:bodyPr/>
          <a:lstStyle/>
          <a:p>
            <a:pPr algn="r" rtl="0"/>
            <a:r>
              <a:rPr lang="en" b="0" i="0" u="none" baseline="0"/>
              <a:t>		</a:t>
            </a:r>
            <a:r>
              <a:rPr lang="en"/>
              <a:t/>
            </a:r>
            <a:br>
              <a:rPr lang="en"/>
            </a:br>
            <a:r>
              <a:rPr lang="en" sz="3200" b="0" i="0" u="none" baseline="0"/>
              <a:t>Assessment areas and </a:t>
            </a:r>
            <a:r>
              <a:rPr lang="en" sz="3200"/>
              <a:t/>
            </a:r>
            <a:br>
              <a:rPr lang="en" sz="3200"/>
            </a:br>
            <a:r>
              <a:rPr lang="en" sz="3200" b="0" i="0" u="none" baseline="0"/>
              <a:t>salary criteria</a:t>
            </a:r>
            <a:endParaRPr lang="en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47056" y="1628800"/>
            <a:ext cx="8496944" cy="4968552"/>
          </a:xfrm>
        </p:spPr>
        <p:txBody>
          <a:bodyPr/>
          <a:lstStyle/>
          <a:p>
            <a:pPr marL="0" indent="0" algn="l" rtl="0">
              <a:buNone/>
            </a:pPr>
            <a:endParaRPr lang="en" sz="2200" b="1" dirty="0" smtClean="0"/>
          </a:p>
          <a:p>
            <a:pPr marL="0" indent="0" algn="l" rtl="0">
              <a:buNone/>
            </a:pPr>
            <a:r>
              <a:rPr lang="en" sz="2200" b="1" i="0" u="none" baseline="0" dirty="0"/>
              <a:t>Management has decided:</a:t>
            </a:r>
          </a:p>
          <a:p>
            <a:pPr algn="l" rtl="0"/>
            <a:r>
              <a:rPr lang="en" sz="2200" b="0" i="0" u="none" baseline="0" dirty="0"/>
              <a:t>Six assessment areas for academic staff</a:t>
            </a:r>
            <a:r>
              <a:rPr lang="en" sz="2200" dirty="0"/>
              <a:t/>
            </a:r>
            <a:br>
              <a:rPr lang="en" sz="2200" dirty="0"/>
            </a:br>
            <a:endParaRPr lang="en" sz="2200" dirty="0" smtClean="0"/>
          </a:p>
          <a:p>
            <a:pPr algn="l" rtl="0"/>
            <a:r>
              <a:rPr lang="en" sz="2200" b="0" i="0" u="none" baseline="0" dirty="0"/>
              <a:t>Four assessment areas for technical and administrative </a:t>
            </a:r>
            <a:r>
              <a:rPr lang="en" sz="2200" b="0" i="0" u="none" baseline="0" dirty="0" smtClean="0"/>
              <a:t>staff</a:t>
            </a:r>
            <a:endParaRPr lang="en" sz="2200" b="0" i="0" u="none" baseline="0" dirty="0"/>
          </a:p>
          <a:p>
            <a:pPr marL="0" indent="0" algn="l" rtl="0">
              <a:buNone/>
            </a:pPr>
            <a:endParaRPr lang="en" sz="2200" dirty="0" smtClean="0"/>
          </a:p>
          <a:p>
            <a:pPr marL="0" indent="0">
              <a:buNone/>
            </a:pPr>
            <a:r>
              <a:rPr lang="en" sz="2200" b="0" i="0" u="none" baseline="0" dirty="0" smtClean="0"/>
              <a:t>For </a:t>
            </a:r>
            <a:r>
              <a:rPr lang="en" sz="2200" b="0" i="0" u="none" baseline="0" dirty="0"/>
              <a:t>each assessment area, </a:t>
            </a:r>
            <a:r>
              <a:rPr lang="en" sz="2200" dirty="0"/>
              <a:t>salary criteria </a:t>
            </a:r>
            <a:r>
              <a:rPr lang="en" sz="2200" dirty="0" smtClean="0"/>
              <a:t>are </a:t>
            </a:r>
            <a:r>
              <a:rPr lang="en" sz="2200" b="0" i="0" u="none" baseline="0" dirty="0" smtClean="0"/>
              <a:t>suggested</a:t>
            </a:r>
            <a:r>
              <a:rPr lang="en" sz="2200" dirty="0"/>
              <a:t/>
            </a:r>
            <a:br>
              <a:rPr lang="en" sz="2200" dirty="0"/>
            </a:br>
            <a:endParaRPr lang="en" sz="2200" dirty="0" smtClean="0"/>
          </a:p>
          <a:p>
            <a:pPr marL="0" indent="0" algn="l" rtl="0">
              <a:buNone/>
            </a:pPr>
            <a:r>
              <a:rPr lang="en" sz="2200" b="0" i="0" u="none" baseline="0" dirty="0"/>
              <a:t>Each </a:t>
            </a:r>
            <a:r>
              <a:rPr lang="en" sz="2200" b="0" i="0" u="none" baseline="0" dirty="0" smtClean="0"/>
              <a:t>department or equivalent </a:t>
            </a:r>
            <a:r>
              <a:rPr lang="en" sz="2200" b="0" i="0" u="none" baseline="0" dirty="0"/>
              <a:t>is to define which salary criteria apply </a:t>
            </a:r>
            <a:r>
              <a:rPr lang="en" sz="2200" b="0" i="0" u="none" baseline="0" dirty="0" smtClean="0"/>
              <a:t>for each assessment</a:t>
            </a:r>
            <a:r>
              <a:rPr lang="en" sz="2200" b="0" i="0" u="none" dirty="0" smtClean="0"/>
              <a:t> area</a:t>
            </a:r>
            <a:endParaRPr lang="en" sz="2200" b="0" i="0" u="none" baseline="0" dirty="0" smtClean="0"/>
          </a:p>
          <a:p>
            <a:pPr marL="0" indent="0" algn="l" rtl="0">
              <a:buNone/>
            </a:pPr>
            <a:endParaRPr lang="en" sz="2200" b="0" i="0" u="none" baseline="0" dirty="0"/>
          </a:p>
          <a:p>
            <a:pPr marL="0" indent="0" algn="r" rtl="0">
              <a:buNone/>
            </a:pPr>
            <a:r>
              <a:rPr lang="en" b="0" i="0" u="none" baseline="0" dirty="0"/>
              <a:t>	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383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 dirty="0"/>
              <a:t>Purpose of the assessment areas </a:t>
            </a:r>
            <a:r>
              <a:rPr lang="en" sz="3200" dirty="0"/>
              <a:t/>
            </a:r>
            <a:br>
              <a:rPr lang="en" sz="3200" dirty="0"/>
            </a:br>
            <a:r>
              <a:rPr lang="en" sz="3200" b="0" i="0" u="none" baseline="0" dirty="0"/>
              <a:t>and salary criteria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7704856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To reflect guiding principles that contribute to a good operation and the requirements placed on </a:t>
            </a:r>
            <a:r>
              <a:rPr lang="en" sz="2200" b="0" i="0" u="none" baseline="0" dirty="0" smtClean="0"/>
              <a:t>employees</a:t>
            </a:r>
            <a:endParaRPr lang="en" sz="2200" b="0" i="0" u="none" baseline="0" dirty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To provide support to managers and employees in the salary </a:t>
            </a:r>
            <a:r>
              <a:rPr lang="en" sz="2200" b="0" i="0" u="none" baseline="0" dirty="0" smtClean="0"/>
              <a:t>dialogue</a:t>
            </a:r>
            <a:endParaRPr lang="en" altLang="sv-SE" sz="2200" strike="sngStrike" dirty="0" smtClean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To increase uniformity and reduce </a:t>
            </a:r>
            <a:r>
              <a:rPr lang="en" sz="2200" b="0" i="0" u="none" baseline="0" dirty="0" smtClean="0"/>
              <a:t>the risk of </a:t>
            </a:r>
            <a:r>
              <a:rPr lang="en" sz="2200" b="0" i="0" u="none" baseline="0" dirty="0"/>
              <a:t>subjective interpretations</a:t>
            </a:r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>
              <a:lnSpc>
                <a:spcPct val="90000"/>
              </a:lnSpc>
            </a:pPr>
            <a:r>
              <a:rPr lang="en" sz="2200" b="0" i="0" u="none" baseline="0" dirty="0"/>
              <a:t>The criteria </a:t>
            </a:r>
            <a:r>
              <a:rPr lang="en" sz="2200" dirty="0"/>
              <a:t>must be made meaningful </a:t>
            </a:r>
            <a:r>
              <a:rPr lang="en" sz="2200" dirty="0" smtClean="0"/>
              <a:t>for </a:t>
            </a:r>
            <a:r>
              <a:rPr lang="en" sz="2200" dirty="0"/>
              <a:t>each disciplinary domain </a:t>
            </a:r>
            <a:r>
              <a:rPr lang="en" sz="2200" dirty="0" smtClean="0"/>
              <a:t>and department or unit </a:t>
            </a:r>
          </a:p>
          <a:p>
            <a:pPr marL="0" indent="0">
              <a:buNone/>
            </a:pPr>
            <a:endParaRPr lang="sv-SE" sz="1800" dirty="0"/>
          </a:p>
          <a:p>
            <a:pPr marL="0" indent="0" algn="l" rtl="0">
              <a:buNone/>
            </a:pPr>
            <a:endParaRPr lang="en" sz="2000" dirty="0" smtClean="0"/>
          </a:p>
          <a:p>
            <a:pPr marL="0" indent="0" algn="l" rtl="0">
              <a:buNone/>
            </a:pPr>
            <a:endParaRPr lang="en" sz="2000" dirty="0"/>
          </a:p>
          <a:p>
            <a:pPr marL="0" indent="0" algn="l" rtl="0">
              <a:buNone/>
            </a:pPr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2315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etets mall">
  <a:themeElements>
    <a:clrScheme name="PresentationAW.potx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AW.pot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lnDef>
  </a:objectDefaults>
  <a:extraClrSchemeLst>
    <a:extraClrScheme>
      <a:clrScheme name="PresentationAW.pot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Universitetets mall</Template>
  <TotalTime>4376</TotalTime>
  <Words>2318</Words>
  <Application>Microsoft Office PowerPoint</Application>
  <PresentationFormat>Bildspel på skärmen (4:3)</PresentationFormat>
  <Paragraphs>424</Paragraphs>
  <Slides>26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2" baseType="lpstr">
      <vt:lpstr>ＭＳ Ｐゴシック</vt:lpstr>
      <vt:lpstr>ＭＳ Ｐゴシック</vt:lpstr>
      <vt:lpstr>Arial</vt:lpstr>
      <vt:lpstr>Berling</vt:lpstr>
      <vt:lpstr>Calibri</vt:lpstr>
      <vt:lpstr>Universitetets mall</vt:lpstr>
      <vt:lpstr>Salary dialogue and assessment areas</vt:lpstr>
      <vt:lpstr>Dialogues</vt:lpstr>
      <vt:lpstr>The performance review</vt:lpstr>
      <vt:lpstr>Salary dialogue</vt:lpstr>
      <vt:lpstr>Purpose of the salary dialogue</vt:lpstr>
      <vt:lpstr>The dialogue´s principal function</vt:lpstr>
      <vt:lpstr>Other contents of the salary dialogue</vt:lpstr>
      <vt:lpstr>   Assessment areas and  salary criteria</vt:lpstr>
      <vt:lpstr>Purpose of the assessment areas  and salary criteria</vt:lpstr>
      <vt:lpstr>The assessment areas for academic staff</vt:lpstr>
      <vt:lpstr>Assessment areas for technical and administrative staff</vt:lpstr>
      <vt:lpstr>PowerPoint-presentation</vt:lpstr>
      <vt:lpstr>Performance, what is that?</vt:lpstr>
      <vt:lpstr>Level descriptions for assessment </vt:lpstr>
      <vt:lpstr>Salary criteria with four levels</vt:lpstr>
      <vt:lpstr>Salary criteria with four levels</vt:lpstr>
      <vt:lpstr>Salary criteria with four levels</vt:lpstr>
      <vt:lpstr>Salary criteria with four levels</vt:lpstr>
      <vt:lpstr>Use of starting points and level descriptions</vt:lpstr>
      <vt:lpstr>Preparing for dialogue</vt:lpstr>
      <vt:lpstr>To consider before the salary dialogue</vt:lpstr>
      <vt:lpstr>If your perceptions of work performance differ</vt:lpstr>
      <vt:lpstr>Determining a salary  (part 1)</vt:lpstr>
      <vt:lpstr>Determining a salary (part 2)</vt:lpstr>
      <vt:lpstr>When the salary review is complete</vt:lpstr>
      <vt:lpstr>To discuss...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Pia Holmqvist</cp:lastModifiedBy>
  <cp:revision>164</cp:revision>
  <dcterms:created xsi:type="dcterms:W3CDTF">2017-09-18T23:57:25Z</dcterms:created>
  <dcterms:modified xsi:type="dcterms:W3CDTF">2022-08-18T10:57:03Z</dcterms:modified>
</cp:coreProperties>
</file>