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1"/>
  </p:notesMasterIdLst>
  <p:sldIdLst>
    <p:sldId id="256" r:id="rId2"/>
    <p:sldId id="310" r:id="rId3"/>
    <p:sldId id="303" r:id="rId4"/>
    <p:sldId id="304" r:id="rId5"/>
    <p:sldId id="301" r:id="rId6"/>
    <p:sldId id="265" r:id="rId7"/>
    <p:sldId id="305" r:id="rId8"/>
    <p:sldId id="313" r:id="rId9"/>
    <p:sldId id="297" r:id="rId10"/>
    <p:sldId id="296" r:id="rId11"/>
    <p:sldId id="306" r:id="rId12"/>
    <p:sldId id="288" r:id="rId13"/>
    <p:sldId id="267" r:id="rId14"/>
    <p:sldId id="282" r:id="rId15"/>
    <p:sldId id="281" r:id="rId16"/>
    <p:sldId id="311" r:id="rId17"/>
    <p:sldId id="307" r:id="rId18"/>
    <p:sldId id="270" r:id="rId19"/>
    <p:sldId id="269" r:id="rId20"/>
    <p:sldId id="271" r:id="rId21"/>
    <p:sldId id="272" r:id="rId22"/>
    <p:sldId id="273" r:id="rId23"/>
    <p:sldId id="274" r:id="rId24"/>
    <p:sldId id="308" r:id="rId25"/>
    <p:sldId id="275" r:id="rId26"/>
    <p:sldId id="276" r:id="rId27"/>
    <p:sldId id="312" r:id="rId28"/>
    <p:sldId id="278" r:id="rId29"/>
    <p:sldId id="309" r:id="rId30"/>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nika Bergvall" initials="AB"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72" autoAdjust="0"/>
    <p:restoredTop sz="86482" autoAdjust="0"/>
  </p:normalViewPr>
  <p:slideViewPr>
    <p:cSldViewPr>
      <p:cViewPr varScale="1">
        <p:scale>
          <a:sx n="76" d="100"/>
          <a:sy n="76" d="100"/>
        </p:scale>
        <p:origin x="1085" y="48"/>
      </p:cViewPr>
      <p:guideLst>
        <p:guide orient="horz" pos="2160"/>
        <p:guide pos="2880"/>
      </p:guideLst>
    </p:cSldViewPr>
  </p:slideViewPr>
  <p:outlineViewPr>
    <p:cViewPr>
      <p:scale>
        <a:sx n="33" d="100"/>
        <a:sy n="33" d="100"/>
      </p:scale>
      <p:origin x="0" y="6749"/>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CA7789F-0CC7-4092-ADEA-EA83D222B24D}" type="datetimeFigureOut">
              <a:rPr lang="sv-SE" smtClean="0"/>
              <a:t>2020-04-27</a:t>
            </a:fld>
            <a:endParaRPr lang="sv-SE"/>
          </a:p>
        </p:txBody>
      </p:sp>
      <p:sp>
        <p:nvSpPr>
          <p:cNvPr id="4" name="Platshållare för bildobjekt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FA1E1F-63DC-4656-8982-E529CA6DD6CE}" type="slidenum">
              <a:rPr lang="sv-SE" smtClean="0"/>
              <a:t>‹#›</a:t>
            </a:fld>
            <a:endParaRPr lang="sv-SE"/>
          </a:p>
        </p:txBody>
      </p:sp>
    </p:spTree>
    <p:extLst>
      <p:ext uri="{BB962C8B-B14F-4D97-AF65-F5344CB8AC3E}">
        <p14:creationId xmlns:p14="http://schemas.microsoft.com/office/powerpoint/2010/main" val="2140093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5EFA1E1F-63DC-4656-8982-E529CA6DD6CE}" type="slidenum">
              <a:rPr lang="sv-SE" smtClean="0"/>
              <a:t>1</a:t>
            </a:fld>
            <a:endParaRPr lang="sv-SE"/>
          </a:p>
        </p:txBody>
      </p:sp>
    </p:spTree>
    <p:extLst>
      <p:ext uri="{BB962C8B-B14F-4D97-AF65-F5344CB8AC3E}">
        <p14:creationId xmlns:p14="http://schemas.microsoft.com/office/powerpoint/2010/main" val="11482984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Oavsett facklig tillhörighet, oavsett förhandlingsform ska lönen sättas baserat på samma bedömningsgrunder. Ett samtal om prestationen är viktigt för att medarbetaren och chefen tillsammans ska kunna</a:t>
            </a:r>
            <a:r>
              <a:rPr lang="sv-SE" baseline="0" dirty="0" smtClean="0"/>
              <a:t> säkerställa att alla prestationer värderats, så att lönen sätts på sakliga grunder. Om chefen direkt kallar till ett samtal om prestation kan medarbetaren inte neka. Om chefen erbjuder möjligheten att få ett samtal är det frivilligt.</a:t>
            </a:r>
          </a:p>
          <a:p>
            <a:endParaRPr lang="sv-SE" dirty="0" smtClean="0"/>
          </a:p>
        </p:txBody>
      </p:sp>
      <p:sp>
        <p:nvSpPr>
          <p:cNvPr id="4" name="Platshållare för bildnummer 3"/>
          <p:cNvSpPr>
            <a:spLocks noGrp="1"/>
          </p:cNvSpPr>
          <p:nvPr>
            <p:ph type="sldNum" sz="quarter" idx="10"/>
          </p:nvPr>
        </p:nvSpPr>
        <p:spPr/>
        <p:txBody>
          <a:bodyPr/>
          <a:lstStyle/>
          <a:p>
            <a:fld id="{BD678E9A-B7AF-4436-A2C3-2B9B1842F35E}" type="slidenum">
              <a:rPr lang="sv-SE" smtClean="0"/>
              <a:t>11</a:t>
            </a:fld>
            <a:endParaRPr lang="sv-SE"/>
          </a:p>
        </p:txBody>
      </p:sp>
    </p:spTree>
    <p:extLst>
      <p:ext uri="{BB962C8B-B14F-4D97-AF65-F5344CB8AC3E}">
        <p14:creationId xmlns:p14="http://schemas.microsoft.com/office/powerpoint/2010/main" val="14680251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Ledningen har beslutat om bedömningsområdena.</a:t>
            </a:r>
          </a:p>
          <a:p>
            <a:endParaRPr lang="sv-SE" dirty="0" smtClean="0"/>
          </a:p>
          <a:p>
            <a:r>
              <a:rPr lang="sv-SE" dirty="0" smtClean="0"/>
              <a:t>För att skapa en bra process vid framtagandet av lönekriterier rekommenderas att detta görs</a:t>
            </a:r>
            <a:r>
              <a:rPr lang="sv-SE" baseline="0" dirty="0" smtClean="0"/>
              <a:t> i samverkan mellan chefer och medarbetare (eller medarbetarrepresentanter)</a:t>
            </a:r>
            <a:endParaRPr lang="sv-SE" dirty="0"/>
          </a:p>
        </p:txBody>
      </p:sp>
      <p:sp>
        <p:nvSpPr>
          <p:cNvPr id="4" name="Platshållare för bildnummer 3"/>
          <p:cNvSpPr>
            <a:spLocks noGrp="1"/>
          </p:cNvSpPr>
          <p:nvPr>
            <p:ph type="sldNum" sz="quarter" idx="10"/>
          </p:nvPr>
        </p:nvSpPr>
        <p:spPr/>
        <p:txBody>
          <a:bodyPr/>
          <a:lstStyle/>
          <a:p>
            <a:fld id="{47021282-2ABB-46A5-84AD-732EFAA4BE39}" type="slidenum">
              <a:rPr lang="sv-SE" smtClean="0"/>
              <a:t>12</a:t>
            </a:fld>
            <a:endParaRPr lang="sv-SE"/>
          </a:p>
        </p:txBody>
      </p:sp>
    </p:spTree>
    <p:extLst>
      <p:ext uri="{BB962C8B-B14F-4D97-AF65-F5344CB8AC3E}">
        <p14:creationId xmlns:p14="http://schemas.microsoft.com/office/powerpoint/2010/main" val="42736066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altLang="sv-SE" dirty="0" smtClean="0">
                <a:latin typeface="Arial" pitchFamily="34" charset="0"/>
              </a:rPr>
              <a:t>Lönekriterierna har reviderats inför lönerevisionen 2015. Revisionen innebär i sak inga större förändringar, revideringen har inneburit en omformulering av kriterier till bedömningsområden.  </a:t>
            </a:r>
          </a:p>
          <a:p>
            <a:pPr lvl="0"/>
            <a:endParaRPr lang="sv-SE" sz="1200" kern="1200" dirty="0" smtClean="0">
              <a:solidFill>
                <a:schemeClr val="tx1"/>
              </a:solidFill>
              <a:effectLst/>
              <a:latin typeface="+mn-lt"/>
              <a:ea typeface="+mn-ea"/>
              <a:cs typeface="+mn-cs"/>
            </a:endParaRPr>
          </a:p>
          <a:p>
            <a:r>
              <a:rPr lang="sv-SE" sz="1200" kern="1200" dirty="0" smtClean="0">
                <a:solidFill>
                  <a:schemeClr val="tx1"/>
                </a:solidFill>
                <a:effectLst/>
                <a:latin typeface="+mn-lt"/>
                <a:ea typeface="+mn-ea"/>
                <a:cs typeface="+mn-cs"/>
              </a:rPr>
              <a:t>Bedömningsområdena har ingen inbördes rangordning. För att markera </a:t>
            </a:r>
            <a:r>
              <a:rPr lang="sv-SE" dirty="0"/>
              <a:t>vikten </a:t>
            </a:r>
            <a:r>
              <a:rPr lang="sv-SE" dirty="0" smtClean="0"/>
              <a:t>av </a:t>
            </a:r>
            <a:r>
              <a:rPr lang="sv-SE" dirty="0"/>
              <a:t>helhetssyn och </a:t>
            </a:r>
            <a:r>
              <a:rPr lang="sv-SE" dirty="0" smtClean="0"/>
              <a:t>helhetsbedömning ligger </a:t>
            </a:r>
            <a:r>
              <a:rPr lang="sv-SE" sz="1200" kern="1200" dirty="0" smtClean="0">
                <a:solidFill>
                  <a:schemeClr val="tx1"/>
                </a:solidFill>
                <a:effectLst/>
                <a:latin typeface="+mn-lt"/>
                <a:ea typeface="+mn-ea"/>
                <a:cs typeface="+mn-cs"/>
              </a:rPr>
              <a:t>de två bedömningsområdena som handlar om helhet (bidragit till universitetets verksamhet i sin helhet, bidragit till en god arbets- och studiemiljö) överst på listan.</a:t>
            </a:r>
          </a:p>
          <a:p>
            <a:endParaRPr lang="sv-SE" dirty="0"/>
          </a:p>
        </p:txBody>
      </p:sp>
      <p:sp>
        <p:nvSpPr>
          <p:cNvPr id="4" name="Platshållare för bildnummer 3"/>
          <p:cNvSpPr>
            <a:spLocks noGrp="1"/>
          </p:cNvSpPr>
          <p:nvPr>
            <p:ph type="sldNum" sz="quarter" idx="10"/>
          </p:nvPr>
        </p:nvSpPr>
        <p:spPr/>
        <p:txBody>
          <a:bodyPr/>
          <a:lstStyle/>
          <a:p>
            <a:fld id="{BD678E9A-B7AF-4436-A2C3-2B9B1842F35E}" type="slidenum">
              <a:rPr lang="sv-SE" smtClean="0"/>
              <a:t>14</a:t>
            </a:fld>
            <a:endParaRPr lang="sv-SE"/>
          </a:p>
        </p:txBody>
      </p:sp>
    </p:spTree>
    <p:extLst>
      <p:ext uri="{BB962C8B-B14F-4D97-AF65-F5344CB8AC3E}">
        <p14:creationId xmlns:p14="http://schemas.microsoft.com/office/powerpoint/2010/main" val="20485441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Ett utkast till hur ett bedömningsunderlag kan utformas som hjälp för en sammanvägd bedömning av prestation. Fylls</a:t>
            </a:r>
            <a:r>
              <a:rPr lang="sv-SE" baseline="0" dirty="0" smtClean="0"/>
              <a:t> i av båda parter inför lönesamtalet och diskussioner kan sedan föras kring de skillnader man ser. </a:t>
            </a:r>
          </a:p>
          <a:p>
            <a:r>
              <a:rPr lang="sv-SE" baseline="0" dirty="0" smtClean="0"/>
              <a:t>OBS! Inte ett underlag där man väger alla faktorer/kriterier lika och räknar poäng. Ska ses som ett stöd för att få med alla aspekter i bedömningen. En brist i en bedömningsgrund kan inte alltid uppvägas av goda prestationer i en annan.</a:t>
            </a:r>
            <a:endParaRPr lang="sv-SE" dirty="0"/>
          </a:p>
        </p:txBody>
      </p:sp>
      <p:sp>
        <p:nvSpPr>
          <p:cNvPr id="4" name="Platshållare för bildnummer 3"/>
          <p:cNvSpPr>
            <a:spLocks noGrp="1"/>
          </p:cNvSpPr>
          <p:nvPr>
            <p:ph type="sldNum" sz="quarter" idx="10"/>
          </p:nvPr>
        </p:nvSpPr>
        <p:spPr/>
        <p:txBody>
          <a:bodyPr/>
          <a:lstStyle/>
          <a:p>
            <a:fld id="{BD678E9A-B7AF-4436-A2C3-2B9B1842F35E}" type="slidenum">
              <a:rPr lang="sv-SE" smtClean="0"/>
              <a:t>16</a:t>
            </a:fld>
            <a:endParaRPr lang="sv-SE"/>
          </a:p>
        </p:txBody>
      </p:sp>
    </p:spTree>
    <p:extLst>
      <p:ext uri="{BB962C8B-B14F-4D97-AF65-F5344CB8AC3E}">
        <p14:creationId xmlns:p14="http://schemas.microsoft.com/office/powerpoint/2010/main" val="10248596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Vad</a:t>
            </a:r>
            <a:r>
              <a:rPr lang="sv-SE" baseline="0" dirty="0" smtClean="0"/>
              <a:t> individen gör och vilket värde det har för organisationen</a:t>
            </a:r>
          </a:p>
          <a:p>
            <a:endParaRPr lang="sv-SE" baseline="0" dirty="0" smtClean="0"/>
          </a:p>
          <a:p>
            <a:r>
              <a:rPr lang="sv-SE" baseline="0" dirty="0" smtClean="0"/>
              <a:t>Vi ska värdera faktiskt beteende, inte förmågor.</a:t>
            </a:r>
          </a:p>
          <a:p>
            <a:endParaRPr lang="sv-SE" baseline="0" dirty="0" smtClean="0"/>
          </a:p>
          <a:p>
            <a:r>
              <a:rPr lang="sv-SE" dirty="0" smtClean="0"/>
              <a:t>Om det finns tydliga beteenden i den tredje dimensionen</a:t>
            </a:r>
            <a:r>
              <a:rPr lang="sv-SE" baseline="0" dirty="0" smtClean="0"/>
              <a:t> är det inte givet att det kan uppvägas av goda beteenden i de andra två. </a:t>
            </a:r>
          </a:p>
          <a:p>
            <a:r>
              <a:rPr lang="sv-SE" baseline="0" dirty="0" smtClean="0"/>
              <a:t>Ett kränkande beteende kan aldrig godtas, vi kan inte ge en medarbetare ännu mer betalt för att kränka sina kollegor/sin chef!</a:t>
            </a:r>
            <a:endParaRPr lang="sv-SE" dirty="0"/>
          </a:p>
        </p:txBody>
      </p:sp>
      <p:sp>
        <p:nvSpPr>
          <p:cNvPr id="4" name="Platshållare för bildnummer 3"/>
          <p:cNvSpPr>
            <a:spLocks noGrp="1"/>
          </p:cNvSpPr>
          <p:nvPr>
            <p:ph type="sldNum" sz="quarter" idx="10"/>
          </p:nvPr>
        </p:nvSpPr>
        <p:spPr/>
        <p:txBody>
          <a:bodyPr/>
          <a:lstStyle/>
          <a:p>
            <a:fld id="{BD678E9A-B7AF-4436-A2C3-2B9B1842F35E}" type="slidenum">
              <a:rPr lang="sv-SE" smtClean="0"/>
              <a:t>17</a:t>
            </a:fld>
            <a:endParaRPr lang="sv-SE"/>
          </a:p>
        </p:txBody>
      </p:sp>
    </p:spTree>
    <p:extLst>
      <p:ext uri="{BB962C8B-B14F-4D97-AF65-F5344CB8AC3E}">
        <p14:creationId xmlns:p14="http://schemas.microsoft.com/office/powerpoint/2010/main" val="19832259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altLang="sv-SE" dirty="0" smtClean="0">
                <a:latin typeface="Arial" pitchFamily="34" charset="0"/>
              </a:rPr>
              <a:t>Syftet med en nivåbeskrivning är att underlätta bedömning av och dialog om arbetsprestation.</a:t>
            </a:r>
          </a:p>
          <a:p>
            <a:r>
              <a:rPr lang="sv-SE" altLang="sv-SE" dirty="0" smtClean="0">
                <a:latin typeface="Arial" pitchFamily="34" charset="0"/>
              </a:rPr>
              <a:t>Nivåerna kan utgöra en av utgångspunkterna för saklig motivering av ny lön.</a:t>
            </a:r>
            <a:endParaRPr lang="en-GB" altLang="sv-SE" dirty="0" smtClean="0">
              <a:latin typeface="Arial" pitchFamily="34" charset="0"/>
            </a:endParaRPr>
          </a:p>
          <a:p>
            <a:endParaRPr lang="sv-SE" dirty="0"/>
          </a:p>
        </p:txBody>
      </p:sp>
      <p:sp>
        <p:nvSpPr>
          <p:cNvPr id="4" name="Platshållare för bildnummer 3"/>
          <p:cNvSpPr>
            <a:spLocks noGrp="1"/>
          </p:cNvSpPr>
          <p:nvPr>
            <p:ph type="sldNum" sz="quarter" idx="10"/>
          </p:nvPr>
        </p:nvSpPr>
        <p:spPr/>
        <p:txBody>
          <a:bodyPr/>
          <a:lstStyle/>
          <a:p>
            <a:fld id="{5EFA1E1F-63DC-4656-8982-E529CA6DD6CE}" type="slidenum">
              <a:rPr lang="sv-SE" smtClean="0"/>
              <a:t>18</a:t>
            </a:fld>
            <a:endParaRPr lang="sv-SE"/>
          </a:p>
        </p:txBody>
      </p:sp>
    </p:spTree>
    <p:extLst>
      <p:ext uri="{BB962C8B-B14F-4D97-AF65-F5344CB8AC3E}">
        <p14:creationId xmlns:p14="http://schemas.microsoft.com/office/powerpoint/2010/main" val="30756894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5EFA1E1F-63DC-4656-8982-E529CA6DD6CE}" type="slidenum">
              <a:rPr lang="sv-SE" smtClean="0"/>
              <a:t>26</a:t>
            </a:fld>
            <a:endParaRPr lang="sv-SE"/>
          </a:p>
        </p:txBody>
      </p:sp>
    </p:spTree>
    <p:extLst>
      <p:ext uri="{BB962C8B-B14F-4D97-AF65-F5344CB8AC3E}">
        <p14:creationId xmlns:p14="http://schemas.microsoft.com/office/powerpoint/2010/main" val="23042379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BD678E9A-B7AF-4436-A2C3-2B9B1842F35E}" type="slidenum">
              <a:rPr lang="sv-SE" smtClean="0"/>
              <a:t>27</a:t>
            </a:fld>
            <a:endParaRPr lang="sv-SE"/>
          </a:p>
        </p:txBody>
      </p:sp>
    </p:spTree>
    <p:extLst>
      <p:ext uri="{BB962C8B-B14F-4D97-AF65-F5344CB8AC3E}">
        <p14:creationId xmlns:p14="http://schemas.microsoft.com/office/powerpoint/2010/main" val="13236999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5EFA1E1F-63DC-4656-8982-E529CA6DD6CE}" type="slidenum">
              <a:rPr lang="sv-SE" smtClean="0"/>
              <a:t>28</a:t>
            </a:fld>
            <a:endParaRPr lang="sv-SE"/>
          </a:p>
        </p:txBody>
      </p:sp>
    </p:spTree>
    <p:extLst>
      <p:ext uri="{BB962C8B-B14F-4D97-AF65-F5344CB8AC3E}">
        <p14:creationId xmlns:p14="http://schemas.microsoft.com/office/powerpoint/2010/main" val="3456824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Egen reflektion ett par minuter. Dela med dig till grannen. Uppsamling i helgrupp. </a:t>
            </a:r>
            <a:endParaRPr lang="sv-SE" dirty="0"/>
          </a:p>
        </p:txBody>
      </p:sp>
      <p:sp>
        <p:nvSpPr>
          <p:cNvPr id="4" name="Platshållare för bildnummer 3"/>
          <p:cNvSpPr>
            <a:spLocks noGrp="1"/>
          </p:cNvSpPr>
          <p:nvPr>
            <p:ph type="sldNum" sz="quarter" idx="10"/>
          </p:nvPr>
        </p:nvSpPr>
        <p:spPr/>
        <p:txBody>
          <a:bodyPr/>
          <a:lstStyle/>
          <a:p>
            <a:fld id="{BD678E9A-B7AF-4436-A2C3-2B9B1842F35E}" type="slidenum">
              <a:rPr lang="sv-SE" smtClean="0"/>
              <a:t>29</a:t>
            </a:fld>
            <a:endParaRPr lang="sv-SE"/>
          </a:p>
        </p:txBody>
      </p:sp>
    </p:spTree>
    <p:extLst>
      <p:ext uri="{BB962C8B-B14F-4D97-AF65-F5344CB8AC3E}">
        <p14:creationId xmlns:p14="http://schemas.microsoft.com/office/powerpoint/2010/main" val="11138880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För att kunna</a:t>
            </a:r>
            <a:r>
              <a:rPr lang="sv-SE" baseline="0" dirty="0" smtClean="0"/>
              <a:t> sätta lön och styra vad som levereras i verksamheten behöver du som chef säkerställa att dina medarbetare har klart för sig vilka förväntningar som finns. Det kan du göra vid individuella möten, som </a:t>
            </a:r>
            <a:r>
              <a:rPr lang="sv-SE" baseline="0" dirty="0" smtClean="0"/>
              <a:t>medarbetarsamtal </a:t>
            </a:r>
            <a:r>
              <a:rPr lang="sv-SE" baseline="0" dirty="0" smtClean="0"/>
              <a:t>och lönesamtal, men även vid gemensamma möten för institution/enhet/avdelning/projektgrupp etc.</a:t>
            </a:r>
            <a:endParaRPr lang="sv-SE" dirty="0"/>
          </a:p>
        </p:txBody>
      </p:sp>
      <p:sp>
        <p:nvSpPr>
          <p:cNvPr id="4" name="Platshållare för bildnummer 3"/>
          <p:cNvSpPr>
            <a:spLocks noGrp="1"/>
          </p:cNvSpPr>
          <p:nvPr>
            <p:ph type="sldNum" sz="quarter" idx="10"/>
          </p:nvPr>
        </p:nvSpPr>
        <p:spPr/>
        <p:txBody>
          <a:bodyPr/>
          <a:lstStyle/>
          <a:p>
            <a:fld id="{BD678E9A-B7AF-4436-A2C3-2B9B1842F35E}" type="slidenum">
              <a:rPr lang="sv-SE" smtClean="0"/>
              <a:t>2</a:t>
            </a:fld>
            <a:endParaRPr lang="sv-SE"/>
          </a:p>
        </p:txBody>
      </p:sp>
    </p:spTree>
    <p:extLst>
      <p:ext uri="{BB962C8B-B14F-4D97-AF65-F5344CB8AC3E}">
        <p14:creationId xmlns:p14="http://schemas.microsoft.com/office/powerpoint/2010/main" val="26137135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5EFA1E1F-63DC-4656-8982-E529CA6DD6CE}" type="slidenum">
              <a:rPr lang="sv-SE" smtClean="0"/>
              <a:t>3</a:t>
            </a:fld>
            <a:endParaRPr lang="sv-SE"/>
          </a:p>
        </p:txBody>
      </p:sp>
    </p:spTree>
    <p:extLst>
      <p:ext uri="{BB962C8B-B14F-4D97-AF65-F5344CB8AC3E}">
        <p14:creationId xmlns:p14="http://schemas.microsoft.com/office/powerpoint/2010/main" val="31579066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dirty="0" smtClean="0"/>
              <a:t>Medarbetare utgör genom sina arbetsprestationer en förebild </a:t>
            </a:r>
          </a:p>
          <a:p>
            <a:r>
              <a:rPr lang="sv-SE" sz="1200" dirty="0" smtClean="0"/>
              <a:t>Medarbetaren är en bärare av Uppsala universitets uppdrag och mål. Uppfattas inom och utanför den egna arbetsplatsen som en positiv förebild. </a:t>
            </a:r>
          </a:p>
          <a:p>
            <a:r>
              <a:rPr lang="sv-SE" sz="1200" dirty="0" smtClean="0"/>
              <a:t> </a:t>
            </a:r>
          </a:p>
          <a:p>
            <a:r>
              <a:rPr lang="sv-SE" sz="1200" dirty="0" smtClean="0"/>
              <a:t>Medarbetaren utmärker sig genom sina arbetsprestationer positivt </a:t>
            </a:r>
          </a:p>
          <a:p>
            <a:r>
              <a:rPr lang="sv-SE" sz="1200" dirty="0" smtClean="0"/>
              <a:t>Beskriver arbetsprestationer som ger mervärde till verksamheten. Medarbetaren visar vilja och förmåga att prestera inom olika områden. </a:t>
            </a:r>
          </a:p>
          <a:p>
            <a:r>
              <a:rPr lang="sv-SE" sz="1200" dirty="0" smtClean="0"/>
              <a:t> </a:t>
            </a:r>
          </a:p>
          <a:p>
            <a:r>
              <a:rPr lang="sv-SE" sz="1200" dirty="0" smtClean="0"/>
              <a:t>Medarbetarens arbetsprestationer är tillfredsställande </a:t>
            </a:r>
          </a:p>
          <a:p>
            <a:r>
              <a:rPr lang="sv-SE" sz="1200" dirty="0" smtClean="0"/>
              <a:t>Uppfyller förväntningarna. Medarbetaren har erforderlig kunskap och förmåga och visar vilja till utveckling. </a:t>
            </a:r>
          </a:p>
          <a:p>
            <a:r>
              <a:rPr lang="sv-SE" sz="1200" dirty="0" smtClean="0"/>
              <a:t> </a:t>
            </a:r>
          </a:p>
          <a:p>
            <a:r>
              <a:rPr lang="sv-SE" sz="1200" dirty="0" smtClean="0"/>
              <a:t>Medarbetarens arbetsprestationer har brister/behöver utvecklas </a:t>
            </a:r>
          </a:p>
          <a:p>
            <a:r>
              <a:rPr lang="sv-SE" sz="1200" dirty="0" smtClean="0"/>
              <a:t>Medarbetaren brister i någon aspekt i vilja eller förmåga i relation till sitt uppdrag och/eller roll. Beskriver en arbetsprestation som i någon aspekt behöver utvecklas för att uppnå förväntningarna. Ett utgångsläge att utvecklas från. </a:t>
            </a:r>
          </a:p>
          <a:p>
            <a:endParaRPr lang="sv-SE" dirty="0"/>
          </a:p>
        </p:txBody>
      </p:sp>
      <p:sp>
        <p:nvSpPr>
          <p:cNvPr id="4" name="Platshållare för bildnummer 3"/>
          <p:cNvSpPr>
            <a:spLocks noGrp="1"/>
          </p:cNvSpPr>
          <p:nvPr>
            <p:ph type="sldNum" sz="quarter" idx="10"/>
          </p:nvPr>
        </p:nvSpPr>
        <p:spPr/>
        <p:txBody>
          <a:bodyPr/>
          <a:lstStyle/>
          <a:p>
            <a:fld id="{BD678E9A-B7AF-4436-A2C3-2B9B1842F35E}" type="slidenum">
              <a:rPr lang="sv-SE" smtClean="0"/>
              <a:t>4</a:t>
            </a:fld>
            <a:endParaRPr lang="sv-SE"/>
          </a:p>
        </p:txBody>
      </p:sp>
    </p:spTree>
    <p:extLst>
      <p:ext uri="{BB962C8B-B14F-4D97-AF65-F5344CB8AC3E}">
        <p14:creationId xmlns:p14="http://schemas.microsoft.com/office/powerpoint/2010/main" val="31288210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Poängtera</a:t>
            </a:r>
            <a:r>
              <a:rPr lang="sv-SE" baseline="0" dirty="0" smtClean="0"/>
              <a:t> att förberedelsen som chef gör inför ett lönesättande samtal är de samma som att förbereda sig inför ett lönesamtal med medarbetare som sedan följs av en förhandling med facket.</a:t>
            </a:r>
            <a:endParaRPr lang="sv-SE" dirty="0"/>
          </a:p>
        </p:txBody>
      </p:sp>
      <p:sp>
        <p:nvSpPr>
          <p:cNvPr id="4" name="Platshållare för bildnummer 3"/>
          <p:cNvSpPr>
            <a:spLocks noGrp="1"/>
          </p:cNvSpPr>
          <p:nvPr>
            <p:ph type="sldNum" sz="quarter" idx="10"/>
          </p:nvPr>
        </p:nvSpPr>
        <p:spPr/>
        <p:txBody>
          <a:bodyPr/>
          <a:lstStyle/>
          <a:p>
            <a:fld id="{BD678E9A-B7AF-4436-A2C3-2B9B1842F35E}" type="slidenum">
              <a:rPr lang="sv-SE" smtClean="0"/>
              <a:t>5</a:t>
            </a:fld>
            <a:endParaRPr lang="sv-SE"/>
          </a:p>
        </p:txBody>
      </p:sp>
    </p:spTree>
    <p:extLst>
      <p:ext uri="{BB962C8B-B14F-4D97-AF65-F5344CB8AC3E}">
        <p14:creationId xmlns:p14="http://schemas.microsoft.com/office/powerpoint/2010/main" val="1699196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altLang="sv-SE" dirty="0" smtClean="0">
                <a:latin typeface="Arial" pitchFamily="34" charset="0"/>
              </a:rPr>
              <a:t>En medarbetare arbetar för </a:t>
            </a:r>
            <a:r>
              <a:rPr lang="sv-SE" altLang="sv-SE" b="1" dirty="0" smtClean="0">
                <a:latin typeface="Arial" pitchFamily="34" charset="0"/>
              </a:rPr>
              <a:t>hela</a:t>
            </a:r>
            <a:r>
              <a:rPr lang="sv-SE" altLang="sv-SE" dirty="0" smtClean="0">
                <a:latin typeface="Arial" pitchFamily="34" charset="0"/>
              </a:rPr>
              <a:t> lönen. </a:t>
            </a:r>
            <a:r>
              <a:rPr lang="sv-SE" altLang="sv-SE" b="1" dirty="0" smtClean="0">
                <a:latin typeface="Arial" pitchFamily="34" charset="0"/>
              </a:rPr>
              <a:t>Inte enbart för en löneökning</a:t>
            </a:r>
            <a:r>
              <a:rPr lang="sv-SE" altLang="sv-SE" dirty="0" smtClean="0">
                <a:latin typeface="Arial" pitchFamily="34" charset="0"/>
              </a:rPr>
              <a:t>. Lönesamtalet ska handla om en medarbetares totala arbetsprestation och totala lön och är ett tillfälle att ge återkoppling på arbetsresultatet i förhållande till de mål eller uppdrag verksamheten ska uppfylla. En medarbetare ska få information om på vilka grunder den nya lönen har förändrats och på vilket sätt medarbetaren kan påverka sin löneutveckling. </a:t>
            </a:r>
          </a:p>
          <a:p>
            <a:endParaRPr lang="sv-SE" dirty="0"/>
          </a:p>
        </p:txBody>
      </p:sp>
      <p:sp>
        <p:nvSpPr>
          <p:cNvPr id="4" name="Platshållare för bildnummer 3"/>
          <p:cNvSpPr>
            <a:spLocks noGrp="1"/>
          </p:cNvSpPr>
          <p:nvPr>
            <p:ph type="sldNum" sz="quarter" idx="10"/>
          </p:nvPr>
        </p:nvSpPr>
        <p:spPr/>
        <p:txBody>
          <a:bodyPr/>
          <a:lstStyle/>
          <a:p>
            <a:fld id="{5EFA1E1F-63DC-4656-8982-E529CA6DD6CE}" type="slidenum">
              <a:rPr lang="sv-SE" smtClean="0"/>
              <a:t>6</a:t>
            </a:fld>
            <a:endParaRPr lang="sv-SE"/>
          </a:p>
        </p:txBody>
      </p:sp>
    </p:spTree>
    <p:extLst>
      <p:ext uri="{BB962C8B-B14F-4D97-AF65-F5344CB8AC3E}">
        <p14:creationId xmlns:p14="http://schemas.microsoft.com/office/powerpoint/2010/main" val="32750833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5EFA1E1F-63DC-4656-8982-E529CA6DD6CE}" type="slidenum">
              <a:rPr lang="sv-SE" smtClean="0"/>
              <a:t>8</a:t>
            </a:fld>
            <a:endParaRPr lang="sv-SE"/>
          </a:p>
        </p:txBody>
      </p:sp>
    </p:spTree>
    <p:extLst>
      <p:ext uri="{BB962C8B-B14F-4D97-AF65-F5344CB8AC3E}">
        <p14:creationId xmlns:p14="http://schemas.microsoft.com/office/powerpoint/2010/main" val="39824186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smtClean="0">
                <a:solidFill>
                  <a:schemeClr val="tx1"/>
                </a:solidFill>
                <a:effectLst/>
                <a:latin typeface="+mn-lt"/>
                <a:ea typeface="+mn-ea"/>
                <a:cs typeface="+mn-cs"/>
              </a:rPr>
              <a:t>Endast chef och medarbetare är närvarande vid samtalet. Om det finns särskilda skäl, är det möjligt att genomföra samtalet via till exempel telefon eller videokonferens.</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Utgångspunkten är att det lönesättande samtalet genomförs vid minst två olika tillfällen.</a:t>
            </a:r>
            <a:r>
              <a:rPr lang="sv-SE" sz="1200" kern="1200" baseline="0" dirty="0" smtClean="0">
                <a:solidFill>
                  <a:schemeClr val="tx1"/>
                </a:solidFill>
                <a:effectLst/>
                <a:latin typeface="+mn-lt"/>
                <a:ea typeface="+mn-ea"/>
                <a:cs typeface="+mn-cs"/>
              </a:rPr>
              <a:t> </a:t>
            </a:r>
            <a:r>
              <a:rPr lang="sv-SE" sz="1200" kern="1200" dirty="0" smtClean="0">
                <a:solidFill>
                  <a:schemeClr val="tx1"/>
                </a:solidFill>
                <a:effectLst/>
                <a:latin typeface="+mn-lt"/>
                <a:ea typeface="+mn-ea"/>
                <a:cs typeface="+mn-cs"/>
              </a:rPr>
              <a:t>Detta då det kan finnas skäl för ett uppehåll i samtalet andra del, som ger möjlighet till reflektion och tid för att rådgöra med HR-avdelningen eller </a:t>
            </a:r>
            <a:r>
              <a:rPr lang="sv-SE" sz="1200" kern="1200" dirty="0" err="1" smtClean="0">
                <a:solidFill>
                  <a:schemeClr val="tx1"/>
                </a:solidFill>
                <a:effectLst/>
                <a:latin typeface="+mn-lt"/>
                <a:ea typeface="+mn-ea"/>
                <a:cs typeface="+mn-cs"/>
              </a:rPr>
              <a:t>Saco-S</a:t>
            </a:r>
            <a:r>
              <a:rPr lang="sv-SE" sz="1200" kern="1200" dirty="0" smtClean="0">
                <a:solidFill>
                  <a:schemeClr val="tx1"/>
                </a:solidFill>
                <a:effectLst/>
                <a:latin typeface="+mn-lt"/>
                <a:ea typeface="+mn-ea"/>
                <a:cs typeface="+mn-cs"/>
              </a:rPr>
              <a:t>-rådet.</a:t>
            </a:r>
          </a:p>
          <a:p>
            <a:endParaRPr lang="sv-SE" sz="1200" kern="1200" dirty="0" smtClean="0">
              <a:solidFill>
                <a:schemeClr val="tx1"/>
              </a:solidFill>
              <a:effectLst/>
              <a:latin typeface="+mn-lt"/>
              <a:ea typeface="+mn-ea"/>
              <a:cs typeface="+mn-cs"/>
            </a:endParaRPr>
          </a:p>
          <a:p>
            <a:r>
              <a:rPr lang="sv-SE" sz="1200" kern="1200" dirty="0" smtClean="0">
                <a:solidFill>
                  <a:schemeClr val="tx1"/>
                </a:solidFill>
                <a:effectLst/>
                <a:latin typeface="+mn-lt"/>
                <a:ea typeface="+mn-ea"/>
                <a:cs typeface="+mn-cs"/>
              </a:rPr>
              <a:t>Syftet med samtalet är att chef och medarbetare ska komma överens om ny lön. </a:t>
            </a:r>
          </a:p>
          <a:p>
            <a:pPr marL="0" marR="0" indent="0" algn="l" defTabSz="914400" rtl="0" eaLnBrk="1" fontAlgn="auto" latinLnBrk="0" hangingPunct="1">
              <a:lnSpc>
                <a:spcPct val="100000"/>
              </a:lnSpc>
              <a:spcBef>
                <a:spcPts val="0"/>
              </a:spcBef>
              <a:spcAft>
                <a:spcPts val="0"/>
              </a:spcAft>
              <a:buClrTx/>
              <a:buSzTx/>
              <a:buFontTx/>
              <a:buNone/>
              <a:tabLst/>
              <a:defRPr/>
            </a:pPr>
            <a:endParaRPr lang="sv-SE"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sv-SE" sz="1200" kern="1200" dirty="0" smtClean="0">
                <a:solidFill>
                  <a:schemeClr val="tx1"/>
                </a:solidFill>
                <a:effectLst/>
                <a:latin typeface="+mn-lt"/>
                <a:ea typeface="+mn-ea"/>
                <a:cs typeface="+mn-cs"/>
              </a:rPr>
              <a:t>Alla medlemmar i förbund inom </a:t>
            </a:r>
            <a:r>
              <a:rPr lang="sv-SE" sz="1200" kern="1200" dirty="0" err="1" smtClean="0">
                <a:solidFill>
                  <a:schemeClr val="tx1"/>
                </a:solidFill>
                <a:effectLst/>
                <a:latin typeface="+mn-lt"/>
                <a:ea typeface="+mn-ea"/>
                <a:cs typeface="+mn-cs"/>
              </a:rPr>
              <a:t>Saco-S</a:t>
            </a:r>
            <a:r>
              <a:rPr lang="sv-SE" sz="1200" kern="1200" dirty="0" smtClean="0">
                <a:solidFill>
                  <a:schemeClr val="tx1"/>
                </a:solidFill>
                <a:effectLst/>
                <a:latin typeface="+mn-lt"/>
                <a:ea typeface="+mn-ea"/>
                <a:cs typeface="+mn-cs"/>
              </a:rPr>
              <a:t> och som omfattas av lönerevision ska erbjudas lönesättande samtal. I de fall medarbetaren väljer att avstå från samtal beslutar arbetsgivaren om ny lön.</a:t>
            </a:r>
          </a:p>
          <a:p>
            <a:endParaRPr lang="sv-SE" sz="1200" kern="1200" dirty="0" smtClean="0">
              <a:solidFill>
                <a:schemeClr val="tx1"/>
              </a:solidFill>
              <a:effectLst/>
              <a:latin typeface="+mn-lt"/>
              <a:ea typeface="+mn-ea"/>
              <a:cs typeface="+mn-cs"/>
            </a:endParaRPr>
          </a:p>
          <a:p>
            <a:endParaRPr lang="sv-SE" sz="1200" kern="1200" dirty="0" smtClean="0">
              <a:solidFill>
                <a:schemeClr val="tx1"/>
              </a:solidFill>
              <a:effectLst/>
              <a:latin typeface="+mn-lt"/>
              <a:ea typeface="+mn-ea"/>
              <a:cs typeface="+mn-cs"/>
            </a:endParaRPr>
          </a:p>
          <a:p>
            <a:endParaRPr lang="sv-SE" dirty="0"/>
          </a:p>
        </p:txBody>
      </p:sp>
      <p:sp>
        <p:nvSpPr>
          <p:cNvPr id="4" name="Platshållare för bildnummer 3"/>
          <p:cNvSpPr>
            <a:spLocks noGrp="1"/>
          </p:cNvSpPr>
          <p:nvPr>
            <p:ph type="sldNum" sz="quarter" idx="10"/>
          </p:nvPr>
        </p:nvSpPr>
        <p:spPr/>
        <p:txBody>
          <a:bodyPr/>
          <a:lstStyle/>
          <a:p>
            <a:fld id="{BD678E9A-B7AF-4436-A2C3-2B9B1842F35E}" type="slidenum">
              <a:rPr lang="sv-SE" smtClean="0"/>
              <a:t>9</a:t>
            </a:fld>
            <a:endParaRPr lang="sv-SE"/>
          </a:p>
        </p:txBody>
      </p:sp>
    </p:spTree>
    <p:extLst>
      <p:ext uri="{BB962C8B-B14F-4D97-AF65-F5344CB8AC3E}">
        <p14:creationId xmlns:p14="http://schemas.microsoft.com/office/powerpoint/2010/main" val="38847834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BD678E9A-B7AF-4436-A2C3-2B9B1842F35E}" type="slidenum">
              <a:rPr lang="sv-SE" smtClean="0"/>
              <a:t>10</a:t>
            </a:fld>
            <a:endParaRPr lang="sv-SE"/>
          </a:p>
        </p:txBody>
      </p:sp>
    </p:spTree>
    <p:extLst>
      <p:ext uri="{BB962C8B-B14F-4D97-AF65-F5344CB8AC3E}">
        <p14:creationId xmlns:p14="http://schemas.microsoft.com/office/powerpoint/2010/main" val="14073905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smtClean="0"/>
              <a:t>Klicka här för att ändra format på underrubrik i bakgrunden</a:t>
            </a:r>
            <a:endParaRPr lang="sv-SE"/>
          </a:p>
        </p:txBody>
      </p:sp>
      <p:sp>
        <p:nvSpPr>
          <p:cNvPr id="4" name="Rectangle 4"/>
          <p:cNvSpPr>
            <a:spLocks noGrp="1" noChangeArrowheads="1"/>
          </p:cNvSpPr>
          <p:nvPr>
            <p:ph type="dt" sz="half" idx="10"/>
          </p:nvPr>
        </p:nvSpPr>
        <p:spPr>
          <a:ln/>
        </p:spPr>
        <p:txBody>
          <a:bodyPr/>
          <a:lstStyle>
            <a:lvl1pPr>
              <a:defRPr/>
            </a:lvl1pPr>
          </a:lstStyle>
          <a:p>
            <a:fld id="{3F379996-8152-429A-94E5-CC0066161542}" type="datetimeFigureOut">
              <a:rPr lang="sv-SE" smtClean="0"/>
              <a:t>2020-04-27</a:t>
            </a:fld>
            <a:endParaRPr lang="sv-SE" dirty="0"/>
          </a:p>
        </p:txBody>
      </p:sp>
      <p:sp>
        <p:nvSpPr>
          <p:cNvPr id="5" name="Rectangle 5"/>
          <p:cNvSpPr>
            <a:spLocks noGrp="1" noChangeArrowheads="1"/>
          </p:cNvSpPr>
          <p:nvPr>
            <p:ph type="ftr" sz="quarter" idx="11"/>
          </p:nvPr>
        </p:nvSpPr>
        <p:spPr>
          <a:ln/>
        </p:spPr>
        <p:txBody>
          <a:bodyPr/>
          <a:lstStyle>
            <a:lvl1pPr>
              <a:defRPr/>
            </a:lvl1pPr>
          </a:lstStyle>
          <a:p>
            <a:endParaRPr lang="sv-SE" dirty="0"/>
          </a:p>
        </p:txBody>
      </p:sp>
      <p:sp>
        <p:nvSpPr>
          <p:cNvPr id="6" name="Rectangle 6"/>
          <p:cNvSpPr>
            <a:spLocks noGrp="1" noChangeArrowheads="1"/>
          </p:cNvSpPr>
          <p:nvPr>
            <p:ph type="sldNum" sz="quarter" idx="12"/>
          </p:nvPr>
        </p:nvSpPr>
        <p:spPr>
          <a:ln/>
        </p:spPr>
        <p:txBody>
          <a:bodyPr/>
          <a:lstStyle>
            <a:lvl1pPr>
              <a:defRPr/>
            </a:lvl1pPr>
          </a:lstStyle>
          <a:p>
            <a:fld id="{36053086-40E5-4673-9B4A-FC81B10CE5DE}" type="slidenum">
              <a:rPr lang="sv-SE" smtClean="0"/>
              <a:t>‹#›</a:t>
            </a:fld>
            <a:endParaRPr lang="sv-SE" dirty="0"/>
          </a:p>
        </p:txBody>
      </p:sp>
    </p:spTree>
    <p:extLst>
      <p:ext uri="{BB962C8B-B14F-4D97-AF65-F5344CB8AC3E}">
        <p14:creationId xmlns:p14="http://schemas.microsoft.com/office/powerpoint/2010/main" val="39116692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a:xfrm>
            <a:off x="1763688" y="609600"/>
            <a:ext cx="6984776" cy="1143000"/>
          </a:xfrm>
        </p:spPr>
        <p:txBody>
          <a:bodyPr/>
          <a:lstStyle>
            <a:lvl1pPr algn="r">
              <a:defRPr sz="3600"/>
            </a:lvl1pPr>
          </a:lstStyle>
          <a:p>
            <a:r>
              <a:rPr lang="sv-SE" smtClean="0"/>
              <a:t>Klicka här för att ändra format</a:t>
            </a:r>
            <a:endParaRPr lang="sv-SE" dirty="0"/>
          </a:p>
        </p:txBody>
      </p:sp>
      <p:sp>
        <p:nvSpPr>
          <p:cNvPr id="3" name="Platshållare för lodrät text 2"/>
          <p:cNvSpPr>
            <a:spLocks noGrp="1"/>
          </p:cNvSpPr>
          <p:nvPr>
            <p:ph type="body" orient="vert" idx="1"/>
          </p:nvPr>
        </p:nvSpPr>
        <p:spPr>
          <a:xfrm>
            <a:off x="685800" y="1981200"/>
            <a:ext cx="8062664" cy="4114800"/>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Rectangle 4"/>
          <p:cNvSpPr>
            <a:spLocks noGrp="1" noChangeArrowheads="1"/>
          </p:cNvSpPr>
          <p:nvPr>
            <p:ph type="dt" sz="half" idx="10"/>
          </p:nvPr>
        </p:nvSpPr>
        <p:spPr>
          <a:ln/>
        </p:spPr>
        <p:txBody>
          <a:bodyPr/>
          <a:lstStyle>
            <a:lvl1pPr>
              <a:defRPr/>
            </a:lvl1pPr>
          </a:lstStyle>
          <a:p>
            <a:fld id="{3F379996-8152-429A-94E5-CC0066161542}" type="datetimeFigureOut">
              <a:rPr lang="sv-SE" smtClean="0"/>
              <a:t>2020-04-27</a:t>
            </a:fld>
            <a:endParaRPr lang="sv-SE"/>
          </a:p>
        </p:txBody>
      </p:sp>
      <p:sp>
        <p:nvSpPr>
          <p:cNvPr id="5" name="Rectangle 5"/>
          <p:cNvSpPr>
            <a:spLocks noGrp="1" noChangeArrowheads="1"/>
          </p:cNvSpPr>
          <p:nvPr>
            <p:ph type="ftr" sz="quarter" idx="11"/>
          </p:nvPr>
        </p:nvSpPr>
        <p:spPr>
          <a:ln/>
        </p:spPr>
        <p:txBody>
          <a:bodyPr/>
          <a:lstStyle>
            <a:lvl1pPr>
              <a:defRPr/>
            </a:lvl1pPr>
          </a:lstStyle>
          <a:p>
            <a:endParaRPr lang="sv-SE"/>
          </a:p>
        </p:txBody>
      </p:sp>
      <p:sp>
        <p:nvSpPr>
          <p:cNvPr id="6" name="Rectangle 6"/>
          <p:cNvSpPr>
            <a:spLocks noGrp="1" noChangeArrowheads="1"/>
          </p:cNvSpPr>
          <p:nvPr>
            <p:ph type="sldNum" sz="quarter" idx="12"/>
          </p:nvPr>
        </p:nvSpPr>
        <p:spPr>
          <a:ln/>
        </p:spPr>
        <p:txBody>
          <a:bodyPr/>
          <a:lstStyle>
            <a:lvl1pPr>
              <a:defRPr/>
            </a:lvl1pPr>
          </a:lstStyle>
          <a:p>
            <a:fld id="{36053086-40E5-4673-9B4A-FC81B10CE5DE}" type="slidenum">
              <a:rPr lang="sv-SE" smtClean="0"/>
              <a:t>‹#›</a:t>
            </a:fld>
            <a:endParaRPr lang="sv-SE"/>
          </a:p>
        </p:txBody>
      </p:sp>
    </p:spTree>
    <p:extLst>
      <p:ext uri="{BB962C8B-B14F-4D97-AF65-F5344CB8AC3E}">
        <p14:creationId xmlns:p14="http://schemas.microsoft.com/office/powerpoint/2010/main" val="2368364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515100" y="609600"/>
            <a:ext cx="1943100" cy="5486400"/>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685800" y="609600"/>
            <a:ext cx="5676900" cy="5486400"/>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ctangle 4"/>
          <p:cNvSpPr>
            <a:spLocks noGrp="1" noChangeArrowheads="1"/>
          </p:cNvSpPr>
          <p:nvPr>
            <p:ph type="dt" sz="half" idx="10"/>
          </p:nvPr>
        </p:nvSpPr>
        <p:spPr>
          <a:ln/>
        </p:spPr>
        <p:txBody>
          <a:bodyPr/>
          <a:lstStyle>
            <a:lvl1pPr>
              <a:defRPr/>
            </a:lvl1pPr>
          </a:lstStyle>
          <a:p>
            <a:fld id="{3F379996-8152-429A-94E5-CC0066161542}" type="datetimeFigureOut">
              <a:rPr lang="sv-SE" smtClean="0"/>
              <a:t>2020-04-27</a:t>
            </a:fld>
            <a:endParaRPr lang="sv-SE"/>
          </a:p>
        </p:txBody>
      </p:sp>
      <p:sp>
        <p:nvSpPr>
          <p:cNvPr id="5" name="Rectangle 5"/>
          <p:cNvSpPr>
            <a:spLocks noGrp="1" noChangeArrowheads="1"/>
          </p:cNvSpPr>
          <p:nvPr>
            <p:ph type="ftr" sz="quarter" idx="11"/>
          </p:nvPr>
        </p:nvSpPr>
        <p:spPr>
          <a:ln/>
        </p:spPr>
        <p:txBody>
          <a:bodyPr/>
          <a:lstStyle>
            <a:lvl1pPr>
              <a:defRPr/>
            </a:lvl1pPr>
          </a:lstStyle>
          <a:p>
            <a:endParaRPr lang="sv-SE"/>
          </a:p>
        </p:txBody>
      </p:sp>
      <p:sp>
        <p:nvSpPr>
          <p:cNvPr id="6" name="Rectangle 6"/>
          <p:cNvSpPr>
            <a:spLocks noGrp="1" noChangeArrowheads="1"/>
          </p:cNvSpPr>
          <p:nvPr>
            <p:ph type="sldNum" sz="quarter" idx="12"/>
          </p:nvPr>
        </p:nvSpPr>
        <p:spPr>
          <a:ln/>
        </p:spPr>
        <p:txBody>
          <a:bodyPr/>
          <a:lstStyle>
            <a:lvl1pPr>
              <a:defRPr/>
            </a:lvl1pPr>
          </a:lstStyle>
          <a:p>
            <a:fld id="{36053086-40E5-4673-9B4A-FC81B10CE5DE}" type="slidenum">
              <a:rPr lang="sv-SE" smtClean="0"/>
              <a:t>‹#›</a:t>
            </a:fld>
            <a:endParaRPr lang="sv-SE"/>
          </a:p>
        </p:txBody>
      </p:sp>
    </p:spTree>
    <p:extLst>
      <p:ext uri="{BB962C8B-B14F-4D97-AF65-F5344CB8AC3E}">
        <p14:creationId xmlns:p14="http://schemas.microsoft.com/office/powerpoint/2010/main" val="421910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1763688" y="609600"/>
            <a:ext cx="6984776" cy="1143000"/>
          </a:xfrm>
        </p:spPr>
        <p:txBody>
          <a:bodyPr/>
          <a:lstStyle>
            <a:lvl1pPr algn="r">
              <a:defRPr sz="3600"/>
            </a:lvl1pPr>
          </a:lstStyle>
          <a:p>
            <a:r>
              <a:rPr lang="sv-SE" smtClean="0"/>
              <a:t>Klicka här för att ändra format</a:t>
            </a:r>
            <a:endParaRPr lang="sv-SE" dirty="0"/>
          </a:p>
        </p:txBody>
      </p:sp>
      <p:sp>
        <p:nvSpPr>
          <p:cNvPr id="3" name="Platshållare för innehåll 2"/>
          <p:cNvSpPr>
            <a:spLocks noGrp="1"/>
          </p:cNvSpPr>
          <p:nvPr>
            <p:ph idx="1"/>
          </p:nvPr>
        </p:nvSpPr>
        <p:spPr>
          <a:xfrm>
            <a:off x="685800" y="1981200"/>
            <a:ext cx="8062664" cy="4114800"/>
          </a:xfrm>
        </p:spPr>
        <p:txBody>
          <a:bodyPr/>
          <a:lstStyle>
            <a:lvl1pPr>
              <a:defRPr sz="2400"/>
            </a:lvl1pPr>
            <a:lvl2pPr>
              <a:defRPr sz="2400"/>
            </a:lvl2pPr>
            <a:lvl3pPr>
              <a:defRPr sz="2400"/>
            </a:lvl3pPr>
            <a:lvl4pPr>
              <a:defRPr sz="2400"/>
            </a:lvl4pPr>
            <a:lvl5pPr>
              <a:defRPr sz="2400"/>
            </a:lvl5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Rectangle 4"/>
          <p:cNvSpPr>
            <a:spLocks noGrp="1" noChangeArrowheads="1"/>
          </p:cNvSpPr>
          <p:nvPr>
            <p:ph type="dt" sz="half" idx="10"/>
          </p:nvPr>
        </p:nvSpPr>
        <p:spPr>
          <a:ln/>
        </p:spPr>
        <p:txBody>
          <a:bodyPr/>
          <a:lstStyle>
            <a:lvl1pPr>
              <a:defRPr/>
            </a:lvl1pPr>
          </a:lstStyle>
          <a:p>
            <a:fld id="{3F379996-8152-429A-94E5-CC0066161542}" type="datetimeFigureOut">
              <a:rPr lang="sv-SE" smtClean="0"/>
              <a:t>2020-04-27</a:t>
            </a:fld>
            <a:endParaRPr lang="sv-SE"/>
          </a:p>
        </p:txBody>
      </p:sp>
      <p:sp>
        <p:nvSpPr>
          <p:cNvPr id="5" name="Rectangle 5"/>
          <p:cNvSpPr>
            <a:spLocks noGrp="1" noChangeArrowheads="1"/>
          </p:cNvSpPr>
          <p:nvPr>
            <p:ph type="ftr" sz="quarter" idx="11"/>
          </p:nvPr>
        </p:nvSpPr>
        <p:spPr>
          <a:ln/>
        </p:spPr>
        <p:txBody>
          <a:bodyPr/>
          <a:lstStyle>
            <a:lvl1pPr>
              <a:defRPr/>
            </a:lvl1pPr>
          </a:lstStyle>
          <a:p>
            <a:endParaRPr lang="sv-SE"/>
          </a:p>
        </p:txBody>
      </p:sp>
      <p:sp>
        <p:nvSpPr>
          <p:cNvPr id="6" name="Rectangle 6"/>
          <p:cNvSpPr>
            <a:spLocks noGrp="1" noChangeArrowheads="1"/>
          </p:cNvSpPr>
          <p:nvPr>
            <p:ph type="sldNum" sz="quarter" idx="12"/>
          </p:nvPr>
        </p:nvSpPr>
        <p:spPr>
          <a:ln/>
        </p:spPr>
        <p:txBody>
          <a:bodyPr/>
          <a:lstStyle>
            <a:lvl1pPr>
              <a:defRPr/>
            </a:lvl1pPr>
          </a:lstStyle>
          <a:p>
            <a:fld id="{36053086-40E5-4673-9B4A-FC81B10CE5DE}" type="slidenum">
              <a:rPr lang="sv-SE" smtClean="0"/>
              <a:t>‹#›</a:t>
            </a:fld>
            <a:endParaRPr lang="sv-SE"/>
          </a:p>
        </p:txBody>
      </p:sp>
    </p:spTree>
    <p:extLst>
      <p:ext uri="{BB962C8B-B14F-4D97-AF65-F5344CB8AC3E}">
        <p14:creationId xmlns:p14="http://schemas.microsoft.com/office/powerpoint/2010/main" val="34987195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smtClean="0"/>
              <a:t>Klicka här för att ändra format på bakgrundstexten</a:t>
            </a:r>
          </a:p>
        </p:txBody>
      </p:sp>
      <p:sp>
        <p:nvSpPr>
          <p:cNvPr id="4" name="Rectangle 4"/>
          <p:cNvSpPr>
            <a:spLocks noGrp="1" noChangeArrowheads="1"/>
          </p:cNvSpPr>
          <p:nvPr>
            <p:ph type="dt" sz="half" idx="10"/>
          </p:nvPr>
        </p:nvSpPr>
        <p:spPr>
          <a:ln/>
        </p:spPr>
        <p:txBody>
          <a:bodyPr/>
          <a:lstStyle>
            <a:lvl1pPr>
              <a:defRPr/>
            </a:lvl1pPr>
          </a:lstStyle>
          <a:p>
            <a:fld id="{3F379996-8152-429A-94E5-CC0066161542}" type="datetimeFigureOut">
              <a:rPr lang="sv-SE" smtClean="0"/>
              <a:t>2020-04-27</a:t>
            </a:fld>
            <a:endParaRPr lang="sv-SE"/>
          </a:p>
        </p:txBody>
      </p:sp>
      <p:sp>
        <p:nvSpPr>
          <p:cNvPr id="5" name="Rectangle 5"/>
          <p:cNvSpPr>
            <a:spLocks noGrp="1" noChangeArrowheads="1"/>
          </p:cNvSpPr>
          <p:nvPr>
            <p:ph type="ftr" sz="quarter" idx="11"/>
          </p:nvPr>
        </p:nvSpPr>
        <p:spPr>
          <a:ln/>
        </p:spPr>
        <p:txBody>
          <a:bodyPr/>
          <a:lstStyle>
            <a:lvl1pPr>
              <a:defRPr/>
            </a:lvl1pPr>
          </a:lstStyle>
          <a:p>
            <a:endParaRPr lang="sv-SE"/>
          </a:p>
        </p:txBody>
      </p:sp>
      <p:sp>
        <p:nvSpPr>
          <p:cNvPr id="6" name="Rectangle 6"/>
          <p:cNvSpPr>
            <a:spLocks noGrp="1" noChangeArrowheads="1"/>
          </p:cNvSpPr>
          <p:nvPr>
            <p:ph type="sldNum" sz="quarter" idx="12"/>
          </p:nvPr>
        </p:nvSpPr>
        <p:spPr>
          <a:ln/>
        </p:spPr>
        <p:txBody>
          <a:bodyPr/>
          <a:lstStyle>
            <a:lvl1pPr>
              <a:defRPr/>
            </a:lvl1pPr>
          </a:lstStyle>
          <a:p>
            <a:fld id="{36053086-40E5-4673-9B4A-FC81B10CE5DE}" type="slidenum">
              <a:rPr lang="sv-SE" smtClean="0"/>
              <a:t>‹#›</a:t>
            </a:fld>
            <a:endParaRPr lang="sv-SE"/>
          </a:p>
        </p:txBody>
      </p:sp>
    </p:spTree>
    <p:extLst>
      <p:ext uri="{BB962C8B-B14F-4D97-AF65-F5344CB8AC3E}">
        <p14:creationId xmlns:p14="http://schemas.microsoft.com/office/powerpoint/2010/main" val="2625312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a:xfrm>
            <a:off x="1763688" y="609600"/>
            <a:ext cx="6912768" cy="1143000"/>
          </a:xfrm>
        </p:spPr>
        <p:txBody>
          <a:bodyPr/>
          <a:lstStyle>
            <a:lvl1pPr algn="r">
              <a:defRPr sz="3600"/>
            </a:lvl1pPr>
          </a:lstStyle>
          <a:p>
            <a:r>
              <a:rPr lang="sv-SE" smtClean="0"/>
              <a:t>Klicka här för att ändra format</a:t>
            </a:r>
            <a:endParaRPr lang="sv-SE" dirty="0"/>
          </a:p>
        </p:txBody>
      </p:sp>
      <p:sp>
        <p:nvSpPr>
          <p:cNvPr id="3" name="Platshållare för innehåll 2"/>
          <p:cNvSpPr>
            <a:spLocks noGrp="1"/>
          </p:cNvSpPr>
          <p:nvPr>
            <p:ph sz="half" idx="1"/>
          </p:nvPr>
        </p:nvSpPr>
        <p:spPr>
          <a:xfrm>
            <a:off x="685800" y="1981200"/>
            <a:ext cx="3810000" cy="4114800"/>
          </a:xfrm>
        </p:spPr>
        <p:txBody>
          <a:bodyPr/>
          <a:lstStyle>
            <a:lvl1pPr>
              <a:defRPr sz="2400"/>
            </a:lvl1pPr>
            <a:lvl2pPr>
              <a:defRPr sz="2400"/>
            </a:lvl2pPr>
            <a:lvl3pPr>
              <a:defRPr sz="2400"/>
            </a:lvl3pPr>
            <a:lvl4pPr>
              <a:defRPr sz="2400"/>
            </a:lvl4pPr>
            <a:lvl5pPr>
              <a:defRPr sz="24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Platshållare för innehåll 3"/>
          <p:cNvSpPr>
            <a:spLocks noGrp="1"/>
          </p:cNvSpPr>
          <p:nvPr>
            <p:ph sz="half" idx="2"/>
          </p:nvPr>
        </p:nvSpPr>
        <p:spPr>
          <a:xfrm>
            <a:off x="4648200" y="1981200"/>
            <a:ext cx="4028256" cy="4114800"/>
          </a:xfrm>
        </p:spPr>
        <p:txBody>
          <a:bodyPr/>
          <a:lstStyle>
            <a:lvl1pPr>
              <a:defRPr sz="2400"/>
            </a:lvl1pPr>
            <a:lvl2pPr>
              <a:defRPr sz="2400"/>
            </a:lvl2pPr>
            <a:lvl3pPr>
              <a:defRPr sz="2400"/>
            </a:lvl3pPr>
            <a:lvl4pPr>
              <a:defRPr sz="2400"/>
            </a:lvl4pPr>
            <a:lvl5pPr>
              <a:defRPr sz="24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5" name="Rectangle 4"/>
          <p:cNvSpPr>
            <a:spLocks noGrp="1" noChangeArrowheads="1"/>
          </p:cNvSpPr>
          <p:nvPr>
            <p:ph type="dt" sz="half" idx="10"/>
          </p:nvPr>
        </p:nvSpPr>
        <p:spPr>
          <a:ln/>
        </p:spPr>
        <p:txBody>
          <a:bodyPr/>
          <a:lstStyle>
            <a:lvl1pPr>
              <a:defRPr/>
            </a:lvl1pPr>
          </a:lstStyle>
          <a:p>
            <a:fld id="{3F379996-8152-429A-94E5-CC0066161542}" type="datetimeFigureOut">
              <a:rPr lang="sv-SE" smtClean="0"/>
              <a:t>2020-04-27</a:t>
            </a:fld>
            <a:endParaRPr lang="sv-SE"/>
          </a:p>
        </p:txBody>
      </p:sp>
      <p:sp>
        <p:nvSpPr>
          <p:cNvPr id="6" name="Rectangle 5"/>
          <p:cNvSpPr>
            <a:spLocks noGrp="1" noChangeArrowheads="1"/>
          </p:cNvSpPr>
          <p:nvPr>
            <p:ph type="ftr" sz="quarter" idx="11"/>
          </p:nvPr>
        </p:nvSpPr>
        <p:spPr>
          <a:ln/>
        </p:spPr>
        <p:txBody>
          <a:bodyPr/>
          <a:lstStyle>
            <a:lvl1pPr>
              <a:defRPr/>
            </a:lvl1pPr>
          </a:lstStyle>
          <a:p>
            <a:endParaRPr lang="sv-SE"/>
          </a:p>
        </p:txBody>
      </p:sp>
      <p:sp>
        <p:nvSpPr>
          <p:cNvPr id="7" name="Rectangle 6"/>
          <p:cNvSpPr>
            <a:spLocks noGrp="1" noChangeArrowheads="1"/>
          </p:cNvSpPr>
          <p:nvPr>
            <p:ph type="sldNum" sz="quarter" idx="12"/>
          </p:nvPr>
        </p:nvSpPr>
        <p:spPr>
          <a:ln/>
        </p:spPr>
        <p:txBody>
          <a:bodyPr/>
          <a:lstStyle>
            <a:lvl1pPr>
              <a:defRPr/>
            </a:lvl1pPr>
          </a:lstStyle>
          <a:p>
            <a:fld id="{36053086-40E5-4673-9B4A-FC81B10CE5DE}" type="slidenum">
              <a:rPr lang="sv-SE" smtClean="0"/>
              <a:t>‹#›</a:t>
            </a:fld>
            <a:endParaRPr lang="sv-SE"/>
          </a:p>
        </p:txBody>
      </p:sp>
    </p:spTree>
    <p:extLst>
      <p:ext uri="{BB962C8B-B14F-4D97-AF65-F5344CB8AC3E}">
        <p14:creationId xmlns:p14="http://schemas.microsoft.com/office/powerpoint/2010/main" val="17496547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1835696" y="260648"/>
            <a:ext cx="6984776" cy="1143000"/>
          </a:xfrm>
        </p:spPr>
        <p:txBody>
          <a:bodyPr/>
          <a:lstStyle>
            <a:lvl1pPr algn="r">
              <a:defRPr sz="3600"/>
            </a:lvl1pPr>
          </a:lstStyle>
          <a:p>
            <a:r>
              <a:rPr lang="sv-SE" smtClean="0"/>
              <a:t>Klicka här för att ändra format</a:t>
            </a:r>
            <a:endParaRPr lang="sv-SE" dirty="0"/>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0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5" name="Platshållare för text 4"/>
          <p:cNvSpPr>
            <a:spLocks noGrp="1"/>
          </p:cNvSpPr>
          <p:nvPr>
            <p:ph type="body" sz="quarter" idx="3"/>
          </p:nvPr>
        </p:nvSpPr>
        <p:spPr>
          <a:xfrm>
            <a:off x="4645025" y="1535113"/>
            <a:ext cx="417544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175447" cy="3951288"/>
          </a:xfrm>
        </p:spPr>
        <p:txBody>
          <a:bodyPr/>
          <a:lstStyle>
            <a:lvl1pPr>
              <a:defRPr sz="20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7" name="Rectangle 4"/>
          <p:cNvSpPr>
            <a:spLocks noGrp="1" noChangeArrowheads="1"/>
          </p:cNvSpPr>
          <p:nvPr>
            <p:ph type="dt" sz="half" idx="10"/>
          </p:nvPr>
        </p:nvSpPr>
        <p:spPr>
          <a:ln/>
        </p:spPr>
        <p:txBody>
          <a:bodyPr/>
          <a:lstStyle>
            <a:lvl1pPr>
              <a:defRPr/>
            </a:lvl1pPr>
          </a:lstStyle>
          <a:p>
            <a:fld id="{3F379996-8152-429A-94E5-CC0066161542}" type="datetimeFigureOut">
              <a:rPr lang="sv-SE" smtClean="0"/>
              <a:t>2020-04-27</a:t>
            </a:fld>
            <a:endParaRPr lang="sv-SE"/>
          </a:p>
        </p:txBody>
      </p:sp>
      <p:sp>
        <p:nvSpPr>
          <p:cNvPr id="8" name="Rectangle 5"/>
          <p:cNvSpPr>
            <a:spLocks noGrp="1" noChangeArrowheads="1"/>
          </p:cNvSpPr>
          <p:nvPr>
            <p:ph type="ftr" sz="quarter" idx="11"/>
          </p:nvPr>
        </p:nvSpPr>
        <p:spPr>
          <a:ln/>
        </p:spPr>
        <p:txBody>
          <a:bodyPr/>
          <a:lstStyle>
            <a:lvl1pPr>
              <a:defRPr/>
            </a:lvl1pPr>
          </a:lstStyle>
          <a:p>
            <a:endParaRPr lang="sv-SE"/>
          </a:p>
        </p:txBody>
      </p:sp>
      <p:sp>
        <p:nvSpPr>
          <p:cNvPr id="9" name="Rectangle 6"/>
          <p:cNvSpPr>
            <a:spLocks noGrp="1" noChangeArrowheads="1"/>
          </p:cNvSpPr>
          <p:nvPr>
            <p:ph type="sldNum" sz="quarter" idx="12"/>
          </p:nvPr>
        </p:nvSpPr>
        <p:spPr>
          <a:ln/>
        </p:spPr>
        <p:txBody>
          <a:bodyPr/>
          <a:lstStyle>
            <a:lvl1pPr>
              <a:defRPr/>
            </a:lvl1pPr>
          </a:lstStyle>
          <a:p>
            <a:fld id="{36053086-40E5-4673-9B4A-FC81B10CE5DE}" type="slidenum">
              <a:rPr lang="sv-SE" smtClean="0"/>
              <a:t>‹#›</a:t>
            </a:fld>
            <a:endParaRPr lang="sv-SE"/>
          </a:p>
        </p:txBody>
      </p:sp>
    </p:spTree>
    <p:extLst>
      <p:ext uri="{BB962C8B-B14F-4D97-AF65-F5344CB8AC3E}">
        <p14:creationId xmlns:p14="http://schemas.microsoft.com/office/powerpoint/2010/main" val="3944929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a:xfrm>
            <a:off x="1763688" y="609600"/>
            <a:ext cx="6984776" cy="1143000"/>
          </a:xfrm>
        </p:spPr>
        <p:txBody>
          <a:bodyPr/>
          <a:lstStyle>
            <a:lvl1pPr algn="r">
              <a:defRPr sz="3600"/>
            </a:lvl1pPr>
          </a:lstStyle>
          <a:p>
            <a:r>
              <a:rPr lang="sv-SE" smtClean="0"/>
              <a:t>Klicka här för att ändra format</a:t>
            </a:r>
            <a:endParaRPr lang="sv-SE" dirty="0"/>
          </a:p>
        </p:txBody>
      </p:sp>
      <p:sp>
        <p:nvSpPr>
          <p:cNvPr id="3" name="Rectangle 4"/>
          <p:cNvSpPr>
            <a:spLocks noGrp="1" noChangeArrowheads="1"/>
          </p:cNvSpPr>
          <p:nvPr>
            <p:ph type="dt" sz="half" idx="10"/>
          </p:nvPr>
        </p:nvSpPr>
        <p:spPr>
          <a:ln/>
        </p:spPr>
        <p:txBody>
          <a:bodyPr/>
          <a:lstStyle>
            <a:lvl1pPr>
              <a:defRPr/>
            </a:lvl1pPr>
          </a:lstStyle>
          <a:p>
            <a:fld id="{3F379996-8152-429A-94E5-CC0066161542}" type="datetimeFigureOut">
              <a:rPr lang="sv-SE" smtClean="0"/>
              <a:t>2020-04-27</a:t>
            </a:fld>
            <a:endParaRPr lang="sv-SE"/>
          </a:p>
        </p:txBody>
      </p:sp>
      <p:sp>
        <p:nvSpPr>
          <p:cNvPr id="4" name="Rectangle 5"/>
          <p:cNvSpPr>
            <a:spLocks noGrp="1" noChangeArrowheads="1"/>
          </p:cNvSpPr>
          <p:nvPr>
            <p:ph type="ftr" sz="quarter" idx="11"/>
          </p:nvPr>
        </p:nvSpPr>
        <p:spPr>
          <a:ln/>
        </p:spPr>
        <p:txBody>
          <a:bodyPr/>
          <a:lstStyle>
            <a:lvl1pPr>
              <a:defRPr/>
            </a:lvl1pPr>
          </a:lstStyle>
          <a:p>
            <a:endParaRPr lang="sv-SE"/>
          </a:p>
        </p:txBody>
      </p:sp>
      <p:sp>
        <p:nvSpPr>
          <p:cNvPr id="5" name="Rectangle 6"/>
          <p:cNvSpPr>
            <a:spLocks noGrp="1" noChangeArrowheads="1"/>
          </p:cNvSpPr>
          <p:nvPr>
            <p:ph type="sldNum" sz="quarter" idx="12"/>
          </p:nvPr>
        </p:nvSpPr>
        <p:spPr>
          <a:ln/>
        </p:spPr>
        <p:txBody>
          <a:bodyPr/>
          <a:lstStyle>
            <a:lvl1pPr>
              <a:defRPr/>
            </a:lvl1pPr>
          </a:lstStyle>
          <a:p>
            <a:fld id="{36053086-40E5-4673-9B4A-FC81B10CE5DE}" type="slidenum">
              <a:rPr lang="sv-SE" smtClean="0"/>
              <a:t>‹#›</a:t>
            </a:fld>
            <a:endParaRPr lang="sv-SE"/>
          </a:p>
        </p:txBody>
      </p:sp>
    </p:spTree>
    <p:extLst>
      <p:ext uri="{BB962C8B-B14F-4D97-AF65-F5344CB8AC3E}">
        <p14:creationId xmlns:p14="http://schemas.microsoft.com/office/powerpoint/2010/main" val="10250800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3F379996-8152-429A-94E5-CC0066161542}" type="datetimeFigureOut">
              <a:rPr lang="sv-SE" smtClean="0"/>
              <a:t>2020-04-27</a:t>
            </a:fld>
            <a:endParaRPr lang="sv-SE"/>
          </a:p>
        </p:txBody>
      </p:sp>
      <p:sp>
        <p:nvSpPr>
          <p:cNvPr id="3" name="Rectangle 5"/>
          <p:cNvSpPr>
            <a:spLocks noGrp="1" noChangeArrowheads="1"/>
          </p:cNvSpPr>
          <p:nvPr>
            <p:ph type="ftr" sz="quarter" idx="11"/>
          </p:nvPr>
        </p:nvSpPr>
        <p:spPr>
          <a:ln/>
        </p:spPr>
        <p:txBody>
          <a:bodyPr/>
          <a:lstStyle>
            <a:lvl1pPr>
              <a:defRPr/>
            </a:lvl1pPr>
          </a:lstStyle>
          <a:p>
            <a:endParaRPr lang="sv-SE"/>
          </a:p>
        </p:txBody>
      </p:sp>
      <p:sp>
        <p:nvSpPr>
          <p:cNvPr id="4" name="Rectangle 6"/>
          <p:cNvSpPr>
            <a:spLocks noGrp="1" noChangeArrowheads="1"/>
          </p:cNvSpPr>
          <p:nvPr>
            <p:ph type="sldNum" sz="quarter" idx="12"/>
          </p:nvPr>
        </p:nvSpPr>
        <p:spPr>
          <a:ln/>
        </p:spPr>
        <p:txBody>
          <a:bodyPr/>
          <a:lstStyle>
            <a:lvl1pPr>
              <a:defRPr/>
            </a:lvl1pPr>
          </a:lstStyle>
          <a:p>
            <a:fld id="{36053086-40E5-4673-9B4A-FC81B10CE5DE}" type="slidenum">
              <a:rPr lang="sv-SE" smtClean="0"/>
              <a:t>‹#›</a:t>
            </a:fld>
            <a:endParaRPr lang="sv-SE"/>
          </a:p>
        </p:txBody>
      </p:sp>
    </p:spTree>
    <p:extLst>
      <p:ext uri="{BB962C8B-B14F-4D97-AF65-F5344CB8AC3E}">
        <p14:creationId xmlns:p14="http://schemas.microsoft.com/office/powerpoint/2010/main" val="3519624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835696" y="285082"/>
            <a:ext cx="1653880" cy="1055686"/>
          </a:xfrm>
        </p:spPr>
        <p:txBody>
          <a:bodyPr anchor="b"/>
          <a:lstStyle>
            <a:lvl1pPr algn="l">
              <a:defRPr sz="2000" b="1"/>
            </a:lvl1pPr>
          </a:lstStyle>
          <a:p>
            <a:r>
              <a:rPr lang="sv-SE" smtClean="0"/>
              <a:t>Klicka här för att ändra format</a:t>
            </a:r>
            <a:endParaRPr lang="sv-SE" dirty="0"/>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Platshållare för text 3"/>
          <p:cNvSpPr>
            <a:spLocks noGrp="1"/>
          </p:cNvSpPr>
          <p:nvPr>
            <p:ph type="body" sz="half" idx="2"/>
          </p:nvPr>
        </p:nvSpPr>
        <p:spPr>
          <a:xfrm>
            <a:off x="457200" y="1700808"/>
            <a:ext cx="3008313" cy="442535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Rectangle 4"/>
          <p:cNvSpPr>
            <a:spLocks noGrp="1" noChangeArrowheads="1"/>
          </p:cNvSpPr>
          <p:nvPr>
            <p:ph type="dt" sz="half" idx="10"/>
          </p:nvPr>
        </p:nvSpPr>
        <p:spPr>
          <a:ln/>
        </p:spPr>
        <p:txBody>
          <a:bodyPr/>
          <a:lstStyle>
            <a:lvl1pPr>
              <a:defRPr/>
            </a:lvl1pPr>
          </a:lstStyle>
          <a:p>
            <a:fld id="{3F379996-8152-429A-94E5-CC0066161542}" type="datetimeFigureOut">
              <a:rPr lang="sv-SE" smtClean="0"/>
              <a:t>2020-04-27</a:t>
            </a:fld>
            <a:endParaRPr lang="sv-SE"/>
          </a:p>
        </p:txBody>
      </p:sp>
      <p:sp>
        <p:nvSpPr>
          <p:cNvPr id="6" name="Rectangle 5"/>
          <p:cNvSpPr>
            <a:spLocks noGrp="1" noChangeArrowheads="1"/>
          </p:cNvSpPr>
          <p:nvPr>
            <p:ph type="ftr" sz="quarter" idx="11"/>
          </p:nvPr>
        </p:nvSpPr>
        <p:spPr>
          <a:ln/>
        </p:spPr>
        <p:txBody>
          <a:bodyPr/>
          <a:lstStyle>
            <a:lvl1pPr>
              <a:defRPr/>
            </a:lvl1pPr>
          </a:lstStyle>
          <a:p>
            <a:endParaRPr lang="sv-SE"/>
          </a:p>
        </p:txBody>
      </p:sp>
      <p:sp>
        <p:nvSpPr>
          <p:cNvPr id="7" name="Rectangle 6"/>
          <p:cNvSpPr>
            <a:spLocks noGrp="1" noChangeArrowheads="1"/>
          </p:cNvSpPr>
          <p:nvPr>
            <p:ph type="sldNum" sz="quarter" idx="12"/>
          </p:nvPr>
        </p:nvSpPr>
        <p:spPr>
          <a:ln/>
        </p:spPr>
        <p:txBody>
          <a:bodyPr/>
          <a:lstStyle>
            <a:lvl1pPr>
              <a:defRPr/>
            </a:lvl1pPr>
          </a:lstStyle>
          <a:p>
            <a:fld id="{36053086-40E5-4673-9B4A-FC81B10CE5DE}" type="slidenum">
              <a:rPr lang="sv-SE" smtClean="0"/>
              <a:t>‹#›</a:t>
            </a:fld>
            <a:endParaRPr lang="sv-SE"/>
          </a:p>
        </p:txBody>
      </p:sp>
    </p:spTree>
    <p:extLst>
      <p:ext uri="{BB962C8B-B14F-4D97-AF65-F5344CB8AC3E}">
        <p14:creationId xmlns:p14="http://schemas.microsoft.com/office/powerpoint/2010/main" val="1447903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sv-SE" noProof="0" smtClean="0"/>
              <a:t>Klicka på ikonen för att lägga till en bild</a:t>
            </a:r>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Rectangle 4"/>
          <p:cNvSpPr>
            <a:spLocks noGrp="1" noChangeArrowheads="1"/>
          </p:cNvSpPr>
          <p:nvPr>
            <p:ph type="dt" sz="half" idx="10"/>
          </p:nvPr>
        </p:nvSpPr>
        <p:spPr>
          <a:ln/>
        </p:spPr>
        <p:txBody>
          <a:bodyPr/>
          <a:lstStyle>
            <a:lvl1pPr>
              <a:defRPr/>
            </a:lvl1pPr>
          </a:lstStyle>
          <a:p>
            <a:fld id="{3F379996-8152-429A-94E5-CC0066161542}" type="datetimeFigureOut">
              <a:rPr lang="sv-SE" smtClean="0"/>
              <a:t>2020-04-27</a:t>
            </a:fld>
            <a:endParaRPr lang="sv-SE"/>
          </a:p>
        </p:txBody>
      </p:sp>
      <p:sp>
        <p:nvSpPr>
          <p:cNvPr id="6" name="Rectangle 5"/>
          <p:cNvSpPr>
            <a:spLocks noGrp="1" noChangeArrowheads="1"/>
          </p:cNvSpPr>
          <p:nvPr>
            <p:ph type="ftr" sz="quarter" idx="11"/>
          </p:nvPr>
        </p:nvSpPr>
        <p:spPr>
          <a:ln/>
        </p:spPr>
        <p:txBody>
          <a:bodyPr/>
          <a:lstStyle>
            <a:lvl1pPr>
              <a:defRPr/>
            </a:lvl1pPr>
          </a:lstStyle>
          <a:p>
            <a:endParaRPr lang="sv-SE"/>
          </a:p>
        </p:txBody>
      </p:sp>
      <p:sp>
        <p:nvSpPr>
          <p:cNvPr id="7" name="Rectangle 6"/>
          <p:cNvSpPr>
            <a:spLocks noGrp="1" noChangeArrowheads="1"/>
          </p:cNvSpPr>
          <p:nvPr>
            <p:ph type="sldNum" sz="quarter" idx="12"/>
          </p:nvPr>
        </p:nvSpPr>
        <p:spPr>
          <a:ln/>
        </p:spPr>
        <p:txBody>
          <a:bodyPr/>
          <a:lstStyle>
            <a:lvl1pPr>
              <a:defRPr/>
            </a:lvl1pPr>
          </a:lstStyle>
          <a:p>
            <a:fld id="{36053086-40E5-4673-9B4A-FC81B10CE5DE}" type="slidenum">
              <a:rPr lang="sv-SE" smtClean="0"/>
              <a:t>‹#›</a:t>
            </a:fld>
            <a:endParaRPr lang="sv-SE"/>
          </a:p>
        </p:txBody>
      </p:sp>
    </p:spTree>
    <p:extLst>
      <p:ext uri="{BB962C8B-B14F-4D97-AF65-F5344CB8AC3E}">
        <p14:creationId xmlns:p14="http://schemas.microsoft.com/office/powerpoint/2010/main" val="28264436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sv-SE" smtClean="0"/>
              <a:t>Klicka här för att ändra format</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atin typeface="+mn-lt"/>
              </a:defRPr>
            </a:lvl1pPr>
          </a:lstStyle>
          <a:p>
            <a:fld id="{3F379996-8152-429A-94E5-CC0066161542}" type="datetimeFigureOut">
              <a:rPr lang="sv-SE" smtClean="0"/>
              <a:t>2020-04-27</a:t>
            </a:fld>
            <a:endParaRPr lang="sv-SE"/>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sv-SE"/>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atin typeface="+mn-lt"/>
              </a:defRPr>
            </a:lvl1pPr>
          </a:lstStyle>
          <a:p>
            <a:fld id="{36053086-40E5-4673-9B4A-FC81B10CE5DE}" type="slidenum">
              <a:rPr lang="sv-SE" smtClean="0"/>
              <a:t>‹#›</a:t>
            </a:fld>
            <a:endParaRPr lang="sv-SE"/>
          </a:p>
        </p:txBody>
      </p:sp>
      <p:pic>
        <p:nvPicPr>
          <p:cNvPr id="1031" name="Picture 7" descr="powertojobo"/>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8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Text Box 8"/>
          <p:cNvSpPr txBox="1">
            <a:spLocks noChangeArrowheads="1"/>
          </p:cNvSpPr>
          <p:nvPr/>
        </p:nvSpPr>
        <p:spPr bwMode="auto">
          <a:xfrm>
            <a:off x="2895600" y="1600200"/>
            <a:ext cx="2895600" cy="457200"/>
          </a:xfrm>
          <a:prstGeom prst="rect">
            <a:avLst/>
          </a:prstGeom>
          <a:noFill/>
          <a:ln w="9525">
            <a:noFill/>
            <a:miter lim="800000"/>
            <a:headEnd/>
            <a:tailEnd/>
          </a:ln>
        </p:spPr>
        <p:txBody>
          <a:bodyPr>
            <a:spAutoFit/>
          </a:bodyPr>
          <a:lstStyle>
            <a:lvl1pPr>
              <a:defRPr sz="2400">
                <a:solidFill>
                  <a:schemeClr val="tx1"/>
                </a:solidFill>
                <a:latin typeface="Berling" pitchFamily="18" charset="0"/>
                <a:ea typeface="ＭＳ Ｐゴシック" charset="-128"/>
              </a:defRPr>
            </a:lvl1pPr>
            <a:lvl2pPr marL="37931725" indent="-37474525">
              <a:defRPr sz="2400">
                <a:solidFill>
                  <a:schemeClr val="tx1"/>
                </a:solidFill>
                <a:latin typeface="Berling" pitchFamily="18" charset="0"/>
                <a:ea typeface="ＭＳ Ｐゴシック" charset="-128"/>
              </a:defRPr>
            </a:lvl2pPr>
            <a:lvl3pPr>
              <a:defRPr sz="2400">
                <a:solidFill>
                  <a:schemeClr val="tx1"/>
                </a:solidFill>
                <a:latin typeface="Berling" pitchFamily="18" charset="0"/>
                <a:ea typeface="ＭＳ Ｐゴシック" charset="-128"/>
              </a:defRPr>
            </a:lvl3pPr>
            <a:lvl4pPr>
              <a:defRPr sz="2400">
                <a:solidFill>
                  <a:schemeClr val="tx1"/>
                </a:solidFill>
                <a:latin typeface="Berling" pitchFamily="18" charset="0"/>
                <a:ea typeface="ＭＳ Ｐゴシック" charset="-128"/>
              </a:defRPr>
            </a:lvl4pPr>
            <a:lvl5pPr>
              <a:defRPr sz="2400">
                <a:solidFill>
                  <a:schemeClr val="tx1"/>
                </a:solidFill>
                <a:latin typeface="Berling" pitchFamily="18" charset="0"/>
                <a:ea typeface="ＭＳ Ｐゴシック" charset="-128"/>
              </a:defRPr>
            </a:lvl5pPr>
            <a:lvl6pPr marL="457200" eaLnBrk="0" fontAlgn="base" hangingPunct="0">
              <a:spcBef>
                <a:spcPct val="0"/>
              </a:spcBef>
              <a:spcAft>
                <a:spcPct val="0"/>
              </a:spcAft>
              <a:defRPr sz="2400">
                <a:solidFill>
                  <a:schemeClr val="tx1"/>
                </a:solidFill>
                <a:latin typeface="Berling" pitchFamily="18" charset="0"/>
                <a:ea typeface="ＭＳ Ｐゴシック" charset="-128"/>
              </a:defRPr>
            </a:lvl6pPr>
            <a:lvl7pPr marL="914400" eaLnBrk="0" fontAlgn="base" hangingPunct="0">
              <a:spcBef>
                <a:spcPct val="0"/>
              </a:spcBef>
              <a:spcAft>
                <a:spcPct val="0"/>
              </a:spcAft>
              <a:defRPr sz="2400">
                <a:solidFill>
                  <a:schemeClr val="tx1"/>
                </a:solidFill>
                <a:latin typeface="Berling" pitchFamily="18" charset="0"/>
                <a:ea typeface="ＭＳ Ｐゴシック" charset="-128"/>
              </a:defRPr>
            </a:lvl7pPr>
            <a:lvl8pPr marL="1371600" eaLnBrk="0" fontAlgn="base" hangingPunct="0">
              <a:spcBef>
                <a:spcPct val="0"/>
              </a:spcBef>
              <a:spcAft>
                <a:spcPct val="0"/>
              </a:spcAft>
              <a:defRPr sz="2400">
                <a:solidFill>
                  <a:schemeClr val="tx1"/>
                </a:solidFill>
                <a:latin typeface="Berling" pitchFamily="18" charset="0"/>
                <a:ea typeface="ＭＳ Ｐゴシック" charset="-128"/>
              </a:defRPr>
            </a:lvl8pPr>
            <a:lvl9pPr marL="1828800" eaLnBrk="0" fontAlgn="base" hangingPunct="0">
              <a:spcBef>
                <a:spcPct val="0"/>
              </a:spcBef>
              <a:spcAft>
                <a:spcPct val="0"/>
              </a:spcAft>
              <a:defRPr sz="2400">
                <a:solidFill>
                  <a:schemeClr val="tx1"/>
                </a:solidFill>
                <a:latin typeface="Berling" pitchFamily="18" charset="0"/>
                <a:ea typeface="ＭＳ Ｐゴシック" charset="-128"/>
              </a:defRPr>
            </a:lvl9pPr>
          </a:lstStyle>
          <a:p>
            <a:pPr>
              <a:spcBef>
                <a:spcPct val="50000"/>
              </a:spcBef>
              <a:defRPr/>
            </a:pPr>
            <a:endParaRPr lang="sv-SE" smtClean="0">
              <a:latin typeface="Arial" charset="0"/>
            </a:endParaRPr>
          </a:p>
        </p:txBody>
      </p:sp>
      <p:pic>
        <p:nvPicPr>
          <p:cNvPr id="9" name="Bildobjekt 8"/>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377" y="283"/>
            <a:ext cx="9143245" cy="6857434"/>
          </a:xfrm>
          <a:prstGeom prst="rect">
            <a:avLst/>
          </a:prstGeom>
        </p:spPr>
      </p:pic>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ea typeface="ＭＳ Ｐゴシック" charset="-128"/>
        </a:defRPr>
      </a:lvl2pPr>
      <a:lvl3pPr algn="ctr" rtl="0" eaLnBrk="1" fontAlgn="base" hangingPunct="1">
        <a:spcBef>
          <a:spcPct val="0"/>
        </a:spcBef>
        <a:spcAft>
          <a:spcPct val="0"/>
        </a:spcAft>
        <a:defRPr sz="4400">
          <a:solidFill>
            <a:schemeClr val="tx2"/>
          </a:solidFill>
          <a:latin typeface="Arial" charset="0"/>
          <a:ea typeface="ＭＳ Ｐゴシック" charset="-128"/>
        </a:defRPr>
      </a:lvl3pPr>
      <a:lvl4pPr algn="ctr" rtl="0" eaLnBrk="1" fontAlgn="base" hangingPunct="1">
        <a:spcBef>
          <a:spcPct val="0"/>
        </a:spcBef>
        <a:spcAft>
          <a:spcPct val="0"/>
        </a:spcAft>
        <a:defRPr sz="4400">
          <a:solidFill>
            <a:schemeClr val="tx2"/>
          </a:solidFill>
          <a:latin typeface="Arial" charset="0"/>
          <a:ea typeface="ＭＳ Ｐゴシック" charset="-128"/>
        </a:defRPr>
      </a:lvl4pPr>
      <a:lvl5pPr algn="ctr" rtl="0" eaLnBrk="1" fontAlgn="base" hangingPunct="1">
        <a:spcBef>
          <a:spcPct val="0"/>
        </a:spcBef>
        <a:spcAft>
          <a:spcPct val="0"/>
        </a:spcAft>
        <a:defRPr sz="4400">
          <a:solidFill>
            <a:schemeClr val="tx2"/>
          </a:solidFill>
          <a:latin typeface="Arial" charset="0"/>
          <a:ea typeface="ＭＳ Ｐゴシック" charset="-128"/>
        </a:defRPr>
      </a:lvl5pPr>
      <a:lvl6pPr marL="457200" algn="ctr" rtl="0" eaLnBrk="1" fontAlgn="base" hangingPunct="1">
        <a:spcBef>
          <a:spcPct val="0"/>
        </a:spcBef>
        <a:spcAft>
          <a:spcPct val="0"/>
        </a:spcAft>
        <a:defRPr sz="4400">
          <a:solidFill>
            <a:schemeClr val="tx2"/>
          </a:solidFill>
          <a:latin typeface="Arial" charset="0"/>
          <a:ea typeface="ＭＳ Ｐゴシック" charset="-128"/>
        </a:defRPr>
      </a:lvl6pPr>
      <a:lvl7pPr marL="914400" algn="ctr" rtl="0" eaLnBrk="1" fontAlgn="base" hangingPunct="1">
        <a:spcBef>
          <a:spcPct val="0"/>
        </a:spcBef>
        <a:spcAft>
          <a:spcPct val="0"/>
        </a:spcAft>
        <a:defRPr sz="4400">
          <a:solidFill>
            <a:schemeClr val="tx2"/>
          </a:solidFill>
          <a:latin typeface="Arial" charset="0"/>
          <a:ea typeface="ＭＳ Ｐゴシック" charset="-128"/>
        </a:defRPr>
      </a:lvl7pPr>
      <a:lvl8pPr marL="1371600" algn="ctr" rtl="0" eaLnBrk="1" fontAlgn="base" hangingPunct="1">
        <a:spcBef>
          <a:spcPct val="0"/>
        </a:spcBef>
        <a:spcAft>
          <a:spcPct val="0"/>
        </a:spcAft>
        <a:defRPr sz="4400">
          <a:solidFill>
            <a:schemeClr val="tx2"/>
          </a:solidFill>
          <a:latin typeface="Arial" charset="0"/>
          <a:ea typeface="ＭＳ Ｐゴシック" charset="-128"/>
        </a:defRPr>
      </a:lvl8pPr>
      <a:lvl9pPr marL="1828800" algn="ctr" rtl="0" eaLnBrk="1" fontAlgn="base" hangingPunct="1">
        <a:spcBef>
          <a:spcPct val="0"/>
        </a:spcBef>
        <a:spcAft>
          <a:spcPct val="0"/>
        </a:spcAft>
        <a:defRPr sz="4400">
          <a:solidFill>
            <a:schemeClr val="tx2"/>
          </a:solidFill>
          <a:latin typeface="Arial" charset="0"/>
          <a:ea typeface="ＭＳ Ｐゴシック" charset="-128"/>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p.uu.se/web/info/anstallning/lon/lonesamtal/lonekriterier"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sv-SE" altLang="sv-SE" dirty="0" smtClean="0"/>
              <a:t>Lönesamtal, </a:t>
            </a:r>
            <a:br>
              <a:rPr lang="sv-SE" altLang="sv-SE" dirty="0" smtClean="0"/>
            </a:br>
            <a:r>
              <a:rPr lang="sv-SE" altLang="sv-SE" dirty="0" smtClean="0"/>
              <a:t>lönesättande samtal  och bedömningsområden</a:t>
            </a:r>
            <a:endParaRPr lang="sv-SE" dirty="0"/>
          </a:p>
        </p:txBody>
      </p:sp>
      <p:sp>
        <p:nvSpPr>
          <p:cNvPr id="3" name="Underrubrik 2"/>
          <p:cNvSpPr>
            <a:spLocks noGrp="1"/>
          </p:cNvSpPr>
          <p:nvPr>
            <p:ph type="subTitle" idx="1"/>
          </p:nvPr>
        </p:nvSpPr>
        <p:spPr>
          <a:xfrm>
            <a:off x="539552" y="5301208"/>
            <a:ext cx="6400800" cy="838944"/>
          </a:xfrm>
        </p:spPr>
        <p:txBody>
          <a:bodyPr/>
          <a:lstStyle/>
          <a:p>
            <a:pPr algn="l"/>
            <a:r>
              <a:rPr lang="sv-SE" altLang="sv-SE" sz="2000" dirty="0" smtClean="0"/>
              <a:t>Bilder att använda </a:t>
            </a:r>
          </a:p>
          <a:p>
            <a:pPr algn="l"/>
            <a:r>
              <a:rPr lang="sv-SE" altLang="sv-SE" sz="2000" dirty="0" smtClean="0"/>
              <a:t>vid arbetsplatsmöten </a:t>
            </a:r>
            <a:endParaRPr lang="sv-SE" altLang="sv-SE" sz="1400" dirty="0" smtClean="0"/>
          </a:p>
          <a:p>
            <a:pPr algn="l"/>
            <a:r>
              <a:rPr lang="sv-SE" altLang="sv-SE" sz="1400" dirty="0" smtClean="0"/>
              <a:t>Reviderad </a:t>
            </a:r>
            <a:r>
              <a:rPr lang="sv-SE" altLang="sv-SE" sz="1400" dirty="0" smtClean="0"/>
              <a:t>2020-04-27</a:t>
            </a:r>
            <a:endParaRPr lang="sv-SE" altLang="sv-SE" sz="1400" dirty="0" smtClean="0"/>
          </a:p>
        </p:txBody>
      </p:sp>
      <p:sp>
        <p:nvSpPr>
          <p:cNvPr id="4" name="textruta 3"/>
          <p:cNvSpPr txBox="1"/>
          <p:nvPr/>
        </p:nvSpPr>
        <p:spPr>
          <a:xfrm>
            <a:off x="467544" y="1484784"/>
            <a:ext cx="1584176" cy="261610"/>
          </a:xfrm>
          <a:prstGeom prst="rect">
            <a:avLst/>
          </a:prstGeom>
          <a:noFill/>
        </p:spPr>
        <p:txBody>
          <a:bodyPr wrap="square" rtlCol="0">
            <a:spAutoFit/>
          </a:bodyPr>
          <a:lstStyle/>
          <a:p>
            <a:r>
              <a:rPr lang="sv-SE" sz="1100" dirty="0" smtClean="0"/>
              <a:t>   HR-avdelningen</a:t>
            </a:r>
            <a:endParaRPr lang="sv-SE" sz="1100" dirty="0"/>
          </a:p>
        </p:txBody>
      </p:sp>
    </p:spTree>
    <p:extLst>
      <p:ext uri="{BB962C8B-B14F-4D97-AF65-F5344CB8AC3E}">
        <p14:creationId xmlns:p14="http://schemas.microsoft.com/office/powerpoint/2010/main" val="19719813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3200" dirty="0" smtClean="0"/>
              <a:t>Om chef och medarbetare inte kommer överens</a:t>
            </a:r>
            <a:endParaRPr lang="sv-SE" sz="3200" dirty="0"/>
          </a:p>
        </p:txBody>
      </p:sp>
      <p:sp>
        <p:nvSpPr>
          <p:cNvPr id="3" name="Platshållare för innehåll 2"/>
          <p:cNvSpPr>
            <a:spLocks noGrp="1"/>
          </p:cNvSpPr>
          <p:nvPr>
            <p:ph idx="1"/>
          </p:nvPr>
        </p:nvSpPr>
        <p:spPr/>
        <p:txBody>
          <a:bodyPr/>
          <a:lstStyle/>
          <a:p>
            <a:pPr marL="0" indent="0">
              <a:buNone/>
            </a:pPr>
            <a:r>
              <a:rPr lang="sv-SE" sz="2200" dirty="0" smtClean="0"/>
              <a:t>Det lönesättande samtalet fortsätter i ett fyrpartssamtal </a:t>
            </a:r>
          </a:p>
          <a:p>
            <a:pPr lvl="1">
              <a:buFont typeface="Arial" panose="020B0604020202020204" pitchFamily="34" charset="0"/>
              <a:buChar char="•"/>
            </a:pPr>
            <a:r>
              <a:rPr lang="sv-SE" sz="2200" dirty="0" smtClean="0"/>
              <a:t>chef</a:t>
            </a:r>
          </a:p>
          <a:p>
            <a:pPr lvl="1">
              <a:buFont typeface="Arial" panose="020B0604020202020204" pitchFamily="34" charset="0"/>
              <a:buChar char="•"/>
            </a:pPr>
            <a:r>
              <a:rPr lang="sv-SE" sz="2200" dirty="0"/>
              <a:t>m</a:t>
            </a:r>
            <a:r>
              <a:rPr lang="sv-SE" sz="2200" dirty="0" smtClean="0"/>
              <a:t>edarbetare</a:t>
            </a:r>
          </a:p>
          <a:p>
            <a:pPr lvl="1">
              <a:buFont typeface="Arial" panose="020B0604020202020204" pitchFamily="34" charset="0"/>
              <a:buChar char="•"/>
            </a:pPr>
            <a:r>
              <a:rPr lang="sv-SE" sz="2200" dirty="0"/>
              <a:t>r</a:t>
            </a:r>
            <a:r>
              <a:rPr lang="sv-SE" sz="2200" dirty="0" smtClean="0"/>
              <a:t>epresentant från HR-avdelningen</a:t>
            </a:r>
          </a:p>
          <a:p>
            <a:pPr lvl="1">
              <a:buFont typeface="Arial" panose="020B0604020202020204" pitchFamily="34" charset="0"/>
              <a:buChar char="•"/>
            </a:pPr>
            <a:r>
              <a:rPr lang="sv-SE" sz="2200" dirty="0"/>
              <a:t>r</a:t>
            </a:r>
            <a:r>
              <a:rPr lang="sv-SE" sz="2200" dirty="0" smtClean="0"/>
              <a:t>epresentant från </a:t>
            </a:r>
            <a:r>
              <a:rPr lang="sv-SE" sz="2200" dirty="0" err="1" smtClean="0"/>
              <a:t>Saco-S</a:t>
            </a:r>
            <a:r>
              <a:rPr lang="sv-SE" sz="2200" dirty="0" smtClean="0"/>
              <a:t>-rådet</a:t>
            </a:r>
          </a:p>
          <a:p>
            <a:pPr marL="0" indent="0">
              <a:buNone/>
            </a:pPr>
            <a:endParaRPr lang="sv-SE" sz="2200" dirty="0"/>
          </a:p>
          <a:p>
            <a:pPr marL="0" indent="0">
              <a:buNone/>
            </a:pPr>
            <a:r>
              <a:rPr lang="sv-SE" sz="2200" dirty="0" smtClean="0"/>
              <a:t>HR-avdelningens och </a:t>
            </a:r>
            <a:r>
              <a:rPr lang="sv-SE" sz="2200" dirty="0" err="1" smtClean="0"/>
              <a:t>Saco-S</a:t>
            </a:r>
            <a:r>
              <a:rPr lang="sv-SE" sz="2200" dirty="0" smtClean="0"/>
              <a:t>-rådets roll</a:t>
            </a:r>
          </a:p>
          <a:p>
            <a:pPr lvl="1"/>
            <a:r>
              <a:rPr lang="sv-SE" sz="2200" dirty="0"/>
              <a:t>g</a:t>
            </a:r>
            <a:r>
              <a:rPr lang="sv-SE" sz="2200" dirty="0" smtClean="0"/>
              <a:t>ranska processen</a:t>
            </a:r>
          </a:p>
          <a:p>
            <a:pPr lvl="1"/>
            <a:r>
              <a:rPr lang="sv-SE" sz="2200" dirty="0"/>
              <a:t>g</a:t>
            </a:r>
            <a:r>
              <a:rPr lang="sv-SE" sz="2200" dirty="0" smtClean="0"/>
              <a:t>e stöd i syfte att chef och medarbetare kommer överens</a:t>
            </a:r>
            <a:endParaRPr lang="sv-SE" sz="2200" dirty="0"/>
          </a:p>
          <a:p>
            <a:endParaRPr lang="sv-SE" dirty="0"/>
          </a:p>
        </p:txBody>
      </p:sp>
    </p:spTree>
    <p:extLst>
      <p:ext uri="{BB962C8B-B14F-4D97-AF65-F5344CB8AC3E}">
        <p14:creationId xmlns:p14="http://schemas.microsoft.com/office/powerpoint/2010/main" val="19469402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3200" dirty="0" smtClean="0"/>
              <a:t>Lönerevidering UU</a:t>
            </a:r>
            <a:endParaRPr lang="sv-SE" sz="3200" dirty="0"/>
          </a:p>
        </p:txBody>
      </p:sp>
      <p:sp>
        <p:nvSpPr>
          <p:cNvPr id="4" name="Rektangel med rundade hörn 3"/>
          <p:cNvSpPr/>
          <p:nvPr/>
        </p:nvSpPr>
        <p:spPr bwMode="auto">
          <a:xfrm>
            <a:off x="35496" y="3140968"/>
            <a:ext cx="1440160" cy="720080"/>
          </a:xfrm>
          <a:prstGeom prst="round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sv-SE" sz="1600" dirty="0" smtClean="0">
                <a:latin typeface="Berling" pitchFamily="18" charset="0"/>
                <a:ea typeface="ＭＳ Ｐゴシック" charset="-128"/>
              </a:rPr>
              <a:t>Bedömning av prestation</a:t>
            </a:r>
            <a:endParaRPr kumimoji="0" lang="sv-SE" sz="1600" b="0" i="0" u="none" strike="noStrike" cap="none" normalizeH="0" baseline="0" dirty="0" smtClean="0">
              <a:ln>
                <a:noFill/>
              </a:ln>
              <a:solidFill>
                <a:schemeClr val="tx1"/>
              </a:solidFill>
              <a:effectLst/>
              <a:latin typeface="Berling" pitchFamily="18" charset="0"/>
              <a:ea typeface="ＭＳ Ｐゴシック" charset="-128"/>
            </a:endParaRPr>
          </a:p>
        </p:txBody>
      </p:sp>
      <p:sp>
        <p:nvSpPr>
          <p:cNvPr id="6" name="Rektangel med rundade hörn 5"/>
          <p:cNvSpPr/>
          <p:nvPr/>
        </p:nvSpPr>
        <p:spPr bwMode="auto">
          <a:xfrm>
            <a:off x="2771800" y="3140968"/>
            <a:ext cx="1296144" cy="720080"/>
          </a:xfrm>
          <a:prstGeom prst="round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sv-SE" sz="1600" b="0" i="0" u="none" strike="noStrike" cap="none" normalizeH="0" baseline="0" dirty="0" smtClean="0">
                <a:ln>
                  <a:noFill/>
                </a:ln>
                <a:solidFill>
                  <a:schemeClr val="tx1"/>
                </a:solidFill>
                <a:effectLst/>
                <a:latin typeface="Berling" pitchFamily="18" charset="0"/>
                <a:ea typeface="ＭＳ Ｐゴシック" charset="-128"/>
              </a:rPr>
              <a:t>Lönesamtal</a:t>
            </a:r>
          </a:p>
          <a:p>
            <a:pPr algn="ctr" eaLnBrk="0" fontAlgn="base" hangingPunct="0">
              <a:spcBef>
                <a:spcPct val="0"/>
              </a:spcBef>
              <a:spcAft>
                <a:spcPct val="0"/>
              </a:spcAft>
            </a:pPr>
            <a:r>
              <a:rPr lang="sv-SE" sz="1200" dirty="0" smtClean="0">
                <a:latin typeface="Berling" pitchFamily="18" charset="0"/>
                <a:ea typeface="ＭＳ Ｐゴシック" charset="-128"/>
              </a:rPr>
              <a:t>(samtal </a:t>
            </a:r>
            <a:r>
              <a:rPr lang="sv-SE" sz="1200" dirty="0">
                <a:latin typeface="Berling" pitchFamily="18" charset="0"/>
                <a:ea typeface="ＭＳ Ｐゴシック" charset="-128"/>
              </a:rPr>
              <a:t>om </a:t>
            </a:r>
            <a:r>
              <a:rPr lang="sv-SE" sz="1200" dirty="0" smtClean="0">
                <a:latin typeface="Berling" pitchFamily="18" charset="0"/>
                <a:ea typeface="ＭＳ Ｐゴシック" charset="-128"/>
              </a:rPr>
              <a:t>prestation</a:t>
            </a:r>
            <a:r>
              <a:rPr kumimoji="0" lang="sv-SE" sz="1200" b="0" i="0" u="none" strike="noStrike" cap="none" normalizeH="0" baseline="0" dirty="0" smtClean="0">
                <a:ln>
                  <a:noFill/>
                </a:ln>
                <a:solidFill>
                  <a:schemeClr val="tx1"/>
                </a:solidFill>
                <a:effectLst/>
                <a:latin typeface="Berling" pitchFamily="18" charset="0"/>
                <a:ea typeface="ＭＳ Ｐゴシック" charset="-128"/>
              </a:rPr>
              <a:t>)</a:t>
            </a:r>
          </a:p>
        </p:txBody>
      </p:sp>
      <p:sp>
        <p:nvSpPr>
          <p:cNvPr id="7" name="Rektangel med rundade hörn 6"/>
          <p:cNvSpPr/>
          <p:nvPr/>
        </p:nvSpPr>
        <p:spPr bwMode="auto">
          <a:xfrm>
            <a:off x="7164288" y="3140384"/>
            <a:ext cx="1584176" cy="720080"/>
          </a:xfrm>
          <a:prstGeom prst="round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sv-SE" sz="1600" b="0" i="0" u="none" strike="noStrike" cap="none" normalizeH="0" baseline="0" dirty="0" smtClean="0">
                <a:ln>
                  <a:noFill/>
                </a:ln>
                <a:solidFill>
                  <a:schemeClr val="tx1"/>
                </a:solidFill>
                <a:effectLst/>
                <a:latin typeface="Berling" pitchFamily="18" charset="0"/>
                <a:ea typeface="ＭＳ Ｐゴシック" charset="-128"/>
              </a:rPr>
              <a:t>Fastställande av ny lön</a:t>
            </a:r>
          </a:p>
        </p:txBody>
      </p:sp>
      <p:sp>
        <p:nvSpPr>
          <p:cNvPr id="8" name="Rektangel med rundade hörn 7"/>
          <p:cNvSpPr/>
          <p:nvPr/>
        </p:nvSpPr>
        <p:spPr bwMode="auto">
          <a:xfrm>
            <a:off x="7092280" y="2210199"/>
            <a:ext cx="1584176" cy="648072"/>
          </a:xfrm>
          <a:prstGeom prst="round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sv-SE" sz="1600" b="0" i="0" u="none" strike="noStrike" cap="none" normalizeH="0" baseline="0" dirty="0" smtClean="0">
                <a:ln>
                  <a:noFill/>
                </a:ln>
                <a:solidFill>
                  <a:schemeClr val="tx1"/>
                </a:solidFill>
                <a:effectLst/>
                <a:latin typeface="Berling" pitchFamily="18" charset="0"/>
                <a:ea typeface="ＭＳ Ｐゴシック" charset="-128"/>
              </a:rPr>
              <a:t>Fastställande av lön</a:t>
            </a:r>
          </a:p>
        </p:txBody>
      </p:sp>
      <p:sp>
        <p:nvSpPr>
          <p:cNvPr id="9" name="Rektangel med rundade hörn 8"/>
          <p:cNvSpPr/>
          <p:nvPr/>
        </p:nvSpPr>
        <p:spPr bwMode="auto">
          <a:xfrm>
            <a:off x="4644008" y="2925379"/>
            <a:ext cx="1440160" cy="1151257"/>
          </a:xfrm>
          <a:prstGeom prst="round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sv-SE" sz="1600" b="0" i="0" u="none" strike="noStrike" cap="none" normalizeH="0" baseline="0" dirty="0" smtClean="0">
                <a:ln>
                  <a:noFill/>
                </a:ln>
                <a:solidFill>
                  <a:schemeClr val="tx1"/>
                </a:solidFill>
                <a:effectLst/>
                <a:latin typeface="Berling" pitchFamily="18" charset="0"/>
                <a:ea typeface="ＭＳ Ｐゴシック" charset="-128"/>
              </a:rPr>
              <a:t>Kollektiva förhandlingar med Saco,</a:t>
            </a:r>
            <a:r>
              <a:rPr kumimoji="0" lang="sv-SE" sz="1600" b="0" i="0" u="none" strike="noStrike" cap="none" normalizeH="0" dirty="0" smtClean="0">
                <a:ln>
                  <a:noFill/>
                </a:ln>
                <a:solidFill>
                  <a:schemeClr val="tx1"/>
                </a:solidFill>
                <a:effectLst/>
                <a:latin typeface="Berling" pitchFamily="18" charset="0"/>
                <a:ea typeface="ＭＳ Ｐゴシック" charset="-128"/>
              </a:rPr>
              <a:t> Seko, OFR</a:t>
            </a:r>
            <a:endParaRPr kumimoji="0" lang="sv-SE" sz="1600" b="0" i="0" u="none" strike="noStrike" cap="none" normalizeH="0" baseline="0" dirty="0" smtClean="0">
              <a:ln>
                <a:noFill/>
              </a:ln>
              <a:solidFill>
                <a:schemeClr val="tx1"/>
              </a:solidFill>
              <a:effectLst/>
              <a:latin typeface="Berling" pitchFamily="18" charset="0"/>
              <a:ea typeface="ＭＳ Ｐゴシック" charset="-128"/>
            </a:endParaRPr>
          </a:p>
        </p:txBody>
      </p:sp>
      <p:sp>
        <p:nvSpPr>
          <p:cNvPr id="10" name="Rektangel med rundade hörn 9"/>
          <p:cNvSpPr/>
          <p:nvPr/>
        </p:nvSpPr>
        <p:spPr bwMode="auto">
          <a:xfrm>
            <a:off x="4136655" y="4797152"/>
            <a:ext cx="1295723" cy="937846"/>
          </a:xfrm>
          <a:prstGeom prst="round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sv-SE" sz="1400" b="0" i="0" u="none" strike="noStrike" cap="none" normalizeH="0" baseline="0" dirty="0" smtClean="0">
                <a:ln>
                  <a:noFill/>
                </a:ln>
                <a:solidFill>
                  <a:schemeClr val="tx1"/>
                </a:solidFill>
                <a:effectLst/>
                <a:latin typeface="Berling" pitchFamily="18" charset="0"/>
                <a:ea typeface="ＭＳ Ｐゴシック" charset="-128"/>
              </a:rPr>
              <a:t>Lönesättande samtal. Del 2 där ny lön fastställs</a:t>
            </a:r>
          </a:p>
        </p:txBody>
      </p:sp>
      <p:cxnSp>
        <p:nvCxnSpPr>
          <p:cNvPr id="27" name="Rak 26"/>
          <p:cNvCxnSpPr/>
          <p:nvPr/>
        </p:nvCxnSpPr>
        <p:spPr bwMode="auto">
          <a:xfrm>
            <a:off x="683568" y="3861048"/>
            <a:ext cx="0" cy="1296144"/>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6" name="textruta 35"/>
          <p:cNvSpPr txBox="1"/>
          <p:nvPr/>
        </p:nvSpPr>
        <p:spPr>
          <a:xfrm>
            <a:off x="467544" y="4581128"/>
            <a:ext cx="2124236" cy="600164"/>
          </a:xfrm>
          <a:prstGeom prst="rect">
            <a:avLst/>
          </a:prstGeom>
          <a:noFill/>
        </p:spPr>
        <p:txBody>
          <a:bodyPr wrap="square" rtlCol="0">
            <a:spAutoFit/>
          </a:bodyPr>
          <a:lstStyle/>
          <a:p>
            <a:pPr algn="r"/>
            <a:r>
              <a:rPr lang="sv-SE" sz="1100" dirty="0" smtClean="0"/>
              <a:t>UFV, NCK, UUI, Internrevisionen, UUB</a:t>
            </a:r>
          </a:p>
          <a:p>
            <a:pPr algn="r"/>
            <a:r>
              <a:rPr lang="sv-SE" sz="1100" dirty="0" smtClean="0"/>
              <a:t>Endast </a:t>
            </a:r>
            <a:r>
              <a:rPr lang="sv-SE" sz="1100" dirty="0" err="1" smtClean="0"/>
              <a:t>Saco-medlemmar</a:t>
            </a:r>
            <a:endParaRPr lang="sv-SE" sz="1100" dirty="0"/>
          </a:p>
        </p:txBody>
      </p:sp>
      <p:sp>
        <p:nvSpPr>
          <p:cNvPr id="18" name="Rektangel med rundade hörn 17"/>
          <p:cNvSpPr/>
          <p:nvPr/>
        </p:nvSpPr>
        <p:spPr bwMode="auto">
          <a:xfrm>
            <a:off x="2519351" y="4790220"/>
            <a:ext cx="1368152" cy="937845"/>
          </a:xfrm>
          <a:prstGeom prst="round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sv-SE" sz="1500" b="0" i="0" u="none" strike="noStrike" cap="none" normalizeH="0" baseline="0" dirty="0" smtClean="0">
                <a:ln>
                  <a:noFill/>
                </a:ln>
                <a:solidFill>
                  <a:schemeClr val="tx1"/>
                </a:solidFill>
                <a:effectLst/>
                <a:latin typeface="Berling" pitchFamily="18" charset="0"/>
                <a:ea typeface="ＭＳ Ｐゴシック" charset="-128"/>
              </a:rPr>
              <a:t>Lönesättande samtal, del 1</a:t>
            </a:r>
          </a:p>
          <a:p>
            <a:pPr algn="ctr" eaLnBrk="0" fontAlgn="base" hangingPunct="0">
              <a:spcBef>
                <a:spcPct val="0"/>
              </a:spcBef>
              <a:spcAft>
                <a:spcPct val="0"/>
              </a:spcAft>
            </a:pPr>
            <a:r>
              <a:rPr lang="sv-SE" sz="1200" dirty="0">
                <a:latin typeface="Berling" pitchFamily="18" charset="0"/>
                <a:ea typeface="ＭＳ Ｐゴシック" charset="-128"/>
              </a:rPr>
              <a:t>(samtal om prestation)</a:t>
            </a:r>
            <a:endParaRPr kumimoji="0" lang="sv-SE" sz="1200" b="0" i="0" u="none" strike="noStrike" cap="none" normalizeH="0" baseline="0" dirty="0" smtClean="0">
              <a:ln>
                <a:noFill/>
              </a:ln>
              <a:solidFill>
                <a:schemeClr val="tx1"/>
              </a:solidFill>
              <a:effectLst/>
              <a:latin typeface="Berling" pitchFamily="18" charset="0"/>
              <a:ea typeface="ＭＳ Ｐゴシック" charset="-128"/>
            </a:endParaRPr>
          </a:p>
        </p:txBody>
      </p:sp>
      <p:sp>
        <p:nvSpPr>
          <p:cNvPr id="19" name="Rektangel med rundade hörn 18"/>
          <p:cNvSpPr/>
          <p:nvPr/>
        </p:nvSpPr>
        <p:spPr bwMode="auto">
          <a:xfrm>
            <a:off x="2771800" y="2168860"/>
            <a:ext cx="1296144" cy="720080"/>
          </a:xfrm>
          <a:prstGeom prst="round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sv-SE" sz="1600" b="0" i="0" u="none" strike="noStrike" cap="none" normalizeH="0" baseline="0" dirty="0" smtClean="0">
                <a:ln>
                  <a:noFill/>
                </a:ln>
                <a:solidFill>
                  <a:schemeClr val="tx1"/>
                </a:solidFill>
                <a:effectLst/>
                <a:latin typeface="Berling" pitchFamily="18" charset="0"/>
                <a:ea typeface="ＭＳ Ｐゴシック" charset="-128"/>
              </a:rPr>
              <a:t>Samtal om prestation</a:t>
            </a:r>
          </a:p>
        </p:txBody>
      </p:sp>
      <p:cxnSp>
        <p:nvCxnSpPr>
          <p:cNvPr id="5" name="Rak pilkoppling 4"/>
          <p:cNvCxnSpPr/>
          <p:nvPr/>
        </p:nvCxnSpPr>
        <p:spPr bwMode="auto">
          <a:xfrm>
            <a:off x="683568" y="5157192"/>
            <a:ext cx="1800200" cy="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Rak koppling 12"/>
          <p:cNvCxnSpPr/>
          <p:nvPr/>
        </p:nvCxnSpPr>
        <p:spPr bwMode="auto">
          <a:xfrm flipV="1">
            <a:off x="683568" y="2492896"/>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Rak pilkoppling 20"/>
          <p:cNvCxnSpPr/>
          <p:nvPr/>
        </p:nvCxnSpPr>
        <p:spPr bwMode="auto">
          <a:xfrm>
            <a:off x="683568" y="2492896"/>
            <a:ext cx="2088232" cy="1"/>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Rak pilkoppling 27"/>
          <p:cNvCxnSpPr>
            <a:stCxn id="19" idx="3"/>
            <a:endCxn id="8" idx="1"/>
          </p:cNvCxnSpPr>
          <p:nvPr/>
        </p:nvCxnSpPr>
        <p:spPr bwMode="auto">
          <a:xfrm>
            <a:off x="4067944" y="2528900"/>
            <a:ext cx="3024336" cy="5335"/>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Rak pilkoppling 33"/>
          <p:cNvCxnSpPr>
            <a:stCxn id="4" idx="3"/>
            <a:endCxn id="6" idx="1"/>
          </p:cNvCxnSpPr>
          <p:nvPr/>
        </p:nvCxnSpPr>
        <p:spPr bwMode="auto">
          <a:xfrm>
            <a:off x="1475656" y="3501008"/>
            <a:ext cx="1296144" cy="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Rak pilkoppling 36"/>
          <p:cNvCxnSpPr>
            <a:stCxn id="6" idx="3"/>
            <a:endCxn id="9" idx="1"/>
          </p:cNvCxnSpPr>
          <p:nvPr/>
        </p:nvCxnSpPr>
        <p:spPr bwMode="auto">
          <a:xfrm>
            <a:off x="4067944" y="3501008"/>
            <a:ext cx="576064" cy="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Rak pilkoppling 38"/>
          <p:cNvCxnSpPr>
            <a:stCxn id="9" idx="3"/>
            <a:endCxn id="7" idx="1"/>
          </p:cNvCxnSpPr>
          <p:nvPr/>
        </p:nvCxnSpPr>
        <p:spPr bwMode="auto">
          <a:xfrm flipV="1">
            <a:off x="6084168" y="3500424"/>
            <a:ext cx="1080120" cy="584"/>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 name="Rak pilkoppling 40"/>
          <p:cNvCxnSpPr>
            <a:stCxn id="18" idx="3"/>
          </p:cNvCxnSpPr>
          <p:nvPr/>
        </p:nvCxnSpPr>
        <p:spPr bwMode="auto">
          <a:xfrm flipV="1">
            <a:off x="3887503" y="5259142"/>
            <a:ext cx="216446" cy="1"/>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textruta 48"/>
          <p:cNvSpPr txBox="1"/>
          <p:nvPr/>
        </p:nvSpPr>
        <p:spPr>
          <a:xfrm>
            <a:off x="899592" y="2231286"/>
            <a:ext cx="2232248" cy="261610"/>
          </a:xfrm>
          <a:prstGeom prst="rect">
            <a:avLst/>
          </a:prstGeom>
          <a:noFill/>
        </p:spPr>
        <p:txBody>
          <a:bodyPr wrap="square" rtlCol="0">
            <a:spAutoFit/>
          </a:bodyPr>
          <a:lstStyle/>
          <a:p>
            <a:r>
              <a:rPr lang="sv-SE" sz="1100" dirty="0" smtClean="0"/>
              <a:t>Oorganiserade medarbetare</a:t>
            </a:r>
            <a:endParaRPr lang="sv-SE" sz="1100" dirty="0"/>
          </a:p>
        </p:txBody>
      </p:sp>
      <p:sp>
        <p:nvSpPr>
          <p:cNvPr id="50" name="textruta 49"/>
          <p:cNvSpPr txBox="1"/>
          <p:nvPr/>
        </p:nvSpPr>
        <p:spPr>
          <a:xfrm>
            <a:off x="1403648" y="3212976"/>
            <a:ext cx="1584176" cy="261610"/>
          </a:xfrm>
          <a:prstGeom prst="rect">
            <a:avLst/>
          </a:prstGeom>
          <a:noFill/>
        </p:spPr>
        <p:txBody>
          <a:bodyPr wrap="square" rtlCol="0">
            <a:spAutoFit/>
          </a:bodyPr>
          <a:lstStyle/>
          <a:p>
            <a:r>
              <a:rPr lang="sv-SE" sz="1100" dirty="0" smtClean="0"/>
              <a:t>Övriga medarbetare</a:t>
            </a:r>
            <a:endParaRPr lang="sv-SE" sz="1100" dirty="0"/>
          </a:p>
        </p:txBody>
      </p:sp>
      <p:sp>
        <p:nvSpPr>
          <p:cNvPr id="47" name="Rektangel med rundade hörn 46"/>
          <p:cNvSpPr/>
          <p:nvPr/>
        </p:nvSpPr>
        <p:spPr bwMode="auto">
          <a:xfrm>
            <a:off x="5648824" y="4826653"/>
            <a:ext cx="1368151" cy="792088"/>
          </a:xfrm>
          <a:prstGeom prst="roundRect">
            <a:avLst/>
          </a:prstGeom>
          <a:solidFill>
            <a:schemeClr val="accent1"/>
          </a:solidFill>
          <a:ln w="952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sv-SE" sz="1200" b="0" i="0" u="none" strike="noStrike" cap="none" normalizeH="0" baseline="0" dirty="0" err="1" smtClean="0">
                <a:ln>
                  <a:noFill/>
                </a:ln>
                <a:solidFill>
                  <a:schemeClr val="tx1"/>
                </a:solidFill>
                <a:effectLst/>
                <a:latin typeface="Berling" pitchFamily="18" charset="0"/>
                <a:ea typeface="ＭＳ Ｐゴシック" charset="-128"/>
              </a:rPr>
              <a:t>Ev</a:t>
            </a:r>
            <a:r>
              <a:rPr kumimoji="0" lang="sv-SE" sz="1200" b="0" i="0" u="none" strike="noStrike" cap="none" normalizeH="0" baseline="0" dirty="0" smtClean="0">
                <a:ln>
                  <a:noFill/>
                </a:ln>
                <a:solidFill>
                  <a:schemeClr val="tx1"/>
                </a:solidFill>
                <a:effectLst/>
                <a:latin typeface="Berling" pitchFamily="18" charset="0"/>
                <a:ea typeface="ＭＳ Ｐゴシック" charset="-128"/>
              </a:rPr>
              <a:t> fyrparts-samtal </a:t>
            </a:r>
            <a:r>
              <a:rPr kumimoji="0" lang="sv-SE" sz="1200" b="0" i="0" u="none" strike="noStrike" cap="none" normalizeH="0" dirty="0" smtClean="0">
                <a:ln>
                  <a:noFill/>
                </a:ln>
                <a:solidFill>
                  <a:schemeClr val="tx1"/>
                </a:solidFill>
                <a:effectLst/>
                <a:latin typeface="Berling" pitchFamily="18" charset="0"/>
                <a:ea typeface="ＭＳ Ｐゴシック" charset="-128"/>
              </a:rPr>
              <a:t> </a:t>
            </a:r>
          </a:p>
          <a:p>
            <a:pPr marL="0" marR="0" indent="0" algn="l" defTabSz="914400" rtl="0" eaLnBrk="0" fontAlgn="base" latinLnBrk="0" hangingPunct="0">
              <a:lnSpc>
                <a:spcPct val="100000"/>
              </a:lnSpc>
              <a:spcBef>
                <a:spcPct val="0"/>
              </a:spcBef>
              <a:spcAft>
                <a:spcPct val="0"/>
              </a:spcAft>
              <a:buClrTx/>
              <a:buSzTx/>
              <a:buFontTx/>
              <a:buNone/>
              <a:tabLst/>
            </a:pPr>
            <a:r>
              <a:rPr kumimoji="0" lang="sv-SE" sz="1000" b="0" i="0" u="none" strike="noStrike" cap="none" normalizeH="0" dirty="0" smtClean="0">
                <a:ln>
                  <a:noFill/>
                </a:ln>
                <a:solidFill>
                  <a:schemeClr val="tx1"/>
                </a:solidFill>
                <a:effectLst/>
                <a:latin typeface="Berling" pitchFamily="18" charset="0"/>
                <a:ea typeface="ＭＳ Ｐゴシック" charset="-128"/>
              </a:rPr>
              <a:t>(</a:t>
            </a:r>
            <a:r>
              <a:rPr kumimoji="0" lang="sv-SE" sz="1000" b="0" i="0" u="none" strike="noStrike" cap="none" normalizeH="0" dirty="0" err="1" smtClean="0">
                <a:ln>
                  <a:noFill/>
                </a:ln>
                <a:solidFill>
                  <a:schemeClr val="tx1"/>
                </a:solidFill>
                <a:effectLst/>
                <a:latin typeface="Berling" pitchFamily="18" charset="0"/>
                <a:ea typeface="ＭＳ Ｐゴシック" charset="-128"/>
              </a:rPr>
              <a:t>ev</a:t>
            </a:r>
            <a:r>
              <a:rPr kumimoji="0" lang="sv-SE" sz="1000" b="0" i="0" u="none" strike="noStrike" cap="none" normalizeH="0" dirty="0" smtClean="0">
                <a:ln>
                  <a:noFill/>
                </a:ln>
                <a:solidFill>
                  <a:schemeClr val="tx1"/>
                </a:solidFill>
                <a:effectLst/>
                <a:latin typeface="Berling" pitchFamily="18" charset="0"/>
                <a:ea typeface="ＭＳ Ｐゴシック" charset="-128"/>
              </a:rPr>
              <a:t> kollektiv förhandling)</a:t>
            </a:r>
            <a:endParaRPr kumimoji="0" lang="sv-SE" sz="1000" b="0" i="0" u="none" strike="noStrike" cap="none" normalizeH="0" baseline="0" dirty="0" smtClean="0">
              <a:ln>
                <a:noFill/>
              </a:ln>
              <a:solidFill>
                <a:schemeClr val="tx1"/>
              </a:solidFill>
              <a:effectLst/>
              <a:latin typeface="Berling" pitchFamily="18" charset="0"/>
              <a:ea typeface="ＭＳ Ｐゴシック" charset="-128"/>
            </a:endParaRPr>
          </a:p>
        </p:txBody>
      </p:sp>
      <p:cxnSp>
        <p:nvCxnSpPr>
          <p:cNvPr id="48" name="Rak pilkoppling 47"/>
          <p:cNvCxnSpPr>
            <a:stCxn id="10" idx="3"/>
          </p:cNvCxnSpPr>
          <p:nvPr/>
        </p:nvCxnSpPr>
        <p:spPr bwMode="auto">
          <a:xfrm>
            <a:off x="5432378" y="5266075"/>
            <a:ext cx="216446" cy="0"/>
          </a:xfrm>
          <a:prstGeom prst="straightConnector1">
            <a:avLst/>
          </a:prstGeom>
          <a:solidFill>
            <a:schemeClr val="accent1"/>
          </a:solidFill>
          <a:ln w="9525" cap="flat" cmpd="sng" algn="ctr">
            <a:solidFill>
              <a:schemeClr val="tx1"/>
            </a:solidFill>
            <a:prstDash val="dash"/>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9" name="Rektangel med rundade hörn 28"/>
          <p:cNvSpPr/>
          <p:nvPr/>
        </p:nvSpPr>
        <p:spPr bwMode="auto">
          <a:xfrm>
            <a:off x="7164288" y="4869160"/>
            <a:ext cx="1584176" cy="720080"/>
          </a:xfrm>
          <a:prstGeom prst="roundRect">
            <a:avLst/>
          </a:prstGeom>
          <a:solidFill>
            <a:schemeClr val="accent1"/>
          </a:solidFill>
          <a:ln w="952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sv-SE" sz="1400" b="0" i="0" u="none" strike="noStrike" cap="none" normalizeH="0" baseline="0" dirty="0" smtClean="0">
                <a:ln>
                  <a:noFill/>
                </a:ln>
                <a:solidFill>
                  <a:schemeClr val="tx1"/>
                </a:solidFill>
                <a:effectLst/>
                <a:latin typeface="Berling" pitchFamily="18" charset="0"/>
                <a:ea typeface="ＭＳ Ｐゴシック" charset="-128"/>
              </a:rPr>
              <a:t>Fastställande av ny lön</a:t>
            </a:r>
          </a:p>
        </p:txBody>
      </p:sp>
      <p:cxnSp>
        <p:nvCxnSpPr>
          <p:cNvPr id="16" name="Rak pilkoppling 15"/>
          <p:cNvCxnSpPr/>
          <p:nvPr/>
        </p:nvCxnSpPr>
        <p:spPr bwMode="auto">
          <a:xfrm>
            <a:off x="7020272" y="5251400"/>
            <a:ext cx="145845" cy="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5418567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763688" y="404664"/>
            <a:ext cx="7200800" cy="1143000"/>
          </a:xfrm>
        </p:spPr>
        <p:txBody>
          <a:bodyPr/>
          <a:lstStyle/>
          <a:p>
            <a:r>
              <a:rPr lang="sv-SE" dirty="0" smtClean="0"/>
              <a:t>		</a:t>
            </a:r>
            <a:br>
              <a:rPr lang="sv-SE" dirty="0" smtClean="0"/>
            </a:br>
            <a:r>
              <a:rPr lang="sv-SE" sz="3200" dirty="0" smtClean="0"/>
              <a:t>Bedömningsområden och </a:t>
            </a:r>
            <a:br>
              <a:rPr lang="sv-SE" sz="3200" dirty="0" smtClean="0"/>
            </a:br>
            <a:r>
              <a:rPr lang="sv-SE" sz="3200" dirty="0" smtClean="0"/>
              <a:t>lönekriterier</a:t>
            </a:r>
            <a:endParaRPr lang="sv-SE" sz="3200" dirty="0"/>
          </a:p>
        </p:txBody>
      </p:sp>
      <p:sp>
        <p:nvSpPr>
          <p:cNvPr id="3" name="Platshållare för innehåll 2"/>
          <p:cNvSpPr>
            <a:spLocks noGrp="1"/>
          </p:cNvSpPr>
          <p:nvPr>
            <p:ph idx="1"/>
          </p:nvPr>
        </p:nvSpPr>
        <p:spPr>
          <a:xfrm>
            <a:off x="647056" y="1628800"/>
            <a:ext cx="8496944" cy="4968552"/>
          </a:xfrm>
        </p:spPr>
        <p:txBody>
          <a:bodyPr/>
          <a:lstStyle/>
          <a:p>
            <a:pPr marL="0" indent="0">
              <a:buNone/>
            </a:pPr>
            <a:endParaRPr lang="sv-SE" sz="2200" b="1" dirty="0" smtClean="0"/>
          </a:p>
          <a:p>
            <a:pPr marL="0" indent="0">
              <a:buNone/>
            </a:pPr>
            <a:r>
              <a:rPr lang="sv-SE" sz="2200" b="1" dirty="0" smtClean="0"/>
              <a:t>Ledningen har beslutat om:</a:t>
            </a:r>
          </a:p>
          <a:p>
            <a:r>
              <a:rPr lang="sv-SE" sz="2200" dirty="0" smtClean="0"/>
              <a:t>Sex bedömningsområden för forskande och undervisande personal</a:t>
            </a:r>
            <a:br>
              <a:rPr lang="sv-SE" sz="2200" dirty="0" smtClean="0"/>
            </a:br>
            <a:endParaRPr lang="sv-SE" sz="2200" dirty="0" smtClean="0"/>
          </a:p>
          <a:p>
            <a:r>
              <a:rPr lang="sv-SE" sz="2200" dirty="0" smtClean="0"/>
              <a:t>Fyra bedömningsområden  för teknisk och administrativ </a:t>
            </a:r>
          </a:p>
          <a:p>
            <a:pPr marL="0" indent="0">
              <a:buNone/>
            </a:pPr>
            <a:endParaRPr lang="sv-SE" sz="2200" dirty="0" smtClean="0"/>
          </a:p>
          <a:p>
            <a:pPr marL="0" indent="0">
              <a:buNone/>
            </a:pPr>
            <a:endParaRPr lang="sv-SE" sz="2200" dirty="0"/>
          </a:p>
          <a:p>
            <a:pPr marL="0" indent="0">
              <a:buNone/>
            </a:pPr>
            <a:r>
              <a:rPr lang="sv-SE" sz="2200" dirty="0" smtClean="0"/>
              <a:t>Till varje bedömningsområde finns förslag till lönekriterier </a:t>
            </a:r>
            <a:br>
              <a:rPr lang="sv-SE" sz="2200" dirty="0" smtClean="0"/>
            </a:br>
            <a:endParaRPr lang="sv-SE" sz="2200" dirty="0" smtClean="0"/>
          </a:p>
          <a:p>
            <a:pPr marL="0" indent="0">
              <a:buNone/>
            </a:pPr>
            <a:r>
              <a:rPr lang="sv-SE" sz="2200" dirty="0"/>
              <a:t>V</a:t>
            </a:r>
            <a:r>
              <a:rPr lang="sv-SE" sz="2200" dirty="0" smtClean="0"/>
              <a:t>arje institution/motsvarande ska definiera vilka lönekriterier som gäller för lönesättning</a:t>
            </a:r>
          </a:p>
          <a:p>
            <a:pPr marL="0" indent="0" algn="r">
              <a:buNone/>
            </a:pPr>
            <a:r>
              <a:rPr lang="sv-SE" dirty="0" smtClean="0"/>
              <a:t>	</a:t>
            </a:r>
            <a:endParaRPr lang="sv-SE" dirty="0"/>
          </a:p>
        </p:txBody>
      </p:sp>
    </p:spTree>
    <p:extLst>
      <p:ext uri="{BB962C8B-B14F-4D97-AF65-F5344CB8AC3E}">
        <p14:creationId xmlns:p14="http://schemas.microsoft.com/office/powerpoint/2010/main" val="18383639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ltLang="sv-SE" sz="3200" dirty="0"/>
              <a:t>Syftet med </a:t>
            </a:r>
            <a:r>
              <a:rPr lang="sv-SE" altLang="sv-SE" sz="3200" dirty="0" smtClean="0"/>
              <a:t>bedömningsområden </a:t>
            </a:r>
            <a:br>
              <a:rPr lang="sv-SE" altLang="sv-SE" sz="3200" dirty="0" smtClean="0"/>
            </a:br>
            <a:r>
              <a:rPr lang="sv-SE" altLang="sv-SE" sz="3200" dirty="0" smtClean="0"/>
              <a:t>och lönekriterier</a:t>
            </a:r>
            <a:endParaRPr lang="sv-SE" sz="3200" dirty="0"/>
          </a:p>
        </p:txBody>
      </p:sp>
      <p:sp>
        <p:nvSpPr>
          <p:cNvPr id="4" name="Rectangle 9"/>
          <p:cNvSpPr txBox="1">
            <a:spLocks noChangeArrowheads="1"/>
          </p:cNvSpPr>
          <p:nvPr/>
        </p:nvSpPr>
        <p:spPr>
          <a:xfrm>
            <a:off x="683568" y="2060848"/>
            <a:ext cx="7704856" cy="4464496"/>
          </a:xfrm>
          <a:prstGeom prst="rect">
            <a:avLst/>
          </a:prstGeom>
          <a:noFill/>
          <a:ln/>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a:lstStyle>
          <a:p>
            <a:pPr>
              <a:lnSpc>
                <a:spcPct val="90000"/>
              </a:lnSpc>
            </a:pPr>
            <a:r>
              <a:rPr lang="sv-SE" altLang="sv-SE" sz="2200" dirty="0"/>
              <a:t>Att spegla vägledande principer som bidrar till en god verksamhet och de krav som ställs på </a:t>
            </a:r>
            <a:r>
              <a:rPr lang="sv-SE" altLang="sv-SE" sz="2200" dirty="0" smtClean="0"/>
              <a:t>medarbetare</a:t>
            </a:r>
          </a:p>
          <a:p>
            <a:pPr>
              <a:lnSpc>
                <a:spcPct val="90000"/>
              </a:lnSpc>
            </a:pPr>
            <a:endParaRPr lang="sv-SE" altLang="sv-SE" sz="2200" dirty="0"/>
          </a:p>
          <a:p>
            <a:pPr>
              <a:lnSpc>
                <a:spcPct val="90000"/>
              </a:lnSpc>
            </a:pPr>
            <a:r>
              <a:rPr lang="sv-SE" altLang="sv-SE" sz="2200" dirty="0"/>
              <a:t>Att ge stöd till chefer och medarbetare i </a:t>
            </a:r>
            <a:r>
              <a:rPr lang="sv-SE" altLang="sv-SE" sz="2200" dirty="0" smtClean="0"/>
              <a:t>lönesamtalet</a:t>
            </a:r>
            <a:r>
              <a:rPr lang="sv-SE" altLang="sv-SE" sz="2200" dirty="0" smtClean="0">
                <a:solidFill>
                  <a:srgbClr val="FF0000"/>
                </a:solidFill>
              </a:rPr>
              <a:t> </a:t>
            </a:r>
            <a:endParaRPr lang="sv-SE" altLang="sv-SE" sz="2200" strike="sngStrike" dirty="0" smtClean="0"/>
          </a:p>
          <a:p>
            <a:pPr>
              <a:lnSpc>
                <a:spcPct val="90000"/>
              </a:lnSpc>
            </a:pPr>
            <a:endParaRPr lang="sv-SE" altLang="sv-SE" sz="2200" dirty="0"/>
          </a:p>
          <a:p>
            <a:pPr>
              <a:lnSpc>
                <a:spcPct val="90000"/>
              </a:lnSpc>
            </a:pPr>
            <a:r>
              <a:rPr lang="sv-SE" altLang="sv-SE" sz="2200" dirty="0"/>
              <a:t>Att öka enhetlighet och minska utrymme för subjektiva </a:t>
            </a:r>
            <a:r>
              <a:rPr lang="sv-SE" altLang="sv-SE" sz="2200" dirty="0" smtClean="0"/>
              <a:t>tolkningar</a:t>
            </a:r>
          </a:p>
          <a:p>
            <a:pPr>
              <a:lnSpc>
                <a:spcPct val="90000"/>
              </a:lnSpc>
            </a:pPr>
            <a:endParaRPr lang="sv-SE" altLang="sv-SE" sz="2200" dirty="0"/>
          </a:p>
          <a:p>
            <a:pPr>
              <a:lnSpc>
                <a:spcPct val="90000"/>
              </a:lnSpc>
            </a:pPr>
            <a:r>
              <a:rPr lang="sv-SE" altLang="sv-SE" sz="2200" dirty="0"/>
              <a:t>Kriterierna behöver fyllas med mening vid varje vetenskapsområde alternativt institution/enhet</a:t>
            </a:r>
            <a:endParaRPr lang="en-GB" altLang="sv-SE" sz="2200" dirty="0"/>
          </a:p>
          <a:p>
            <a:pPr marL="0" indent="0">
              <a:buNone/>
            </a:pPr>
            <a:endParaRPr lang="sv-SE" sz="2000" dirty="0" smtClean="0"/>
          </a:p>
          <a:p>
            <a:pPr marL="0" indent="0">
              <a:buNone/>
            </a:pPr>
            <a:endParaRPr lang="sv-SE" sz="2000" dirty="0"/>
          </a:p>
          <a:p>
            <a:pPr marL="0" indent="0">
              <a:buNone/>
            </a:pPr>
            <a:endParaRPr lang="sv-SE" sz="2000" dirty="0"/>
          </a:p>
          <a:p>
            <a:endParaRPr lang="sv-SE" altLang="sv-SE" sz="2000" kern="0" dirty="0" smtClean="0"/>
          </a:p>
          <a:p>
            <a:pPr marL="0" indent="0">
              <a:buNone/>
            </a:pPr>
            <a:endParaRPr lang="sv-SE" altLang="sv-SE" kern="0" dirty="0" smtClean="0"/>
          </a:p>
          <a:p>
            <a:pPr>
              <a:buFontTx/>
              <a:buNone/>
            </a:pPr>
            <a:endParaRPr lang="sv-SE" altLang="sv-SE" b="1" kern="0" dirty="0"/>
          </a:p>
        </p:txBody>
      </p:sp>
    </p:spTree>
    <p:extLst>
      <p:ext uri="{BB962C8B-B14F-4D97-AF65-F5344CB8AC3E}">
        <p14:creationId xmlns:p14="http://schemas.microsoft.com/office/powerpoint/2010/main" val="32315963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3200" dirty="0" smtClean="0"/>
              <a:t>Bedömningsområden för forskande och undervisande personal</a:t>
            </a:r>
            <a:endParaRPr lang="sv-SE" sz="3200" dirty="0"/>
          </a:p>
        </p:txBody>
      </p:sp>
      <p:sp>
        <p:nvSpPr>
          <p:cNvPr id="3" name="Rectangle 9"/>
          <p:cNvSpPr txBox="1">
            <a:spLocks noChangeArrowheads="1"/>
          </p:cNvSpPr>
          <p:nvPr/>
        </p:nvSpPr>
        <p:spPr>
          <a:xfrm>
            <a:off x="611560" y="1860848"/>
            <a:ext cx="7992888" cy="4464496"/>
          </a:xfrm>
          <a:prstGeom prst="rect">
            <a:avLst/>
          </a:prstGeom>
          <a:noFill/>
          <a:ln/>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a:lstStyle>
          <a:p>
            <a:r>
              <a:rPr lang="sv-SE" sz="2000" dirty="0"/>
              <a:t>Prestationer som bidragit till universitetets verksamhet i sin </a:t>
            </a:r>
            <a:r>
              <a:rPr lang="sv-SE" sz="2000" dirty="0" smtClean="0"/>
              <a:t>helhet</a:t>
            </a:r>
          </a:p>
          <a:p>
            <a:endParaRPr lang="sv-SE" sz="2000" dirty="0"/>
          </a:p>
          <a:p>
            <a:r>
              <a:rPr lang="sv-SE" sz="2000" dirty="0"/>
              <a:t>Prestationer som bidragit till en god arbets- och </a:t>
            </a:r>
            <a:r>
              <a:rPr lang="sv-SE" sz="2000" dirty="0" smtClean="0"/>
              <a:t>studiemiljö</a:t>
            </a:r>
          </a:p>
          <a:p>
            <a:endParaRPr lang="sv-SE" sz="2000" dirty="0" smtClean="0"/>
          </a:p>
          <a:p>
            <a:r>
              <a:rPr lang="sv-SE" sz="2000" dirty="0" smtClean="0"/>
              <a:t>Prestationer </a:t>
            </a:r>
            <a:r>
              <a:rPr lang="sv-SE" sz="2000" dirty="0"/>
              <a:t>inom forskning (inklusive handledning av doktorander och administration kopplat till forskningen</a:t>
            </a:r>
            <a:r>
              <a:rPr lang="sv-SE" sz="2000" dirty="0" smtClean="0"/>
              <a:t>)</a:t>
            </a:r>
          </a:p>
          <a:p>
            <a:endParaRPr lang="sv-SE" sz="2000" dirty="0"/>
          </a:p>
          <a:p>
            <a:r>
              <a:rPr lang="sv-SE" sz="2000" dirty="0"/>
              <a:t>Prestationer inom undervisning (inklusive undervisning på forskarutbildning och administration kopplat till undervisningen</a:t>
            </a:r>
            <a:r>
              <a:rPr lang="sv-SE" sz="2000" dirty="0" smtClean="0"/>
              <a:t>)</a:t>
            </a:r>
          </a:p>
          <a:p>
            <a:endParaRPr lang="sv-SE" sz="2000" dirty="0" smtClean="0"/>
          </a:p>
          <a:p>
            <a:r>
              <a:rPr lang="sv-SE" sz="2000" dirty="0" smtClean="0"/>
              <a:t>Prestationer inom samverkan med det omgivande samhället</a:t>
            </a:r>
          </a:p>
          <a:p>
            <a:endParaRPr lang="sv-SE" sz="2000" dirty="0" smtClean="0"/>
          </a:p>
          <a:p>
            <a:r>
              <a:rPr lang="sv-SE" sz="2000" dirty="0"/>
              <a:t>Prestationer i ledningsuppdrag och/eller administrativa uppdrag</a:t>
            </a:r>
            <a:endParaRPr lang="sv-SE" sz="2000" dirty="0" smtClean="0"/>
          </a:p>
          <a:p>
            <a:endParaRPr lang="sv-SE" sz="2000" dirty="0"/>
          </a:p>
          <a:p>
            <a:endParaRPr lang="sv-SE" altLang="sv-SE" sz="2000" kern="0" dirty="0" smtClean="0"/>
          </a:p>
          <a:p>
            <a:pPr marL="0" indent="0">
              <a:buNone/>
            </a:pPr>
            <a:endParaRPr lang="sv-SE" altLang="sv-SE" kern="0" dirty="0" smtClean="0"/>
          </a:p>
          <a:p>
            <a:pPr>
              <a:buFontTx/>
              <a:buNone/>
            </a:pPr>
            <a:endParaRPr lang="sv-SE" altLang="sv-SE" b="1" kern="0" dirty="0"/>
          </a:p>
        </p:txBody>
      </p:sp>
    </p:spTree>
    <p:extLst>
      <p:ext uri="{BB962C8B-B14F-4D97-AF65-F5344CB8AC3E}">
        <p14:creationId xmlns:p14="http://schemas.microsoft.com/office/powerpoint/2010/main" val="19604067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3200" dirty="0"/>
              <a:t>Bedömningsområden för </a:t>
            </a:r>
            <a:r>
              <a:rPr lang="sv-SE" sz="3200" dirty="0" smtClean="0"/>
              <a:t>teknisk och administrativ </a:t>
            </a:r>
            <a:r>
              <a:rPr lang="sv-SE" sz="3200" dirty="0"/>
              <a:t>personal</a:t>
            </a:r>
          </a:p>
        </p:txBody>
      </p:sp>
      <p:sp>
        <p:nvSpPr>
          <p:cNvPr id="4" name="Rectangle 9"/>
          <p:cNvSpPr txBox="1">
            <a:spLocks noChangeArrowheads="1"/>
          </p:cNvSpPr>
          <p:nvPr/>
        </p:nvSpPr>
        <p:spPr>
          <a:xfrm>
            <a:off x="683568" y="2060848"/>
            <a:ext cx="6985000" cy="4464496"/>
          </a:xfrm>
          <a:prstGeom prst="rect">
            <a:avLst/>
          </a:prstGeom>
          <a:noFill/>
          <a:ln/>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a:lstStyle>
          <a:p>
            <a:pPr>
              <a:defRPr/>
            </a:pPr>
            <a:r>
              <a:rPr lang="sv-SE" sz="2200" dirty="0" smtClean="0"/>
              <a:t>Prestationer som bidragit till ett gott stöd till verksamheten</a:t>
            </a:r>
          </a:p>
          <a:p>
            <a:pPr marL="0" indent="0">
              <a:buNone/>
              <a:defRPr/>
            </a:pPr>
            <a:endParaRPr lang="sv-SE" sz="2200" dirty="0" smtClean="0"/>
          </a:p>
          <a:p>
            <a:pPr>
              <a:defRPr/>
            </a:pPr>
            <a:r>
              <a:rPr lang="sv-SE" sz="2200" dirty="0" smtClean="0"/>
              <a:t>Prestationer som bidragit till universitetets verksamhet i sin helhet</a:t>
            </a:r>
          </a:p>
          <a:p>
            <a:pPr>
              <a:defRPr/>
            </a:pPr>
            <a:endParaRPr lang="sv-SE" sz="2200" dirty="0" smtClean="0"/>
          </a:p>
          <a:p>
            <a:pPr>
              <a:defRPr/>
            </a:pPr>
            <a:r>
              <a:rPr lang="sv-SE" sz="2200" dirty="0" smtClean="0"/>
              <a:t>Prestationer som bidragit till en god arbets- och studiemiljö</a:t>
            </a:r>
          </a:p>
          <a:p>
            <a:pPr>
              <a:defRPr/>
            </a:pPr>
            <a:endParaRPr lang="sv-SE" sz="2200" dirty="0"/>
          </a:p>
          <a:p>
            <a:pPr>
              <a:defRPr/>
            </a:pPr>
            <a:r>
              <a:rPr lang="sv-SE" sz="2200" dirty="0" smtClean="0"/>
              <a:t>Prestationer gällande ledningsuppdrag och/eller administrativa uppdrag</a:t>
            </a:r>
          </a:p>
          <a:p>
            <a:pPr>
              <a:defRPr/>
            </a:pPr>
            <a:endParaRPr lang="sv-SE" sz="1800" dirty="0" smtClean="0"/>
          </a:p>
          <a:p>
            <a:pPr marL="0" indent="0">
              <a:buNone/>
            </a:pPr>
            <a:endParaRPr lang="sv-SE" sz="2000" dirty="0" smtClean="0"/>
          </a:p>
          <a:p>
            <a:pPr marL="0" indent="0">
              <a:buNone/>
            </a:pPr>
            <a:endParaRPr lang="sv-SE" sz="2000" dirty="0"/>
          </a:p>
          <a:p>
            <a:pPr marL="0" indent="0">
              <a:buNone/>
            </a:pPr>
            <a:endParaRPr lang="sv-SE" sz="2000" dirty="0"/>
          </a:p>
          <a:p>
            <a:endParaRPr lang="sv-SE" altLang="sv-SE" sz="2000" kern="0" dirty="0" smtClean="0"/>
          </a:p>
          <a:p>
            <a:pPr marL="0" indent="0">
              <a:buNone/>
            </a:pPr>
            <a:endParaRPr lang="sv-SE" altLang="sv-SE" kern="0" dirty="0" smtClean="0"/>
          </a:p>
          <a:p>
            <a:pPr>
              <a:buFontTx/>
              <a:buNone/>
            </a:pPr>
            <a:endParaRPr lang="sv-SE" altLang="sv-SE" b="1" kern="0" dirty="0"/>
          </a:p>
        </p:txBody>
      </p:sp>
    </p:spTree>
    <p:extLst>
      <p:ext uri="{BB962C8B-B14F-4D97-AF65-F5344CB8AC3E}">
        <p14:creationId xmlns:p14="http://schemas.microsoft.com/office/powerpoint/2010/main" val="36978255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1835696" y="116632"/>
            <a:ext cx="3096344" cy="504056"/>
          </a:xfrm>
        </p:spPr>
        <p:txBody>
          <a:bodyPr vert="horz"/>
          <a:lstStyle/>
          <a:p>
            <a:pPr marL="0" indent="0">
              <a:buNone/>
            </a:pPr>
            <a:r>
              <a:rPr lang="sv-SE" sz="1200" dirty="0" smtClean="0">
                <a:hlinkClick r:id="rId3"/>
              </a:rPr>
              <a:t>https</a:t>
            </a:r>
            <a:r>
              <a:rPr lang="sv-SE" sz="1200" dirty="0">
                <a:hlinkClick r:id="rId3"/>
              </a:rPr>
              <a:t>://</a:t>
            </a:r>
            <a:r>
              <a:rPr lang="sv-SE" sz="1200" dirty="0" smtClean="0">
                <a:hlinkClick r:id="rId3"/>
              </a:rPr>
              <a:t>mp.uu.se/web/info/anstallning/lon/lonesamtal/lonekriterier</a:t>
            </a:r>
            <a:r>
              <a:rPr lang="sv-SE" sz="1200" dirty="0" smtClean="0"/>
              <a:t> </a:t>
            </a:r>
            <a:endParaRPr lang="sv-SE" sz="1200" dirty="0"/>
          </a:p>
        </p:txBody>
      </p:sp>
      <p:graphicFrame>
        <p:nvGraphicFramePr>
          <p:cNvPr id="6" name="Tabell 5"/>
          <p:cNvGraphicFramePr>
            <a:graphicFrameLocks noGrp="1"/>
          </p:cNvGraphicFramePr>
          <p:nvPr>
            <p:extLst/>
          </p:nvPr>
        </p:nvGraphicFramePr>
        <p:xfrm>
          <a:off x="1830718" y="260648"/>
          <a:ext cx="7200799" cy="6352800"/>
        </p:xfrm>
        <a:graphic>
          <a:graphicData uri="http://schemas.openxmlformats.org/drawingml/2006/table">
            <a:tbl>
              <a:tblPr/>
              <a:tblGrid>
                <a:gridCol w="4069694">
                  <a:extLst>
                    <a:ext uri="{9D8B030D-6E8A-4147-A177-3AD203B41FA5}">
                      <a16:colId xmlns:a16="http://schemas.microsoft.com/office/drawing/2014/main" val="114771381"/>
                    </a:ext>
                  </a:extLst>
                </a:gridCol>
                <a:gridCol w="1114881">
                  <a:extLst>
                    <a:ext uri="{9D8B030D-6E8A-4147-A177-3AD203B41FA5}">
                      <a16:colId xmlns:a16="http://schemas.microsoft.com/office/drawing/2014/main" val="443184240"/>
                    </a:ext>
                  </a:extLst>
                </a:gridCol>
                <a:gridCol w="792088">
                  <a:extLst>
                    <a:ext uri="{9D8B030D-6E8A-4147-A177-3AD203B41FA5}">
                      <a16:colId xmlns:a16="http://schemas.microsoft.com/office/drawing/2014/main" val="1657630386"/>
                    </a:ext>
                  </a:extLst>
                </a:gridCol>
                <a:gridCol w="648072">
                  <a:extLst>
                    <a:ext uri="{9D8B030D-6E8A-4147-A177-3AD203B41FA5}">
                      <a16:colId xmlns:a16="http://schemas.microsoft.com/office/drawing/2014/main" val="2069700363"/>
                    </a:ext>
                  </a:extLst>
                </a:gridCol>
                <a:gridCol w="576064">
                  <a:extLst>
                    <a:ext uri="{9D8B030D-6E8A-4147-A177-3AD203B41FA5}">
                      <a16:colId xmlns:a16="http://schemas.microsoft.com/office/drawing/2014/main" val="2419005284"/>
                    </a:ext>
                  </a:extLst>
                </a:gridCol>
              </a:tblGrid>
              <a:tr h="360040">
                <a:tc>
                  <a:txBody>
                    <a:bodyPr/>
                    <a:lstStyle/>
                    <a:p>
                      <a:pPr algn="l" fontAlgn="b"/>
                      <a:endParaRPr lang="sv-SE" sz="1100" b="0" i="0" u="none" strike="noStrike" dirty="0">
                        <a:solidFill>
                          <a:srgbClr val="000000"/>
                        </a:solidFill>
                        <a:effectLst/>
                        <a:latin typeface="Calibri" panose="020F0502020204030204" pitchFamily="34" charset="0"/>
                      </a:endParaRPr>
                    </a:p>
                  </a:txBody>
                  <a:tcPr marL="4275" marR="4275" marT="427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sv-SE" sz="1100" b="0" i="0" u="none" strike="noStrike" dirty="0">
                          <a:solidFill>
                            <a:srgbClr val="000000"/>
                          </a:solidFill>
                          <a:effectLst/>
                          <a:latin typeface="Calibri" panose="020F0502020204030204" pitchFamily="34" charset="0"/>
                        </a:rPr>
                        <a:t>har brister/</a:t>
                      </a:r>
                      <a:br>
                        <a:rPr lang="sv-SE" sz="1100" b="0" i="0" u="none" strike="noStrike" dirty="0">
                          <a:solidFill>
                            <a:srgbClr val="000000"/>
                          </a:solidFill>
                          <a:effectLst/>
                          <a:latin typeface="Calibri" panose="020F0502020204030204" pitchFamily="34" charset="0"/>
                        </a:rPr>
                      </a:br>
                      <a:r>
                        <a:rPr lang="sv-SE" sz="1100" b="0" i="0" u="none" strike="noStrike" dirty="0">
                          <a:solidFill>
                            <a:srgbClr val="000000"/>
                          </a:solidFill>
                          <a:effectLst/>
                          <a:latin typeface="Calibri" panose="020F0502020204030204" pitchFamily="34" charset="0"/>
                        </a:rPr>
                        <a:t>behöver utvecklas</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sv-SE" sz="1100" b="0" i="0" u="none" strike="noStrike" dirty="0" smtClean="0">
                          <a:solidFill>
                            <a:srgbClr val="000000"/>
                          </a:solidFill>
                          <a:effectLst/>
                          <a:latin typeface="Calibri" panose="020F0502020204030204" pitchFamily="34" charset="0"/>
                        </a:rPr>
                        <a:t>är tillfreds-ställande</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sv-SE" sz="1100" b="0" i="0" u="none" strike="noStrike" dirty="0" smtClean="0">
                          <a:solidFill>
                            <a:srgbClr val="000000"/>
                          </a:solidFill>
                          <a:effectLst/>
                          <a:latin typeface="Calibri" panose="020F0502020204030204" pitchFamily="34" charset="0"/>
                        </a:rPr>
                        <a:t>utmärker sig positivt</a:t>
                      </a:r>
                      <a:endParaRPr lang="sv-SE" sz="1100" b="0" i="0" u="none" strike="noStrike" dirty="0">
                        <a:solidFill>
                          <a:srgbClr val="000000"/>
                        </a:solidFill>
                        <a:effectLst/>
                        <a:latin typeface="Calibri" panose="020F0502020204030204" pitchFamily="34" charset="0"/>
                      </a:endParaRP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100" b="0" i="0" u="none" strike="noStrike" dirty="0">
                          <a:solidFill>
                            <a:srgbClr val="000000"/>
                          </a:solidFill>
                          <a:effectLst/>
                          <a:latin typeface="Calibri" panose="020F0502020204030204" pitchFamily="34" charset="0"/>
                        </a:rPr>
                        <a:t>utgör en förebild</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43140877"/>
                  </a:ext>
                </a:extLst>
              </a:tr>
              <a:tr h="208210">
                <a:tc>
                  <a:txBody>
                    <a:bodyPr/>
                    <a:lstStyle/>
                    <a:p>
                      <a:pPr algn="l" fontAlgn="b"/>
                      <a:r>
                        <a:rPr lang="sv-SE" sz="1100" b="0" i="0" u="none" strike="noStrike" dirty="0">
                          <a:solidFill>
                            <a:srgbClr val="000000"/>
                          </a:solidFill>
                          <a:effectLst/>
                          <a:latin typeface="Calibri" panose="020F0502020204030204" pitchFamily="34" charset="0"/>
                        </a:rPr>
                        <a:t>Prestationer som bidragit till universitetets verksamhet i sin helhet</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b"/>
                      <a:r>
                        <a:rPr lang="sv-SE" sz="1200" b="0" i="0" u="none" strike="noStrike" dirty="0">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dirty="0">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dirty="0">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dirty="0">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28434675"/>
                  </a:ext>
                </a:extLst>
              </a:tr>
              <a:tr h="183075">
                <a:tc>
                  <a:txBody>
                    <a:bodyPr/>
                    <a:lstStyle/>
                    <a:p>
                      <a:pPr algn="l" fontAlgn="b"/>
                      <a:r>
                        <a:rPr lang="sv-SE" sz="1100" b="0" i="0" u="none" strike="noStrike">
                          <a:solidFill>
                            <a:srgbClr val="000000"/>
                          </a:solidFill>
                          <a:effectLst/>
                          <a:latin typeface="Calibri" panose="020F0502020204030204" pitchFamily="34" charset="0"/>
                        </a:rPr>
                        <a:t>Tar initiativ till vidareutvecklingsarbete</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dirty="0">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dirty="0">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79557859"/>
                  </a:ext>
                </a:extLst>
              </a:tr>
              <a:tr h="208210">
                <a:tc>
                  <a:txBody>
                    <a:bodyPr/>
                    <a:lstStyle/>
                    <a:p>
                      <a:pPr algn="l" fontAlgn="b"/>
                      <a:r>
                        <a:rPr lang="sv-SE" sz="1100" b="0" i="0" u="none" strike="noStrike">
                          <a:solidFill>
                            <a:srgbClr val="000000"/>
                          </a:solidFill>
                          <a:effectLst/>
                          <a:latin typeface="Calibri" panose="020F0502020204030204" pitchFamily="34" charset="0"/>
                        </a:rPr>
                        <a:t>Uppnår goda resultat inom flera av universitetets områden</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02651537"/>
                  </a:ext>
                </a:extLst>
              </a:tr>
              <a:tr h="176984">
                <a:tc>
                  <a:txBody>
                    <a:bodyPr/>
                    <a:lstStyle/>
                    <a:p>
                      <a:pPr algn="l" fontAlgn="b"/>
                      <a:r>
                        <a:rPr lang="sv-SE" sz="1100" b="0" i="0" u="none" strike="noStrike">
                          <a:solidFill>
                            <a:srgbClr val="000000"/>
                          </a:solidFill>
                          <a:effectLst/>
                          <a:latin typeface="Calibri" panose="020F0502020204030204" pitchFamily="34" charset="0"/>
                        </a:rPr>
                        <a:t>Bidrar till utveckling av arbetsformer</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62668631"/>
                  </a:ext>
                </a:extLst>
              </a:tr>
              <a:tr h="176984">
                <a:tc>
                  <a:txBody>
                    <a:bodyPr/>
                    <a:lstStyle/>
                    <a:p>
                      <a:pPr algn="l" fontAlgn="b"/>
                      <a:r>
                        <a:rPr lang="sv-SE" sz="1100" b="0" i="0" u="none" strike="noStrike" dirty="0">
                          <a:solidFill>
                            <a:srgbClr val="000000"/>
                          </a:solidFill>
                          <a:effectLst/>
                          <a:latin typeface="Calibri" panose="020F0502020204030204" pitchFamily="34" charset="0"/>
                        </a:rPr>
                        <a:t>Prestationer som bidragit till en god arbets- och studiemiljö</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15179067"/>
                  </a:ext>
                </a:extLst>
              </a:tr>
              <a:tr h="183075">
                <a:tc>
                  <a:txBody>
                    <a:bodyPr/>
                    <a:lstStyle/>
                    <a:p>
                      <a:pPr algn="l" fontAlgn="b"/>
                      <a:r>
                        <a:rPr lang="sv-SE" sz="1100" b="0" i="0" u="none" strike="noStrike">
                          <a:solidFill>
                            <a:srgbClr val="000000"/>
                          </a:solidFill>
                          <a:effectLst/>
                          <a:latin typeface="Calibri" panose="020F0502020204030204" pitchFamily="34" charset="0"/>
                        </a:rPr>
                        <a:t>Bemöter kollegor och chefer stödjande och respektfullt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03815470"/>
                  </a:ext>
                </a:extLst>
              </a:tr>
              <a:tr h="176984">
                <a:tc>
                  <a:txBody>
                    <a:bodyPr/>
                    <a:lstStyle/>
                    <a:p>
                      <a:pPr algn="l" fontAlgn="b"/>
                      <a:r>
                        <a:rPr lang="sv-SE" sz="1100" b="0" i="0" u="none" strike="noStrike">
                          <a:solidFill>
                            <a:srgbClr val="000000"/>
                          </a:solidFill>
                          <a:effectLst/>
                          <a:latin typeface="Calibri" panose="020F0502020204030204" pitchFamily="34" charset="0"/>
                        </a:rPr>
                        <a:t>Tar ansvar för och bidrar till en helhetssyn</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54579254"/>
                  </a:ext>
                </a:extLst>
              </a:tr>
              <a:tr h="176984">
                <a:tc>
                  <a:txBody>
                    <a:bodyPr/>
                    <a:lstStyle/>
                    <a:p>
                      <a:pPr algn="l" fontAlgn="b"/>
                      <a:r>
                        <a:rPr lang="sv-SE" sz="1100" b="0" i="0" u="none" strike="noStrike" dirty="0">
                          <a:solidFill>
                            <a:srgbClr val="000000"/>
                          </a:solidFill>
                          <a:effectLst/>
                          <a:latin typeface="Calibri" panose="020F0502020204030204" pitchFamily="34" charset="0"/>
                        </a:rPr>
                        <a:t>Bidrar till en öppen och god stämning på arbetsplatsen</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00574900"/>
                  </a:ext>
                </a:extLst>
              </a:tr>
              <a:tr h="176984">
                <a:tc>
                  <a:txBody>
                    <a:bodyPr/>
                    <a:lstStyle/>
                    <a:p>
                      <a:pPr algn="l" fontAlgn="b"/>
                      <a:r>
                        <a:rPr lang="sv-SE" sz="1100" b="0" i="0" u="none" strike="noStrike" dirty="0">
                          <a:solidFill>
                            <a:srgbClr val="000000"/>
                          </a:solidFill>
                          <a:effectLst/>
                          <a:latin typeface="Calibri" panose="020F0502020204030204" pitchFamily="34" charset="0"/>
                        </a:rPr>
                        <a:t>Prestationer i ledningsuppdrag och/eller administrativa uppdrag</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63770813"/>
                  </a:ext>
                </a:extLst>
              </a:tr>
              <a:tr h="183075">
                <a:tc>
                  <a:txBody>
                    <a:bodyPr/>
                    <a:lstStyle/>
                    <a:p>
                      <a:pPr algn="l" fontAlgn="b"/>
                      <a:r>
                        <a:rPr lang="sv-SE" sz="1100" b="0" i="0" u="none" strike="noStrike">
                          <a:solidFill>
                            <a:srgbClr val="000000"/>
                          </a:solidFill>
                          <a:effectLst/>
                          <a:latin typeface="Calibri" panose="020F0502020204030204" pitchFamily="34" charset="0"/>
                        </a:rPr>
                        <a:t>Uppvisar goda resultat i lednings-/administrativa uppdrag</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69043882"/>
                  </a:ext>
                </a:extLst>
              </a:tr>
              <a:tr h="183075">
                <a:tc>
                  <a:txBody>
                    <a:bodyPr/>
                    <a:lstStyle/>
                    <a:p>
                      <a:pPr algn="l" fontAlgn="b"/>
                      <a:r>
                        <a:rPr lang="sv-SE" sz="1100" b="0" i="0" u="none" strike="noStrike">
                          <a:solidFill>
                            <a:srgbClr val="000000"/>
                          </a:solidFill>
                          <a:effectLst/>
                          <a:latin typeface="Calibri" panose="020F0502020204030204" pitchFamily="34" charset="0"/>
                        </a:rPr>
                        <a:t>Bidrar till att entusiasmera andra att åta sig lednings-/adm. uppdrag</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95054954"/>
                  </a:ext>
                </a:extLst>
              </a:tr>
              <a:tr h="321101">
                <a:tc>
                  <a:txBody>
                    <a:bodyPr/>
                    <a:lstStyle/>
                    <a:p>
                      <a:pPr algn="l" fontAlgn="b"/>
                      <a:r>
                        <a:rPr lang="sv-SE" sz="1100" b="0" i="0" u="none" strike="noStrike">
                          <a:solidFill>
                            <a:srgbClr val="000000"/>
                          </a:solidFill>
                          <a:effectLst/>
                          <a:latin typeface="Calibri" panose="020F0502020204030204" pitchFamily="34" charset="0"/>
                        </a:rPr>
                        <a:t>Prestationer inom forskning (inklusive handledning av doktorander och administration kopplat till forskningen)</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9160328"/>
                  </a:ext>
                </a:extLst>
              </a:tr>
              <a:tr h="176984">
                <a:tc>
                  <a:txBody>
                    <a:bodyPr/>
                    <a:lstStyle/>
                    <a:p>
                      <a:pPr algn="l" fontAlgn="b"/>
                      <a:r>
                        <a:rPr lang="sv-SE" sz="1100" b="0" i="0" u="none" strike="noStrike">
                          <a:solidFill>
                            <a:srgbClr val="000000"/>
                          </a:solidFill>
                          <a:effectLst/>
                          <a:latin typeface="Calibri" panose="020F0502020204030204" pitchFamily="34" charset="0"/>
                        </a:rPr>
                        <a:t>Leder forskning (aktivt, bygga upp forskningsgrupper och områden)</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73672239"/>
                  </a:ext>
                </a:extLst>
              </a:tr>
              <a:tr h="176984">
                <a:tc>
                  <a:txBody>
                    <a:bodyPr/>
                    <a:lstStyle/>
                    <a:p>
                      <a:pPr algn="l" fontAlgn="b"/>
                      <a:r>
                        <a:rPr lang="sv-SE" sz="1100" b="0" i="0" u="none" strike="noStrike">
                          <a:solidFill>
                            <a:srgbClr val="000000"/>
                          </a:solidFill>
                          <a:effectLst/>
                          <a:latin typeface="Calibri" panose="020F0502020204030204" pitchFamily="34" charset="0"/>
                        </a:rPr>
                        <a:t>Erhåller externa forskningsanslag</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31245044"/>
                  </a:ext>
                </a:extLst>
              </a:tr>
              <a:tr h="176984">
                <a:tc>
                  <a:txBody>
                    <a:bodyPr/>
                    <a:lstStyle/>
                    <a:p>
                      <a:pPr algn="l" fontAlgn="b"/>
                      <a:r>
                        <a:rPr lang="sv-SE" sz="1100" b="0" i="0" u="none" strike="noStrike">
                          <a:solidFill>
                            <a:srgbClr val="000000"/>
                          </a:solidFill>
                          <a:effectLst/>
                          <a:latin typeface="Calibri" panose="020F0502020204030204" pitchFamily="34" charset="0"/>
                        </a:rPr>
                        <a:t>Handleder doktorander</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6922590"/>
                  </a:ext>
                </a:extLst>
              </a:tr>
              <a:tr h="321101">
                <a:tc>
                  <a:txBody>
                    <a:bodyPr/>
                    <a:lstStyle/>
                    <a:p>
                      <a:pPr algn="l" fontAlgn="b"/>
                      <a:r>
                        <a:rPr lang="sv-SE" sz="1100" b="0" i="0" u="none" strike="noStrike">
                          <a:solidFill>
                            <a:srgbClr val="000000"/>
                          </a:solidFill>
                          <a:effectLst/>
                          <a:latin typeface="Calibri" panose="020F0502020204030204" pitchFamily="34" charset="0"/>
                        </a:rPr>
                        <a:t>Prestationer inom undervisning (inklusive undervisning på forskarutbildning och administration kopplat till undervisningen)</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8058800"/>
                  </a:ext>
                </a:extLst>
              </a:tr>
              <a:tr h="321101">
                <a:tc>
                  <a:txBody>
                    <a:bodyPr/>
                    <a:lstStyle/>
                    <a:p>
                      <a:pPr algn="l" fontAlgn="b"/>
                      <a:r>
                        <a:rPr lang="sv-SE" sz="1100" b="0" i="0" u="none" strike="noStrike">
                          <a:solidFill>
                            <a:srgbClr val="000000"/>
                          </a:solidFill>
                          <a:effectLst/>
                          <a:latin typeface="Calibri" panose="020F0502020204030204" pitchFamily="34" charset="0"/>
                        </a:rPr>
                        <a:t>Uppvisar pedagogisk skicklighet (kursutvärderingar, omdöme från studierektor/motsvarande)</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48114437"/>
                  </a:ext>
                </a:extLst>
              </a:tr>
              <a:tr h="176984">
                <a:tc>
                  <a:txBody>
                    <a:bodyPr/>
                    <a:lstStyle/>
                    <a:p>
                      <a:pPr algn="l" fontAlgn="b"/>
                      <a:r>
                        <a:rPr lang="sv-SE" sz="1100" b="0" i="0" u="none" strike="noStrike">
                          <a:solidFill>
                            <a:srgbClr val="000000"/>
                          </a:solidFill>
                          <a:effectLst/>
                          <a:latin typeface="Calibri" panose="020F0502020204030204" pitchFamily="34" charset="0"/>
                        </a:rPr>
                        <a:t>Samverkar internationellt</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dirty="0">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9195900"/>
                  </a:ext>
                </a:extLst>
              </a:tr>
              <a:tr h="321101">
                <a:tc>
                  <a:txBody>
                    <a:bodyPr/>
                    <a:lstStyle/>
                    <a:p>
                      <a:pPr algn="l" fontAlgn="b"/>
                      <a:r>
                        <a:rPr lang="sv-SE" sz="1100" b="0" i="0" u="none" strike="noStrike">
                          <a:solidFill>
                            <a:srgbClr val="000000"/>
                          </a:solidFill>
                          <a:effectLst/>
                          <a:latin typeface="Calibri" panose="020F0502020204030204" pitchFamily="34" charset="0"/>
                        </a:rPr>
                        <a:t>Bidrar till pedagogisk utveckling av kurser (utvecklar examinationsformer, samarbetar över ämnen)</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62663506"/>
                  </a:ext>
                </a:extLst>
              </a:tr>
              <a:tr h="176984">
                <a:tc>
                  <a:txBody>
                    <a:bodyPr/>
                    <a:lstStyle/>
                    <a:p>
                      <a:pPr algn="l" fontAlgn="b"/>
                      <a:r>
                        <a:rPr lang="sv-SE" sz="1100" b="0" i="0" u="none" strike="noStrike">
                          <a:solidFill>
                            <a:srgbClr val="000000"/>
                          </a:solidFill>
                          <a:effectLst/>
                          <a:latin typeface="Calibri" panose="020F0502020204030204" pitchFamily="34" charset="0"/>
                        </a:rPr>
                        <a:t>Prestationer i samverkan med det omgivande samhället</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65883536"/>
                  </a:ext>
                </a:extLst>
              </a:tr>
              <a:tr h="321101">
                <a:tc>
                  <a:txBody>
                    <a:bodyPr/>
                    <a:lstStyle/>
                    <a:p>
                      <a:pPr algn="l" fontAlgn="b"/>
                      <a:r>
                        <a:rPr lang="sv-SE" sz="1100" b="0" i="0" u="none" strike="noStrike">
                          <a:solidFill>
                            <a:srgbClr val="000000"/>
                          </a:solidFill>
                          <a:effectLst/>
                          <a:latin typeface="Calibri" panose="020F0502020204030204" pitchFamily="34" charset="0"/>
                        </a:rPr>
                        <a:t>Samverkar med myndigheter, näringsliv, kulturliv, annan extern aktör</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29517205"/>
                  </a:ext>
                </a:extLst>
              </a:tr>
              <a:tr h="176984">
                <a:tc>
                  <a:txBody>
                    <a:bodyPr/>
                    <a:lstStyle/>
                    <a:p>
                      <a:pPr algn="l" fontAlgn="b"/>
                      <a:r>
                        <a:rPr lang="sv-SE" sz="1100" b="0" i="0" u="none" strike="noStrike" dirty="0">
                          <a:solidFill>
                            <a:srgbClr val="000000"/>
                          </a:solidFill>
                          <a:effectLst/>
                          <a:latin typeface="Calibri" panose="020F0502020204030204" pitchFamily="34" charset="0"/>
                        </a:rPr>
                        <a:t>Medverkar i uppdragsutbildning</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43226671"/>
                  </a:ext>
                </a:extLst>
              </a:tr>
              <a:tr h="321101">
                <a:tc>
                  <a:txBody>
                    <a:bodyPr/>
                    <a:lstStyle/>
                    <a:p>
                      <a:pPr algn="l" fontAlgn="b"/>
                      <a:r>
                        <a:rPr lang="sv-SE" sz="1100" b="0" i="0" u="none" strike="noStrike">
                          <a:solidFill>
                            <a:srgbClr val="000000"/>
                          </a:solidFill>
                          <a:effectLst/>
                          <a:latin typeface="Calibri" panose="020F0502020204030204" pitchFamily="34" charset="0"/>
                        </a:rPr>
                        <a:t>Verkar som vetenskaplig rådgivare och/eller expert i olika sammanhang</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7605122"/>
                  </a:ext>
                </a:extLst>
              </a:tr>
              <a:tr h="194546">
                <a:tc>
                  <a:txBody>
                    <a:bodyPr/>
                    <a:lstStyle/>
                    <a:p>
                      <a:pPr algn="l" fontAlgn="b"/>
                      <a:r>
                        <a:rPr lang="sv-SE" sz="1100" b="0" i="0" u="none" strike="noStrike" dirty="0">
                          <a:solidFill>
                            <a:srgbClr val="000000"/>
                          </a:solidFill>
                          <a:effectLst/>
                          <a:latin typeface="Calibri" panose="020F0502020204030204" pitchFamily="34" charset="0"/>
                        </a:rPr>
                        <a:t>Prestationer som bidragit till ett gott stöd till verksamheten</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91319184"/>
                  </a:ext>
                </a:extLst>
              </a:tr>
              <a:tr h="183075">
                <a:tc>
                  <a:txBody>
                    <a:bodyPr/>
                    <a:lstStyle/>
                    <a:p>
                      <a:pPr algn="l" fontAlgn="b"/>
                      <a:r>
                        <a:rPr lang="sv-SE" sz="1100" b="0" i="0" u="none" strike="noStrike">
                          <a:solidFill>
                            <a:srgbClr val="000000"/>
                          </a:solidFill>
                          <a:effectLst/>
                          <a:latin typeface="Calibri" panose="020F0502020204030204" pitchFamily="34" charset="0"/>
                        </a:rPr>
                        <a:t>Uppvisar ett professionellt arbetssätt</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70591346"/>
                  </a:ext>
                </a:extLst>
              </a:tr>
              <a:tr h="176984">
                <a:tc>
                  <a:txBody>
                    <a:bodyPr/>
                    <a:lstStyle/>
                    <a:p>
                      <a:pPr algn="l" fontAlgn="b"/>
                      <a:r>
                        <a:rPr lang="sv-SE" sz="1100" b="0" i="0" u="none" strike="noStrike">
                          <a:solidFill>
                            <a:srgbClr val="000000"/>
                          </a:solidFill>
                          <a:effectLst/>
                          <a:latin typeface="Calibri" panose="020F0502020204030204" pitchFamily="34" charset="0"/>
                        </a:rPr>
                        <a:t>Tillhandahåller stöd till verksamheten av god kvalitet</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44722294"/>
                  </a:ext>
                </a:extLst>
              </a:tr>
              <a:tr h="199737">
                <a:tc>
                  <a:txBody>
                    <a:bodyPr/>
                    <a:lstStyle/>
                    <a:p>
                      <a:pPr algn="l" fontAlgn="b"/>
                      <a:r>
                        <a:rPr lang="sv-SE" sz="1100" b="0" i="0" u="none" strike="noStrike" dirty="0">
                          <a:solidFill>
                            <a:srgbClr val="000000"/>
                          </a:solidFill>
                          <a:effectLst/>
                          <a:latin typeface="Calibri" panose="020F0502020204030204" pitchFamily="34" charset="0"/>
                        </a:rPr>
                        <a:t>Uppmärksammar och bemöter förändringar i verksamhetens behov</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200" b="0" i="0" u="none" strike="noStrike" dirty="0">
                          <a:solidFill>
                            <a:srgbClr val="000000"/>
                          </a:solidFill>
                          <a:effectLst/>
                          <a:latin typeface="Calibri" panose="020F0502020204030204" pitchFamily="34" charset="0"/>
                        </a:rPr>
                        <a:t> </a:t>
                      </a:r>
                    </a:p>
                  </a:txBody>
                  <a:tcPr marL="4275" marR="4275" marT="4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07251527"/>
                  </a:ext>
                </a:extLst>
              </a:tr>
            </a:tbl>
          </a:graphicData>
        </a:graphic>
      </p:graphicFrame>
      <p:sp>
        <p:nvSpPr>
          <p:cNvPr id="2" name="textruta 1"/>
          <p:cNvSpPr txBox="1"/>
          <p:nvPr/>
        </p:nvSpPr>
        <p:spPr>
          <a:xfrm>
            <a:off x="1409745" y="1052736"/>
            <a:ext cx="353943" cy="1200329"/>
          </a:xfrm>
          <a:prstGeom prst="rect">
            <a:avLst/>
          </a:prstGeom>
          <a:noFill/>
        </p:spPr>
        <p:txBody>
          <a:bodyPr vert="vert270" wrap="square" rtlCol="0">
            <a:spAutoFit/>
          </a:bodyPr>
          <a:lstStyle/>
          <a:p>
            <a:pPr algn="ctr"/>
            <a:r>
              <a:rPr lang="sv-SE" sz="1100" dirty="0" smtClean="0"/>
              <a:t>Alla</a:t>
            </a:r>
            <a:endParaRPr lang="sv-SE" sz="1100" dirty="0"/>
          </a:p>
        </p:txBody>
      </p:sp>
      <p:sp>
        <p:nvSpPr>
          <p:cNvPr id="4" name="Vänster klammerparentes 3"/>
          <p:cNvSpPr/>
          <p:nvPr/>
        </p:nvSpPr>
        <p:spPr bwMode="auto">
          <a:xfrm>
            <a:off x="1691680" y="620688"/>
            <a:ext cx="139038" cy="2088232"/>
          </a:xfrm>
          <a:prstGeom prst="leftBrace">
            <a:avLst/>
          </a:prstGeom>
          <a:solidFill>
            <a:srgbClr val="BACCAC"/>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2400" b="0" i="0" u="none" strike="noStrike" cap="none" normalizeH="0" baseline="0" smtClean="0">
              <a:ln>
                <a:noFill/>
              </a:ln>
              <a:solidFill>
                <a:schemeClr val="tx1"/>
              </a:solidFill>
              <a:effectLst/>
              <a:latin typeface="Berling" pitchFamily="18" charset="0"/>
              <a:ea typeface="ＭＳ Ｐゴシック" charset="-128"/>
            </a:endParaRPr>
          </a:p>
        </p:txBody>
      </p:sp>
      <p:sp>
        <p:nvSpPr>
          <p:cNvPr id="5" name="Vänster klammerparentes 4"/>
          <p:cNvSpPr/>
          <p:nvPr/>
        </p:nvSpPr>
        <p:spPr bwMode="auto">
          <a:xfrm>
            <a:off x="1691680" y="2708920"/>
            <a:ext cx="99549" cy="3096344"/>
          </a:xfrm>
          <a:prstGeom prst="leftBrace">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2400" b="0" i="0" u="none" strike="noStrike" cap="none" normalizeH="0" baseline="0" smtClean="0">
              <a:ln>
                <a:noFill/>
              </a:ln>
              <a:solidFill>
                <a:schemeClr val="tx1"/>
              </a:solidFill>
              <a:effectLst/>
              <a:latin typeface="Berling" pitchFamily="18" charset="0"/>
              <a:ea typeface="ＭＳ Ｐゴシック" charset="-128"/>
            </a:endParaRPr>
          </a:p>
        </p:txBody>
      </p:sp>
      <p:sp>
        <p:nvSpPr>
          <p:cNvPr id="7" name="textruta 6"/>
          <p:cNvSpPr txBox="1"/>
          <p:nvPr/>
        </p:nvSpPr>
        <p:spPr>
          <a:xfrm>
            <a:off x="1409745" y="2852937"/>
            <a:ext cx="353943" cy="2232247"/>
          </a:xfrm>
          <a:prstGeom prst="rect">
            <a:avLst/>
          </a:prstGeom>
          <a:noFill/>
        </p:spPr>
        <p:txBody>
          <a:bodyPr vert="vert270" wrap="square" rtlCol="0">
            <a:spAutoFit/>
          </a:bodyPr>
          <a:lstStyle/>
          <a:p>
            <a:pPr algn="ctr"/>
            <a:r>
              <a:rPr lang="sv-SE" sz="1100" dirty="0" smtClean="0"/>
              <a:t>Forskande och undervisande</a:t>
            </a:r>
            <a:endParaRPr lang="sv-SE" sz="1100" dirty="0"/>
          </a:p>
        </p:txBody>
      </p:sp>
      <p:sp>
        <p:nvSpPr>
          <p:cNvPr id="8" name="textruta 7"/>
          <p:cNvSpPr txBox="1"/>
          <p:nvPr/>
        </p:nvSpPr>
        <p:spPr>
          <a:xfrm>
            <a:off x="1259632" y="5740968"/>
            <a:ext cx="523220" cy="928392"/>
          </a:xfrm>
          <a:prstGeom prst="rect">
            <a:avLst/>
          </a:prstGeom>
          <a:noFill/>
        </p:spPr>
        <p:txBody>
          <a:bodyPr vert="vert270" wrap="square" rtlCol="0">
            <a:spAutoFit/>
          </a:bodyPr>
          <a:lstStyle/>
          <a:p>
            <a:pPr algn="ctr"/>
            <a:r>
              <a:rPr lang="sv-SE" sz="1100" dirty="0" smtClean="0"/>
              <a:t>Teknisk och  administrativ</a:t>
            </a:r>
            <a:endParaRPr lang="sv-SE" sz="1100" dirty="0"/>
          </a:p>
        </p:txBody>
      </p:sp>
      <p:sp>
        <p:nvSpPr>
          <p:cNvPr id="9" name="Vänster klammerparentes 8"/>
          <p:cNvSpPr/>
          <p:nvPr/>
        </p:nvSpPr>
        <p:spPr bwMode="auto">
          <a:xfrm>
            <a:off x="1686701" y="5805264"/>
            <a:ext cx="139039" cy="808184"/>
          </a:xfrm>
          <a:prstGeom prst="leftBrace">
            <a:avLst/>
          </a:prstGeom>
          <a:solidFill>
            <a:srgbClr val="FFD47D"/>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2400" b="0" i="0" u="none" strike="noStrike" cap="none" normalizeH="0" baseline="0" smtClean="0">
              <a:ln>
                <a:noFill/>
              </a:ln>
              <a:solidFill>
                <a:schemeClr val="tx1"/>
              </a:solidFill>
              <a:effectLst/>
              <a:latin typeface="Berling" pitchFamily="18" charset="0"/>
              <a:ea typeface="ＭＳ Ｐゴシック" charset="-128"/>
            </a:endParaRPr>
          </a:p>
        </p:txBody>
      </p:sp>
    </p:spTree>
    <p:extLst>
      <p:ext uri="{BB962C8B-B14F-4D97-AF65-F5344CB8AC3E}">
        <p14:creationId xmlns:p14="http://schemas.microsoft.com/office/powerpoint/2010/main" val="2521260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Prestation, vad är det?</a:t>
            </a:r>
            <a:endParaRPr lang="sv-SE" dirty="0"/>
          </a:p>
        </p:txBody>
      </p:sp>
      <p:sp>
        <p:nvSpPr>
          <p:cNvPr id="3" name="Platshållare för innehåll 2"/>
          <p:cNvSpPr>
            <a:spLocks noGrp="1"/>
          </p:cNvSpPr>
          <p:nvPr>
            <p:ph idx="1"/>
          </p:nvPr>
        </p:nvSpPr>
        <p:spPr>
          <a:xfrm>
            <a:off x="685800" y="1700808"/>
            <a:ext cx="8062664" cy="4402832"/>
          </a:xfrm>
        </p:spPr>
        <p:txBody>
          <a:bodyPr/>
          <a:lstStyle/>
          <a:p>
            <a:pPr marL="0" indent="0">
              <a:buNone/>
            </a:pPr>
            <a:r>
              <a:rPr lang="sv-SE" sz="2200" dirty="0" smtClean="0"/>
              <a:t>Något </a:t>
            </a:r>
            <a:r>
              <a:rPr lang="sv-SE" sz="2200" dirty="0"/>
              <a:t>individen gör och som kan utvärderas</a:t>
            </a:r>
            <a:r>
              <a:rPr lang="sv-SE" sz="2200" dirty="0" smtClean="0"/>
              <a:t>.</a:t>
            </a:r>
          </a:p>
          <a:p>
            <a:pPr marL="0" indent="0">
              <a:buNone/>
            </a:pPr>
            <a:endParaRPr lang="sv-SE" sz="2200" dirty="0"/>
          </a:p>
          <a:p>
            <a:r>
              <a:rPr lang="sv-SE" sz="2200" dirty="0" smtClean="0"/>
              <a:t>Beteenden som relaterar till utförandet av själva  </a:t>
            </a:r>
            <a:r>
              <a:rPr lang="sv-SE" sz="2200" dirty="0"/>
              <a:t>arbetsuppgiften</a:t>
            </a:r>
          </a:p>
          <a:p>
            <a:pPr marL="0" indent="0">
              <a:lnSpc>
                <a:spcPct val="150000"/>
              </a:lnSpc>
              <a:buNone/>
            </a:pPr>
            <a:r>
              <a:rPr lang="sv-SE" sz="1500" dirty="0" smtClean="0"/>
              <a:t>Ex Bli </a:t>
            </a:r>
            <a:r>
              <a:rPr lang="sv-SE" sz="1500" dirty="0"/>
              <a:t>klar i tid, god kvalitet, hög kvantitet, har/ser till att ha nödvändig kunskap, </a:t>
            </a:r>
            <a:r>
              <a:rPr lang="sv-SE" sz="1500"/>
              <a:t>bra </a:t>
            </a:r>
            <a:r>
              <a:rPr lang="sv-SE" sz="1500" smtClean="0"/>
              <a:t>genomförd planering/organisering</a:t>
            </a:r>
            <a:r>
              <a:rPr lang="sv-SE" sz="1500" dirty="0"/>
              <a:t>, fattar beslut</a:t>
            </a:r>
          </a:p>
          <a:p>
            <a:pPr>
              <a:lnSpc>
                <a:spcPct val="150000"/>
              </a:lnSpc>
            </a:pPr>
            <a:r>
              <a:rPr lang="sv-SE" sz="2200" dirty="0"/>
              <a:t>Beteenden som hjälper organisationen att nå sina </a:t>
            </a:r>
            <a:r>
              <a:rPr lang="sv-SE" sz="2200" dirty="0" smtClean="0"/>
              <a:t>mål</a:t>
            </a:r>
          </a:p>
          <a:p>
            <a:pPr marL="0" indent="0">
              <a:lnSpc>
                <a:spcPct val="150000"/>
              </a:lnSpc>
              <a:buNone/>
            </a:pPr>
            <a:r>
              <a:rPr lang="sv-SE" sz="1500" dirty="0" smtClean="0"/>
              <a:t>Ex Tar initiativ, tar ansvar, hjälper andra, skapar goda relationer, anstränger sig lite extra när det behövs</a:t>
            </a:r>
            <a:endParaRPr lang="sv-SE" sz="1500" dirty="0"/>
          </a:p>
          <a:p>
            <a:r>
              <a:rPr lang="sv-SE" sz="2200" dirty="0"/>
              <a:t>Beteenden som motverkar organisationens </a:t>
            </a:r>
            <a:r>
              <a:rPr lang="sv-SE" sz="2200" dirty="0" smtClean="0"/>
              <a:t>måluppfyllelse</a:t>
            </a:r>
          </a:p>
          <a:p>
            <a:pPr marL="0" indent="0">
              <a:lnSpc>
                <a:spcPct val="150000"/>
              </a:lnSpc>
              <a:buNone/>
            </a:pPr>
            <a:r>
              <a:rPr lang="sv-SE" sz="1500" dirty="0" smtClean="0"/>
              <a:t>Ex Riktar sitt beteende åt ovidkommande saker, slarvar och utför uppgifter felaktigt, kränkande beteenden, oaktsamhet, tar många och långa raster</a:t>
            </a:r>
            <a:endParaRPr lang="sv-SE" sz="1500" dirty="0"/>
          </a:p>
          <a:p>
            <a:pPr>
              <a:lnSpc>
                <a:spcPct val="150000"/>
              </a:lnSpc>
            </a:pPr>
            <a:endParaRPr lang="sv-SE" dirty="0"/>
          </a:p>
        </p:txBody>
      </p:sp>
    </p:spTree>
    <p:extLst>
      <p:ext uri="{BB962C8B-B14F-4D97-AF65-F5344CB8AC3E}">
        <p14:creationId xmlns:p14="http://schemas.microsoft.com/office/powerpoint/2010/main" val="3301207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ltLang="sv-SE" sz="3200" dirty="0"/>
              <a:t>Nivåbeskrivningar vid bedömning </a:t>
            </a:r>
            <a:endParaRPr lang="sv-SE" sz="3200" dirty="0"/>
          </a:p>
        </p:txBody>
      </p:sp>
      <p:sp>
        <p:nvSpPr>
          <p:cNvPr id="3" name="Rectangle 9"/>
          <p:cNvSpPr txBox="1">
            <a:spLocks noChangeArrowheads="1"/>
          </p:cNvSpPr>
          <p:nvPr/>
        </p:nvSpPr>
        <p:spPr>
          <a:xfrm>
            <a:off x="683568" y="1772816"/>
            <a:ext cx="7848872" cy="4464496"/>
          </a:xfrm>
          <a:prstGeom prst="rect">
            <a:avLst/>
          </a:prstGeom>
          <a:noFill/>
          <a:ln/>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a:lstStyle>
          <a:p>
            <a:pPr marL="0" indent="0">
              <a:buFontTx/>
              <a:buNone/>
              <a:defRPr/>
            </a:pPr>
            <a:r>
              <a:rPr lang="sv-SE" altLang="sv-SE" sz="2200" dirty="0"/>
              <a:t>Vid bedömning av arbetsprestationer kan följande nivåer användas:</a:t>
            </a:r>
          </a:p>
          <a:p>
            <a:pPr>
              <a:defRPr/>
            </a:pPr>
            <a:endParaRPr lang="sv-SE" altLang="sv-SE" sz="2200" dirty="0"/>
          </a:p>
          <a:p>
            <a:pPr>
              <a:defRPr/>
            </a:pPr>
            <a:r>
              <a:rPr lang="sv-SE" sz="2200" dirty="0"/>
              <a:t>Personen utgör genom sina arbetsprestationer en </a:t>
            </a:r>
            <a:r>
              <a:rPr lang="sv-SE" sz="2200" dirty="0" smtClean="0"/>
              <a:t>förebild</a:t>
            </a:r>
          </a:p>
          <a:p>
            <a:pPr>
              <a:defRPr/>
            </a:pPr>
            <a:endParaRPr lang="sv-SE" sz="2200" dirty="0"/>
          </a:p>
          <a:p>
            <a:pPr>
              <a:defRPr/>
            </a:pPr>
            <a:r>
              <a:rPr lang="sv-SE" sz="2200" dirty="0"/>
              <a:t>Personen utmärker sig genom sina arbetsprestationer </a:t>
            </a:r>
            <a:r>
              <a:rPr lang="sv-SE" sz="2200" dirty="0" smtClean="0"/>
              <a:t>positivt</a:t>
            </a:r>
          </a:p>
          <a:p>
            <a:pPr>
              <a:defRPr/>
            </a:pPr>
            <a:endParaRPr lang="sv-SE" sz="2200" dirty="0"/>
          </a:p>
          <a:p>
            <a:pPr>
              <a:defRPr/>
            </a:pPr>
            <a:r>
              <a:rPr lang="sv-SE" sz="2200" dirty="0"/>
              <a:t>Personens arbetsprestationer är </a:t>
            </a:r>
            <a:r>
              <a:rPr lang="sv-SE" sz="2200" dirty="0" smtClean="0"/>
              <a:t>tillfredsställande</a:t>
            </a:r>
          </a:p>
          <a:p>
            <a:pPr>
              <a:defRPr/>
            </a:pPr>
            <a:endParaRPr lang="sv-SE" sz="2200" dirty="0"/>
          </a:p>
          <a:p>
            <a:pPr>
              <a:defRPr/>
            </a:pPr>
            <a:r>
              <a:rPr lang="sv-SE" sz="2200" dirty="0"/>
              <a:t>Personens arbetsprestationer har brister/behöver utvecklas</a:t>
            </a:r>
          </a:p>
          <a:p>
            <a:endParaRPr lang="sv-SE" sz="2000" dirty="0"/>
          </a:p>
          <a:p>
            <a:endParaRPr lang="sv-SE" altLang="sv-SE" sz="2000" kern="0" dirty="0" smtClean="0"/>
          </a:p>
          <a:p>
            <a:pPr marL="0" indent="0">
              <a:buNone/>
            </a:pPr>
            <a:endParaRPr lang="sv-SE" altLang="sv-SE" kern="0" dirty="0" smtClean="0"/>
          </a:p>
          <a:p>
            <a:pPr>
              <a:buFontTx/>
              <a:buNone/>
            </a:pPr>
            <a:endParaRPr lang="sv-SE" altLang="sv-SE" b="1" kern="0" dirty="0"/>
          </a:p>
        </p:txBody>
      </p:sp>
    </p:spTree>
    <p:extLst>
      <p:ext uri="{BB962C8B-B14F-4D97-AF65-F5344CB8AC3E}">
        <p14:creationId xmlns:p14="http://schemas.microsoft.com/office/powerpoint/2010/main" val="37851711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ltLang="sv-SE" sz="3200" dirty="0"/>
              <a:t>Lönekriterier med fyra nivåer</a:t>
            </a:r>
            <a:endParaRPr lang="sv-SE" sz="3200" dirty="0"/>
          </a:p>
        </p:txBody>
      </p:sp>
      <p:sp>
        <p:nvSpPr>
          <p:cNvPr id="4" name="Rectangle 9"/>
          <p:cNvSpPr txBox="1">
            <a:spLocks noChangeArrowheads="1"/>
          </p:cNvSpPr>
          <p:nvPr/>
        </p:nvSpPr>
        <p:spPr>
          <a:xfrm>
            <a:off x="683568" y="1988840"/>
            <a:ext cx="6985000" cy="4464496"/>
          </a:xfrm>
          <a:prstGeom prst="rect">
            <a:avLst/>
          </a:prstGeom>
          <a:noFill/>
          <a:ln/>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a:lstStyle>
          <a:p>
            <a:pPr>
              <a:lnSpc>
                <a:spcPct val="90000"/>
              </a:lnSpc>
              <a:buFontTx/>
              <a:buNone/>
            </a:pPr>
            <a:r>
              <a:rPr lang="sv-SE" altLang="sv-SE" sz="2200" b="1" dirty="0"/>
              <a:t>Personens arbetsprestationer har</a:t>
            </a:r>
          </a:p>
          <a:p>
            <a:pPr>
              <a:lnSpc>
                <a:spcPct val="90000"/>
              </a:lnSpc>
              <a:buFontTx/>
              <a:buNone/>
            </a:pPr>
            <a:r>
              <a:rPr lang="sv-SE" altLang="sv-SE" sz="2200" b="1" dirty="0"/>
              <a:t>brister/behöver utvecklas</a:t>
            </a:r>
            <a:r>
              <a:rPr lang="sv-SE" altLang="sv-SE" sz="2200" dirty="0"/>
              <a:t>: </a:t>
            </a:r>
            <a:endParaRPr lang="sv-SE" altLang="sv-SE" sz="2200" dirty="0" smtClean="0"/>
          </a:p>
          <a:p>
            <a:pPr>
              <a:lnSpc>
                <a:spcPct val="90000"/>
              </a:lnSpc>
              <a:buFontTx/>
              <a:buNone/>
            </a:pPr>
            <a:endParaRPr lang="sv-SE" altLang="sv-SE" sz="2200" dirty="0"/>
          </a:p>
          <a:p>
            <a:pPr>
              <a:lnSpc>
                <a:spcPct val="90000"/>
              </a:lnSpc>
            </a:pPr>
            <a:r>
              <a:rPr lang="sv-SE" altLang="sv-SE" sz="2200" dirty="0"/>
              <a:t>Medarbetaren brister i någon aspekt i vilja eller förmåga i relation till sitt uppdrag och/eller </a:t>
            </a:r>
            <a:r>
              <a:rPr lang="sv-SE" altLang="sv-SE" sz="2200" dirty="0" smtClean="0"/>
              <a:t>roll</a:t>
            </a:r>
          </a:p>
          <a:p>
            <a:pPr>
              <a:lnSpc>
                <a:spcPct val="90000"/>
              </a:lnSpc>
            </a:pPr>
            <a:endParaRPr lang="sv-SE" altLang="sv-SE" sz="2200" dirty="0"/>
          </a:p>
          <a:p>
            <a:pPr>
              <a:lnSpc>
                <a:spcPct val="90000"/>
              </a:lnSpc>
            </a:pPr>
            <a:r>
              <a:rPr lang="sv-SE" altLang="sv-SE" sz="2200" dirty="0"/>
              <a:t>Beskriver en arbetsprestation som i någon aspekt behöver utvecklas för att uppnå förväntningarna   </a:t>
            </a:r>
            <a:endParaRPr lang="sv-SE" altLang="sv-SE" sz="2200" dirty="0" smtClean="0"/>
          </a:p>
          <a:p>
            <a:pPr>
              <a:lnSpc>
                <a:spcPct val="90000"/>
              </a:lnSpc>
            </a:pPr>
            <a:endParaRPr lang="sv-SE" altLang="sv-SE" sz="2200" dirty="0"/>
          </a:p>
          <a:p>
            <a:pPr>
              <a:lnSpc>
                <a:spcPct val="90000"/>
              </a:lnSpc>
            </a:pPr>
            <a:r>
              <a:rPr lang="sv-SE" altLang="sv-SE" sz="2200" dirty="0"/>
              <a:t>Ett utgångsläge att utvecklas från</a:t>
            </a:r>
          </a:p>
          <a:p>
            <a:endParaRPr lang="sv-SE" sz="2000" dirty="0"/>
          </a:p>
          <a:p>
            <a:endParaRPr lang="sv-SE" altLang="sv-SE" sz="2000" kern="0" dirty="0" smtClean="0"/>
          </a:p>
          <a:p>
            <a:pPr marL="0" indent="0">
              <a:buNone/>
            </a:pPr>
            <a:endParaRPr lang="sv-SE" altLang="sv-SE" kern="0" dirty="0" smtClean="0"/>
          </a:p>
          <a:p>
            <a:pPr>
              <a:buFontTx/>
              <a:buNone/>
            </a:pPr>
            <a:endParaRPr lang="sv-SE" altLang="sv-SE" b="1" kern="0" dirty="0"/>
          </a:p>
        </p:txBody>
      </p:sp>
    </p:spTree>
    <p:extLst>
      <p:ext uri="{BB962C8B-B14F-4D97-AF65-F5344CB8AC3E}">
        <p14:creationId xmlns:p14="http://schemas.microsoft.com/office/powerpoint/2010/main" val="32809356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Dialoger till vår hjälp</a:t>
            </a:r>
            <a:endParaRPr lang="sv-SE" dirty="0"/>
          </a:p>
        </p:txBody>
      </p:sp>
      <p:sp>
        <p:nvSpPr>
          <p:cNvPr id="3" name="Platshållare för innehåll 2"/>
          <p:cNvSpPr>
            <a:spLocks noGrp="1"/>
          </p:cNvSpPr>
          <p:nvPr>
            <p:ph idx="1"/>
          </p:nvPr>
        </p:nvSpPr>
        <p:spPr/>
        <p:txBody>
          <a:bodyPr/>
          <a:lstStyle/>
          <a:p>
            <a:r>
              <a:rPr lang="sv-SE" dirty="0" smtClean="0"/>
              <a:t>Medarbetarsamtal</a:t>
            </a:r>
            <a:endParaRPr lang="sv-SE" dirty="0" smtClean="0"/>
          </a:p>
          <a:p>
            <a:r>
              <a:rPr lang="sv-SE" dirty="0" smtClean="0"/>
              <a:t>Lönesamtal/lönesättande samtal* = samtal om prestation</a:t>
            </a:r>
          </a:p>
          <a:p>
            <a:r>
              <a:rPr lang="sv-SE" dirty="0" smtClean="0"/>
              <a:t>Uppföljande lönesamtal/lönemeddelandesamtal</a:t>
            </a:r>
          </a:p>
          <a:p>
            <a:endParaRPr lang="sv-SE" dirty="0"/>
          </a:p>
          <a:p>
            <a:pPr marL="0" indent="0">
              <a:buNone/>
            </a:pPr>
            <a:r>
              <a:rPr lang="sv-SE" dirty="0" smtClean="0"/>
              <a:t>men också…</a:t>
            </a:r>
          </a:p>
          <a:p>
            <a:r>
              <a:rPr lang="sv-SE" dirty="0" smtClean="0"/>
              <a:t>Avdelningsmöten</a:t>
            </a:r>
          </a:p>
          <a:p>
            <a:r>
              <a:rPr lang="sv-SE" dirty="0" err="1" smtClean="0"/>
              <a:t>Enhetsmöten</a:t>
            </a:r>
            <a:endParaRPr lang="sv-SE" dirty="0" smtClean="0"/>
          </a:p>
          <a:p>
            <a:r>
              <a:rPr lang="sv-SE" dirty="0" smtClean="0"/>
              <a:t>Planeringsdagar, med mera…</a:t>
            </a:r>
          </a:p>
          <a:p>
            <a:pPr marL="0" indent="0">
              <a:buNone/>
            </a:pPr>
            <a:endParaRPr lang="sv-SE" sz="1400" i="1" dirty="0" smtClean="0"/>
          </a:p>
          <a:p>
            <a:pPr marL="0" indent="0">
              <a:buNone/>
            </a:pPr>
            <a:r>
              <a:rPr lang="sv-SE" sz="1400" i="1" dirty="0" smtClean="0"/>
              <a:t>* Lönesättande samtal gäller för </a:t>
            </a:r>
            <a:r>
              <a:rPr lang="sv-SE" sz="1400" i="1" dirty="0" err="1" smtClean="0"/>
              <a:t>Sacomedlemmar</a:t>
            </a:r>
            <a:r>
              <a:rPr lang="sv-SE" sz="1400" i="1" dirty="0" smtClean="0"/>
              <a:t> vid Universitetsförvaltningen</a:t>
            </a:r>
            <a:r>
              <a:rPr lang="sv-SE" sz="1400" i="1" dirty="0"/>
              <a:t>, Universitetsbiblioteket, UU Innovation, Nationellt centrum för kvinnofrid (NCK), Internrevisionen </a:t>
            </a:r>
            <a:endParaRPr lang="sv-SE" sz="1400" i="1" dirty="0" smtClean="0"/>
          </a:p>
          <a:p>
            <a:endParaRPr lang="sv-SE" dirty="0"/>
          </a:p>
        </p:txBody>
      </p:sp>
    </p:spTree>
    <p:extLst>
      <p:ext uri="{BB962C8B-B14F-4D97-AF65-F5344CB8AC3E}">
        <p14:creationId xmlns:p14="http://schemas.microsoft.com/office/powerpoint/2010/main" val="1779707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ltLang="sv-SE" sz="3200" dirty="0"/>
              <a:t>Lönekriterier med fyra nivåer</a:t>
            </a:r>
            <a:endParaRPr lang="sv-SE" sz="3200" dirty="0"/>
          </a:p>
        </p:txBody>
      </p:sp>
      <p:sp>
        <p:nvSpPr>
          <p:cNvPr id="4" name="Rectangle 9"/>
          <p:cNvSpPr txBox="1">
            <a:spLocks noChangeArrowheads="1"/>
          </p:cNvSpPr>
          <p:nvPr/>
        </p:nvSpPr>
        <p:spPr>
          <a:xfrm>
            <a:off x="683568" y="2060848"/>
            <a:ext cx="6985000" cy="4464496"/>
          </a:xfrm>
          <a:prstGeom prst="rect">
            <a:avLst/>
          </a:prstGeom>
          <a:noFill/>
          <a:ln/>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a:lstStyle>
          <a:p>
            <a:pPr marL="0" indent="0">
              <a:lnSpc>
                <a:spcPct val="90000"/>
              </a:lnSpc>
              <a:buFontTx/>
              <a:buNone/>
              <a:defRPr/>
            </a:pPr>
            <a:r>
              <a:rPr lang="sv-SE" sz="2200" b="1" dirty="0"/>
              <a:t>Personens arbetsprestationer är tillfredsställande</a:t>
            </a:r>
            <a:r>
              <a:rPr lang="sv-SE" sz="2200" dirty="0"/>
              <a:t>: </a:t>
            </a:r>
          </a:p>
          <a:p>
            <a:pPr marL="0" indent="0">
              <a:lnSpc>
                <a:spcPct val="90000"/>
              </a:lnSpc>
              <a:buFontTx/>
              <a:buNone/>
              <a:defRPr/>
            </a:pPr>
            <a:endParaRPr lang="sv-SE" sz="2200" dirty="0"/>
          </a:p>
          <a:p>
            <a:pPr>
              <a:lnSpc>
                <a:spcPct val="90000"/>
              </a:lnSpc>
              <a:defRPr/>
            </a:pPr>
            <a:r>
              <a:rPr lang="sv-SE" sz="2200" dirty="0"/>
              <a:t>Uppfyller förväntningarna </a:t>
            </a:r>
            <a:endParaRPr lang="sv-SE" sz="2200" dirty="0" smtClean="0"/>
          </a:p>
          <a:p>
            <a:pPr>
              <a:lnSpc>
                <a:spcPct val="90000"/>
              </a:lnSpc>
              <a:defRPr/>
            </a:pPr>
            <a:endParaRPr lang="sv-SE" sz="2200" dirty="0"/>
          </a:p>
          <a:p>
            <a:pPr>
              <a:lnSpc>
                <a:spcPct val="90000"/>
              </a:lnSpc>
              <a:defRPr/>
            </a:pPr>
            <a:r>
              <a:rPr lang="sv-SE" sz="2200" dirty="0"/>
              <a:t>Medarbetaren har erforderlig kunskap och förmåga och visar vilja till utveckling</a:t>
            </a:r>
          </a:p>
          <a:p>
            <a:endParaRPr lang="sv-SE" sz="2000" dirty="0"/>
          </a:p>
          <a:p>
            <a:endParaRPr lang="sv-SE" altLang="sv-SE" sz="2000" kern="0" dirty="0" smtClean="0"/>
          </a:p>
          <a:p>
            <a:pPr marL="0" indent="0">
              <a:buNone/>
            </a:pPr>
            <a:endParaRPr lang="sv-SE" altLang="sv-SE" kern="0" dirty="0" smtClean="0"/>
          </a:p>
          <a:p>
            <a:pPr>
              <a:buFontTx/>
              <a:buNone/>
            </a:pPr>
            <a:endParaRPr lang="sv-SE" altLang="sv-SE" b="1" kern="0" dirty="0"/>
          </a:p>
        </p:txBody>
      </p:sp>
    </p:spTree>
    <p:extLst>
      <p:ext uri="{BB962C8B-B14F-4D97-AF65-F5344CB8AC3E}">
        <p14:creationId xmlns:p14="http://schemas.microsoft.com/office/powerpoint/2010/main" val="8973919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ltLang="sv-SE" sz="3200" dirty="0"/>
              <a:t>Lönekriterier med fyra nivåer</a:t>
            </a:r>
            <a:endParaRPr lang="sv-SE" sz="3200" dirty="0"/>
          </a:p>
        </p:txBody>
      </p:sp>
      <p:sp>
        <p:nvSpPr>
          <p:cNvPr id="4" name="Rectangle 9"/>
          <p:cNvSpPr txBox="1">
            <a:spLocks noChangeArrowheads="1"/>
          </p:cNvSpPr>
          <p:nvPr/>
        </p:nvSpPr>
        <p:spPr>
          <a:xfrm>
            <a:off x="683568" y="1988840"/>
            <a:ext cx="7704856" cy="4464496"/>
          </a:xfrm>
          <a:prstGeom prst="rect">
            <a:avLst/>
          </a:prstGeom>
          <a:noFill/>
          <a:ln/>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a:lstStyle>
          <a:p>
            <a:pPr marL="0" indent="0">
              <a:lnSpc>
                <a:spcPct val="90000"/>
              </a:lnSpc>
              <a:buFontTx/>
              <a:buNone/>
              <a:defRPr/>
            </a:pPr>
            <a:r>
              <a:rPr lang="sv-SE" sz="2200" b="1" dirty="0"/>
              <a:t>Personen utmärker sig genom sina arbetsprestationer positivt</a:t>
            </a:r>
            <a:r>
              <a:rPr lang="sv-SE" sz="2200" dirty="0"/>
              <a:t>: </a:t>
            </a:r>
          </a:p>
          <a:p>
            <a:pPr marL="0" indent="0">
              <a:lnSpc>
                <a:spcPct val="90000"/>
              </a:lnSpc>
              <a:buFontTx/>
              <a:buNone/>
              <a:defRPr/>
            </a:pPr>
            <a:endParaRPr lang="sv-SE" sz="2200" dirty="0"/>
          </a:p>
          <a:p>
            <a:pPr>
              <a:lnSpc>
                <a:spcPct val="90000"/>
              </a:lnSpc>
              <a:defRPr/>
            </a:pPr>
            <a:r>
              <a:rPr lang="sv-SE" sz="2200" dirty="0"/>
              <a:t>Beskriver arbetsprestationer som ger mervärde till verksamheten </a:t>
            </a:r>
            <a:endParaRPr lang="sv-SE" sz="2200" dirty="0" smtClean="0"/>
          </a:p>
          <a:p>
            <a:pPr>
              <a:lnSpc>
                <a:spcPct val="90000"/>
              </a:lnSpc>
              <a:defRPr/>
            </a:pPr>
            <a:endParaRPr lang="sv-SE" sz="2200" dirty="0" smtClean="0"/>
          </a:p>
          <a:p>
            <a:pPr>
              <a:lnSpc>
                <a:spcPct val="90000"/>
              </a:lnSpc>
              <a:defRPr/>
            </a:pPr>
            <a:r>
              <a:rPr lang="sv-SE" sz="2200" dirty="0" smtClean="0"/>
              <a:t>Medarbetaren </a:t>
            </a:r>
            <a:r>
              <a:rPr lang="sv-SE" sz="2200" dirty="0"/>
              <a:t>visar vilja och förmåga att prestera inom olika områden</a:t>
            </a:r>
          </a:p>
          <a:p>
            <a:endParaRPr lang="sv-SE" sz="2000" dirty="0"/>
          </a:p>
          <a:p>
            <a:endParaRPr lang="sv-SE" altLang="sv-SE" sz="2000" kern="0" dirty="0" smtClean="0"/>
          </a:p>
          <a:p>
            <a:pPr marL="0" indent="0">
              <a:buNone/>
            </a:pPr>
            <a:endParaRPr lang="sv-SE" altLang="sv-SE" kern="0" dirty="0" smtClean="0"/>
          </a:p>
          <a:p>
            <a:pPr>
              <a:buFontTx/>
              <a:buNone/>
            </a:pPr>
            <a:endParaRPr lang="sv-SE" altLang="sv-SE" b="1" kern="0" dirty="0"/>
          </a:p>
        </p:txBody>
      </p:sp>
    </p:spTree>
    <p:extLst>
      <p:ext uri="{BB962C8B-B14F-4D97-AF65-F5344CB8AC3E}">
        <p14:creationId xmlns:p14="http://schemas.microsoft.com/office/powerpoint/2010/main" val="266323644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ltLang="sv-SE" sz="3200" dirty="0"/>
              <a:t>Lönekriterier med fyra nivåer</a:t>
            </a:r>
            <a:endParaRPr lang="sv-SE" sz="3200" dirty="0"/>
          </a:p>
        </p:txBody>
      </p:sp>
      <p:sp>
        <p:nvSpPr>
          <p:cNvPr id="4" name="Rectangle 9"/>
          <p:cNvSpPr txBox="1">
            <a:spLocks noChangeArrowheads="1"/>
          </p:cNvSpPr>
          <p:nvPr/>
        </p:nvSpPr>
        <p:spPr>
          <a:xfrm>
            <a:off x="683568" y="2060848"/>
            <a:ext cx="7488832" cy="4464496"/>
          </a:xfrm>
          <a:prstGeom prst="rect">
            <a:avLst/>
          </a:prstGeom>
          <a:noFill/>
          <a:ln/>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a:lstStyle>
          <a:p>
            <a:pPr>
              <a:buFontTx/>
              <a:buNone/>
            </a:pPr>
            <a:r>
              <a:rPr lang="sv-SE" altLang="sv-SE" sz="2200" b="1" dirty="0"/>
              <a:t>Personen utgör genom sina </a:t>
            </a:r>
            <a:r>
              <a:rPr lang="sv-SE" altLang="sv-SE" sz="2200" b="1" dirty="0" smtClean="0"/>
              <a:t>arbetsprestationer en</a:t>
            </a:r>
          </a:p>
          <a:p>
            <a:pPr>
              <a:buFontTx/>
              <a:buNone/>
            </a:pPr>
            <a:r>
              <a:rPr lang="sv-SE" altLang="sv-SE" sz="2200" b="1" dirty="0" smtClean="0"/>
              <a:t>förebild</a:t>
            </a:r>
            <a:r>
              <a:rPr lang="sv-SE" altLang="sv-SE" sz="2200" dirty="0"/>
              <a:t>: </a:t>
            </a:r>
          </a:p>
          <a:p>
            <a:pPr>
              <a:buFontTx/>
              <a:buNone/>
            </a:pPr>
            <a:endParaRPr lang="sv-SE" altLang="sv-SE" sz="2200" dirty="0"/>
          </a:p>
          <a:p>
            <a:r>
              <a:rPr lang="sv-SE" altLang="sv-SE" sz="2200" dirty="0"/>
              <a:t>Medarbetaren är en bärare av Uppsala universitets uppdrag och </a:t>
            </a:r>
            <a:r>
              <a:rPr lang="sv-SE" altLang="sv-SE" sz="2200" dirty="0" smtClean="0"/>
              <a:t>mål</a:t>
            </a:r>
          </a:p>
          <a:p>
            <a:endParaRPr lang="sv-SE" altLang="sv-SE" sz="2200" dirty="0"/>
          </a:p>
          <a:p>
            <a:r>
              <a:rPr lang="sv-SE" altLang="sv-SE" sz="2200" dirty="0"/>
              <a:t>Uppfattas inom och utanför den egna arbetsplatsen som en positiv förebild</a:t>
            </a:r>
          </a:p>
          <a:p>
            <a:endParaRPr lang="sv-SE" sz="2000" dirty="0"/>
          </a:p>
          <a:p>
            <a:endParaRPr lang="sv-SE" altLang="sv-SE" sz="2000" kern="0" dirty="0" smtClean="0"/>
          </a:p>
          <a:p>
            <a:pPr marL="0" indent="0">
              <a:buNone/>
            </a:pPr>
            <a:endParaRPr lang="sv-SE" altLang="sv-SE" kern="0" dirty="0" smtClean="0"/>
          </a:p>
          <a:p>
            <a:pPr>
              <a:buFontTx/>
              <a:buNone/>
            </a:pPr>
            <a:endParaRPr lang="sv-SE" altLang="sv-SE" b="1" kern="0" dirty="0"/>
          </a:p>
        </p:txBody>
      </p:sp>
    </p:spTree>
    <p:extLst>
      <p:ext uri="{BB962C8B-B14F-4D97-AF65-F5344CB8AC3E}">
        <p14:creationId xmlns:p14="http://schemas.microsoft.com/office/powerpoint/2010/main" val="384798690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763688" y="620688"/>
            <a:ext cx="6984776" cy="1143000"/>
          </a:xfrm>
        </p:spPr>
        <p:txBody>
          <a:bodyPr/>
          <a:lstStyle/>
          <a:p>
            <a:r>
              <a:rPr lang="sv-SE" altLang="sv-SE" sz="3200" dirty="0"/>
              <a:t>Användningen av utgångspunkter och nivåbeskrivningar</a:t>
            </a:r>
            <a:endParaRPr lang="sv-SE" sz="3200" dirty="0"/>
          </a:p>
        </p:txBody>
      </p:sp>
      <p:sp>
        <p:nvSpPr>
          <p:cNvPr id="4" name="Rectangle 9"/>
          <p:cNvSpPr txBox="1">
            <a:spLocks noChangeArrowheads="1"/>
          </p:cNvSpPr>
          <p:nvPr/>
        </p:nvSpPr>
        <p:spPr>
          <a:xfrm>
            <a:off x="683568" y="2132856"/>
            <a:ext cx="7776864" cy="4464496"/>
          </a:xfrm>
          <a:prstGeom prst="rect">
            <a:avLst/>
          </a:prstGeom>
          <a:noFill/>
          <a:ln/>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a:lstStyle>
          <a:p>
            <a:r>
              <a:rPr lang="sv-SE" altLang="sv-SE" sz="2200" dirty="0"/>
              <a:t>Chef och medarbetare bör enbart fokusera på de utgångspunkter som bäst fångar upp arbetsuppgifter och krav i </a:t>
            </a:r>
            <a:r>
              <a:rPr lang="sv-SE" altLang="sv-SE" sz="2200" dirty="0" smtClean="0"/>
              <a:t>arbetet</a:t>
            </a:r>
          </a:p>
          <a:p>
            <a:endParaRPr lang="sv-SE" altLang="sv-SE" sz="2200" dirty="0"/>
          </a:p>
          <a:p>
            <a:r>
              <a:rPr lang="sv-SE" altLang="sv-SE" sz="2200" dirty="0"/>
              <a:t>Beskrivningar bör användas för att skapa en helhetsbedömning av </a:t>
            </a:r>
            <a:r>
              <a:rPr lang="sv-SE" altLang="sv-SE" sz="2200" dirty="0" smtClean="0"/>
              <a:t>arbetsprestationer</a:t>
            </a:r>
          </a:p>
          <a:p>
            <a:endParaRPr lang="sv-SE" altLang="sv-SE" sz="2200" dirty="0"/>
          </a:p>
          <a:p>
            <a:r>
              <a:rPr lang="sv-SE" altLang="sv-SE" sz="2200" dirty="0"/>
              <a:t>Beskrivningar kan utgöra ett stöd i dialogen mellan medarbetare och ansvarig chef</a:t>
            </a:r>
          </a:p>
          <a:p>
            <a:endParaRPr lang="sv-SE" sz="2000" dirty="0"/>
          </a:p>
          <a:p>
            <a:endParaRPr lang="sv-SE" altLang="sv-SE" sz="2000" kern="0" dirty="0" smtClean="0"/>
          </a:p>
          <a:p>
            <a:pPr marL="0" indent="0">
              <a:buNone/>
            </a:pPr>
            <a:endParaRPr lang="sv-SE" altLang="sv-SE" kern="0" dirty="0" smtClean="0"/>
          </a:p>
          <a:p>
            <a:pPr>
              <a:buFontTx/>
              <a:buNone/>
            </a:pPr>
            <a:endParaRPr lang="sv-SE" altLang="sv-SE" b="1" kern="0" dirty="0"/>
          </a:p>
        </p:txBody>
      </p:sp>
    </p:spTree>
    <p:extLst>
      <p:ext uri="{BB962C8B-B14F-4D97-AF65-F5344CB8AC3E}">
        <p14:creationId xmlns:p14="http://schemas.microsoft.com/office/powerpoint/2010/main" val="120924430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Förberedelse inför samtal</a:t>
            </a:r>
            <a:endParaRPr lang="sv-SE" dirty="0"/>
          </a:p>
        </p:txBody>
      </p:sp>
      <p:sp>
        <p:nvSpPr>
          <p:cNvPr id="3" name="Platshållare för innehåll 2"/>
          <p:cNvSpPr>
            <a:spLocks noGrp="1"/>
          </p:cNvSpPr>
          <p:nvPr>
            <p:ph idx="1"/>
          </p:nvPr>
        </p:nvSpPr>
        <p:spPr/>
        <p:txBody>
          <a:bodyPr/>
          <a:lstStyle/>
          <a:p>
            <a:r>
              <a:rPr lang="sv-SE" dirty="0"/>
              <a:t>Vem?</a:t>
            </a:r>
          </a:p>
          <a:p>
            <a:pPr marL="0" indent="0">
              <a:buNone/>
            </a:pPr>
            <a:r>
              <a:rPr lang="sv-SE" dirty="0"/>
              <a:t>Vem är det du ska träffa? Vem är du?</a:t>
            </a:r>
          </a:p>
          <a:p>
            <a:r>
              <a:rPr lang="sv-SE" dirty="0"/>
              <a:t>Vad?</a:t>
            </a:r>
          </a:p>
          <a:p>
            <a:pPr marL="0" indent="0">
              <a:buNone/>
            </a:pPr>
            <a:r>
              <a:rPr lang="sv-SE" dirty="0"/>
              <a:t>Vad är det du ska framföra?</a:t>
            </a:r>
          </a:p>
          <a:p>
            <a:r>
              <a:rPr lang="sv-SE" dirty="0"/>
              <a:t>Hur?</a:t>
            </a:r>
          </a:p>
          <a:p>
            <a:pPr marL="0" indent="0">
              <a:buNone/>
            </a:pPr>
            <a:r>
              <a:rPr lang="sv-SE" dirty="0"/>
              <a:t>Hur ska du formulera dig?</a:t>
            </a:r>
          </a:p>
          <a:p>
            <a:endParaRPr lang="sv-SE" dirty="0"/>
          </a:p>
          <a:p>
            <a:r>
              <a:rPr lang="sv-SE" dirty="0"/>
              <a:t>Båda parter måste förbereda sig!</a:t>
            </a:r>
          </a:p>
          <a:p>
            <a:endParaRPr lang="sv-SE" dirty="0"/>
          </a:p>
        </p:txBody>
      </p:sp>
    </p:spTree>
    <p:extLst>
      <p:ext uri="{BB962C8B-B14F-4D97-AF65-F5344CB8AC3E}">
        <p14:creationId xmlns:p14="http://schemas.microsoft.com/office/powerpoint/2010/main" val="19718869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ltLang="sv-SE" sz="3200" dirty="0"/>
              <a:t>Att tänka på före </a:t>
            </a:r>
            <a:r>
              <a:rPr lang="sv-SE" altLang="sv-SE" sz="3200" dirty="0" smtClean="0"/>
              <a:t>lönesamtalet/lönesättande samtalet</a:t>
            </a:r>
            <a:endParaRPr lang="sv-SE" sz="3200" dirty="0"/>
          </a:p>
        </p:txBody>
      </p:sp>
      <p:sp>
        <p:nvSpPr>
          <p:cNvPr id="4" name="Rectangle 9"/>
          <p:cNvSpPr txBox="1">
            <a:spLocks noChangeArrowheads="1"/>
          </p:cNvSpPr>
          <p:nvPr/>
        </p:nvSpPr>
        <p:spPr>
          <a:xfrm>
            <a:off x="683568" y="2060848"/>
            <a:ext cx="8064896" cy="4464496"/>
          </a:xfrm>
          <a:prstGeom prst="rect">
            <a:avLst/>
          </a:prstGeom>
          <a:noFill/>
          <a:ln/>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a:lstStyle>
          <a:p>
            <a:pPr>
              <a:lnSpc>
                <a:spcPct val="90000"/>
              </a:lnSpc>
            </a:pPr>
            <a:r>
              <a:rPr lang="sv-SE" altLang="sv-SE" sz="2200" dirty="0" smtClean="0"/>
              <a:t>Har du fått tillräcklig information om förutsättningarna inför lönerevisionen?</a:t>
            </a:r>
          </a:p>
          <a:p>
            <a:pPr>
              <a:lnSpc>
                <a:spcPct val="90000"/>
              </a:lnSpc>
            </a:pPr>
            <a:endParaRPr lang="sv-SE" altLang="sv-SE" sz="2200" dirty="0"/>
          </a:p>
          <a:p>
            <a:pPr>
              <a:lnSpc>
                <a:spcPct val="90000"/>
              </a:lnSpc>
            </a:pPr>
            <a:r>
              <a:rPr lang="sv-SE" altLang="sv-SE" sz="2200" dirty="0" smtClean="0"/>
              <a:t>Förbered dig </a:t>
            </a:r>
          </a:p>
          <a:p>
            <a:pPr lvl="1">
              <a:lnSpc>
                <a:spcPct val="90000"/>
              </a:lnSpc>
              <a:buFontTx/>
              <a:buChar char="-"/>
            </a:pPr>
            <a:r>
              <a:rPr lang="sv-SE" altLang="sv-SE" sz="2200" dirty="0"/>
              <a:t>T</a:t>
            </a:r>
            <a:r>
              <a:rPr lang="sv-SE" altLang="sv-SE" sz="2200" dirty="0" smtClean="0"/>
              <a:t>änk igenom vad du vill förmedla i samtalet kopplat till samtalets syfte</a:t>
            </a:r>
          </a:p>
          <a:p>
            <a:pPr lvl="1">
              <a:lnSpc>
                <a:spcPct val="90000"/>
              </a:lnSpc>
              <a:buFontTx/>
              <a:buChar char="-"/>
            </a:pPr>
            <a:endParaRPr lang="sv-SE" altLang="sv-SE" sz="2200" dirty="0"/>
          </a:p>
          <a:p>
            <a:pPr>
              <a:lnSpc>
                <a:spcPct val="90000"/>
              </a:lnSpc>
            </a:pPr>
            <a:r>
              <a:rPr lang="sv-SE" altLang="sv-SE" sz="2200" dirty="0" smtClean="0"/>
              <a:t>Utvärdera helheten </a:t>
            </a:r>
            <a:endParaRPr lang="sv-SE" altLang="sv-SE" sz="2200" dirty="0"/>
          </a:p>
          <a:p>
            <a:pPr lvl="1">
              <a:lnSpc>
                <a:spcPct val="90000"/>
              </a:lnSpc>
            </a:pPr>
            <a:r>
              <a:rPr lang="sv-SE" altLang="sv-SE" sz="2200" dirty="0"/>
              <a:t>Har något förändrats sedan </a:t>
            </a:r>
            <a:r>
              <a:rPr lang="sv-SE" altLang="sv-SE" sz="2200" dirty="0" smtClean="0"/>
              <a:t>förra lönesamtalet?</a:t>
            </a:r>
            <a:endParaRPr lang="sv-SE" altLang="sv-SE" sz="2200" dirty="0"/>
          </a:p>
          <a:p>
            <a:pPr lvl="1">
              <a:lnSpc>
                <a:spcPct val="90000"/>
              </a:lnSpc>
            </a:pPr>
            <a:r>
              <a:rPr lang="sv-SE" altLang="sv-SE" sz="2200" dirty="0"/>
              <a:t>Hur bedömer du arbetsprestationen?</a:t>
            </a:r>
            <a:endParaRPr lang="en-GB" altLang="sv-SE" sz="2200" dirty="0"/>
          </a:p>
          <a:p>
            <a:endParaRPr lang="sv-SE" sz="2000" dirty="0"/>
          </a:p>
          <a:p>
            <a:endParaRPr lang="sv-SE" altLang="sv-SE" sz="2000" kern="0" dirty="0" smtClean="0"/>
          </a:p>
          <a:p>
            <a:pPr marL="0" indent="0">
              <a:buNone/>
            </a:pPr>
            <a:endParaRPr lang="sv-SE" altLang="sv-SE" kern="0" dirty="0" smtClean="0"/>
          </a:p>
          <a:p>
            <a:pPr>
              <a:buFontTx/>
              <a:buNone/>
            </a:pPr>
            <a:endParaRPr lang="sv-SE" altLang="sv-SE" b="1" kern="0" dirty="0"/>
          </a:p>
        </p:txBody>
      </p:sp>
    </p:spTree>
    <p:extLst>
      <p:ext uri="{BB962C8B-B14F-4D97-AF65-F5344CB8AC3E}">
        <p14:creationId xmlns:p14="http://schemas.microsoft.com/office/powerpoint/2010/main" val="196502823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ltLang="sv-SE" sz="3200" dirty="0"/>
              <a:t>Om ni har olika uppfattningar om arbetsprestationen</a:t>
            </a:r>
            <a:endParaRPr lang="sv-SE" sz="3200" dirty="0"/>
          </a:p>
        </p:txBody>
      </p:sp>
      <p:sp>
        <p:nvSpPr>
          <p:cNvPr id="4" name="Rectangle 9"/>
          <p:cNvSpPr txBox="1">
            <a:spLocks noChangeArrowheads="1"/>
          </p:cNvSpPr>
          <p:nvPr/>
        </p:nvSpPr>
        <p:spPr>
          <a:xfrm>
            <a:off x="683568" y="1988840"/>
            <a:ext cx="7416824" cy="4464496"/>
          </a:xfrm>
          <a:prstGeom prst="rect">
            <a:avLst/>
          </a:prstGeom>
          <a:noFill/>
          <a:ln/>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a:lstStyle>
          <a:p>
            <a:pPr>
              <a:lnSpc>
                <a:spcPct val="90000"/>
              </a:lnSpc>
            </a:pPr>
            <a:r>
              <a:rPr lang="sv-SE" altLang="sv-SE" sz="2200" dirty="0"/>
              <a:t>Det är </a:t>
            </a:r>
            <a:r>
              <a:rPr lang="sv-SE" altLang="sv-SE" sz="2200" b="1" dirty="0"/>
              <a:t>okej </a:t>
            </a:r>
            <a:r>
              <a:rPr lang="sv-SE" altLang="sv-SE" sz="2200" dirty="0"/>
              <a:t>att tycka </a:t>
            </a:r>
            <a:r>
              <a:rPr lang="sv-SE" altLang="sv-SE" sz="2200" dirty="0" smtClean="0"/>
              <a:t>olika</a:t>
            </a:r>
            <a:endParaRPr lang="sv-SE" altLang="sv-SE" sz="2200" dirty="0"/>
          </a:p>
          <a:p>
            <a:pPr>
              <a:lnSpc>
                <a:spcPct val="90000"/>
              </a:lnSpc>
            </a:pPr>
            <a:endParaRPr lang="sv-SE" altLang="sv-SE" sz="2200" dirty="0"/>
          </a:p>
          <a:p>
            <a:pPr>
              <a:lnSpc>
                <a:spcPct val="90000"/>
              </a:lnSpc>
            </a:pPr>
            <a:r>
              <a:rPr lang="sv-SE" altLang="sv-SE" sz="2200" dirty="0"/>
              <a:t>Lyssna in varandra, försök förstå varandras olika </a:t>
            </a:r>
            <a:r>
              <a:rPr lang="sv-SE" altLang="sv-SE" sz="2200" dirty="0" smtClean="0"/>
              <a:t>perspektiv</a:t>
            </a:r>
            <a:endParaRPr lang="sv-SE" altLang="sv-SE" sz="2200" dirty="0"/>
          </a:p>
          <a:p>
            <a:pPr>
              <a:lnSpc>
                <a:spcPct val="90000"/>
              </a:lnSpc>
              <a:buFontTx/>
              <a:buNone/>
            </a:pPr>
            <a:endParaRPr lang="sv-SE" altLang="sv-SE" sz="2200" dirty="0"/>
          </a:p>
          <a:p>
            <a:pPr>
              <a:lnSpc>
                <a:spcPct val="90000"/>
              </a:lnSpc>
            </a:pPr>
            <a:r>
              <a:rPr lang="sv-SE" altLang="sv-SE" sz="2200" dirty="0"/>
              <a:t>Tydlighet är viktigt för att båda parter ska kunna förstå </a:t>
            </a:r>
            <a:r>
              <a:rPr lang="sv-SE" altLang="sv-SE" sz="2200" dirty="0" smtClean="0"/>
              <a:t>varandra</a:t>
            </a:r>
            <a:endParaRPr lang="sv-SE" altLang="sv-SE" sz="2200" dirty="0"/>
          </a:p>
          <a:p>
            <a:pPr>
              <a:lnSpc>
                <a:spcPct val="90000"/>
              </a:lnSpc>
            </a:pPr>
            <a:endParaRPr lang="sv-SE" altLang="sv-SE" sz="2200" dirty="0"/>
          </a:p>
          <a:p>
            <a:pPr>
              <a:lnSpc>
                <a:spcPct val="90000"/>
              </a:lnSpc>
            </a:pPr>
            <a:r>
              <a:rPr lang="sv-SE" altLang="sv-SE" sz="2200" dirty="0"/>
              <a:t>Era olika synpunkter bör framgå i en dokumentation från </a:t>
            </a:r>
            <a:r>
              <a:rPr lang="sv-SE" altLang="sv-SE" sz="2200" dirty="0" smtClean="0"/>
              <a:t>samtalet</a:t>
            </a:r>
            <a:endParaRPr lang="sv-SE" altLang="sv-SE" sz="2200" dirty="0"/>
          </a:p>
          <a:p>
            <a:endParaRPr lang="sv-SE" sz="2000" dirty="0"/>
          </a:p>
          <a:p>
            <a:endParaRPr lang="sv-SE" altLang="sv-SE" sz="2000" kern="0" dirty="0" smtClean="0"/>
          </a:p>
          <a:p>
            <a:pPr marL="0" indent="0">
              <a:buNone/>
            </a:pPr>
            <a:endParaRPr lang="sv-SE" altLang="sv-SE" kern="0" dirty="0" smtClean="0"/>
          </a:p>
          <a:p>
            <a:pPr>
              <a:buFontTx/>
              <a:buNone/>
            </a:pPr>
            <a:endParaRPr lang="sv-SE" altLang="sv-SE" b="1" kern="0" dirty="0"/>
          </a:p>
        </p:txBody>
      </p:sp>
    </p:spTree>
    <p:extLst>
      <p:ext uri="{BB962C8B-B14F-4D97-AF65-F5344CB8AC3E}">
        <p14:creationId xmlns:p14="http://schemas.microsoft.com/office/powerpoint/2010/main" val="23030508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Lönesättning</a:t>
            </a:r>
          </a:p>
        </p:txBody>
      </p:sp>
      <p:sp>
        <p:nvSpPr>
          <p:cNvPr id="3" name="Platshållare för innehåll 2"/>
          <p:cNvSpPr>
            <a:spLocks noGrp="1"/>
          </p:cNvSpPr>
          <p:nvPr>
            <p:ph idx="1"/>
          </p:nvPr>
        </p:nvSpPr>
        <p:spPr>
          <a:xfrm>
            <a:off x="685800" y="1412776"/>
            <a:ext cx="8062664" cy="4114800"/>
          </a:xfrm>
        </p:spPr>
        <p:txBody>
          <a:bodyPr/>
          <a:lstStyle/>
          <a:p>
            <a:pPr>
              <a:lnSpc>
                <a:spcPct val="150000"/>
              </a:lnSpc>
            </a:pPr>
            <a:r>
              <a:rPr lang="sv-SE" sz="2200" dirty="0"/>
              <a:t>Befintlig lönenivå avgör förväntad prestation, varför den faktiskt utförda prestationen bedöms därefter</a:t>
            </a:r>
          </a:p>
          <a:p>
            <a:pPr>
              <a:lnSpc>
                <a:spcPct val="150000"/>
              </a:lnSpc>
            </a:pPr>
            <a:r>
              <a:rPr lang="sv-SE" sz="2200" dirty="0"/>
              <a:t>Prestationen avgör var i lönestrukturen för sin roll medarbetaren bör hamna, dvs högt, i mitten eller lågt.</a:t>
            </a:r>
          </a:p>
          <a:p>
            <a:pPr>
              <a:lnSpc>
                <a:spcPct val="150000"/>
              </a:lnSpc>
            </a:pPr>
            <a:r>
              <a:rPr lang="sv-SE" sz="2200" dirty="0"/>
              <a:t>Behovet av justering avgör löneökningens storlek</a:t>
            </a:r>
          </a:p>
          <a:p>
            <a:pPr>
              <a:lnSpc>
                <a:spcPct val="150000"/>
              </a:lnSpc>
            </a:pPr>
            <a:r>
              <a:rPr lang="sv-SE" sz="2200" dirty="0"/>
              <a:t>Chef fastställer krav och förväntningar</a:t>
            </a:r>
          </a:p>
          <a:p>
            <a:pPr>
              <a:lnSpc>
                <a:spcPct val="150000"/>
              </a:lnSpc>
            </a:pPr>
            <a:r>
              <a:rPr lang="sv-SE" sz="2200" dirty="0"/>
              <a:t>Chef fastställer </a:t>
            </a:r>
            <a:r>
              <a:rPr lang="sv-SE" sz="2200" dirty="0" smtClean="0"/>
              <a:t>prestationsbedömning, utifrån bedömningsgrunder och lönekriterier</a:t>
            </a:r>
          </a:p>
          <a:p>
            <a:pPr>
              <a:lnSpc>
                <a:spcPct val="150000"/>
              </a:lnSpc>
            </a:pPr>
            <a:r>
              <a:rPr lang="sv-SE" sz="2200" b="1" dirty="0">
                <a:solidFill>
                  <a:srgbClr val="FF0000"/>
                </a:solidFill>
              </a:rPr>
              <a:t>Vi sätter lön – inte löneökning!</a:t>
            </a:r>
          </a:p>
          <a:p>
            <a:pPr>
              <a:lnSpc>
                <a:spcPct val="150000"/>
              </a:lnSpc>
            </a:pPr>
            <a:endParaRPr lang="sv-SE" dirty="0"/>
          </a:p>
          <a:p>
            <a:endParaRPr lang="sv-SE" dirty="0"/>
          </a:p>
          <a:p>
            <a:endParaRPr lang="sv-SE" dirty="0"/>
          </a:p>
        </p:txBody>
      </p:sp>
    </p:spTree>
    <p:extLst>
      <p:ext uri="{BB962C8B-B14F-4D97-AF65-F5344CB8AC3E}">
        <p14:creationId xmlns:p14="http://schemas.microsoft.com/office/powerpoint/2010/main" val="2440963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ltLang="sv-SE" sz="3200" dirty="0"/>
              <a:t>När lönerevisionen är </a:t>
            </a:r>
            <a:r>
              <a:rPr lang="sv-SE" altLang="sv-SE" sz="3200" dirty="0" smtClean="0"/>
              <a:t>avslutad</a:t>
            </a:r>
            <a:endParaRPr lang="sv-SE" sz="3200" strike="sngStrike" dirty="0"/>
          </a:p>
        </p:txBody>
      </p:sp>
      <p:sp>
        <p:nvSpPr>
          <p:cNvPr id="4" name="Rectangle 9"/>
          <p:cNvSpPr txBox="1">
            <a:spLocks noChangeArrowheads="1"/>
          </p:cNvSpPr>
          <p:nvPr/>
        </p:nvSpPr>
        <p:spPr>
          <a:xfrm>
            <a:off x="683568" y="2064296"/>
            <a:ext cx="6985000" cy="4464496"/>
          </a:xfrm>
          <a:prstGeom prst="rect">
            <a:avLst/>
          </a:prstGeom>
          <a:noFill/>
          <a:ln/>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a:lstStyle>
          <a:p>
            <a:pPr marL="0" indent="0">
              <a:buNone/>
            </a:pPr>
            <a:r>
              <a:rPr lang="sv-SE" sz="2200" b="1" dirty="0"/>
              <a:t>Besked om ny lön </a:t>
            </a:r>
            <a:r>
              <a:rPr lang="sv-SE" sz="2200" b="1" dirty="0" smtClean="0"/>
              <a:t>och uppföljande samtal för dem som inte haft lönesättande samtal</a:t>
            </a:r>
          </a:p>
          <a:p>
            <a:pPr marL="0" indent="0">
              <a:buNone/>
            </a:pPr>
            <a:endParaRPr lang="sv-SE" altLang="sv-SE" sz="2200" dirty="0" smtClean="0"/>
          </a:p>
          <a:p>
            <a:r>
              <a:rPr lang="sv-SE" altLang="sv-SE" sz="2200" dirty="0" smtClean="0"/>
              <a:t>Chef </a:t>
            </a:r>
            <a:r>
              <a:rPr lang="sv-SE" altLang="sv-SE" sz="2200" dirty="0"/>
              <a:t>informerar om ny </a:t>
            </a:r>
            <a:r>
              <a:rPr lang="sv-SE" altLang="sv-SE" sz="2200" dirty="0" smtClean="0"/>
              <a:t>lön – efter den lokala förhandlingen mellan arbetsgivaren och facket</a:t>
            </a:r>
          </a:p>
          <a:p>
            <a:endParaRPr lang="sv-SE" altLang="sv-SE" sz="2200" dirty="0" smtClean="0"/>
          </a:p>
          <a:p>
            <a:r>
              <a:rPr lang="sv-SE" altLang="sv-SE" sz="2200" dirty="0" smtClean="0"/>
              <a:t>Medarbetare erbjuds ett uppföljande samtal med syfte att förklara den nya lönen </a:t>
            </a:r>
          </a:p>
          <a:p>
            <a:pPr lvl="1">
              <a:buFontTx/>
              <a:buChar char="-"/>
            </a:pPr>
            <a:r>
              <a:rPr lang="sv-SE" altLang="sv-SE" sz="2000" dirty="0" smtClean="0"/>
              <a:t>dialog</a:t>
            </a:r>
            <a:r>
              <a:rPr lang="sv-SE" sz="2000" dirty="0" smtClean="0"/>
              <a:t> </a:t>
            </a:r>
            <a:r>
              <a:rPr lang="sv-SE" sz="2000" dirty="0"/>
              <a:t>om hela lönen, inte bara </a:t>
            </a:r>
            <a:r>
              <a:rPr lang="sv-SE" sz="2000" dirty="0" smtClean="0"/>
              <a:t>lönejusteringen</a:t>
            </a:r>
          </a:p>
          <a:p>
            <a:pPr lvl="1">
              <a:buFontTx/>
              <a:buChar char="-"/>
            </a:pPr>
            <a:r>
              <a:rPr lang="sv-SE" sz="2000" dirty="0" smtClean="0"/>
              <a:t>vi sätter lön, inte löneökning </a:t>
            </a:r>
            <a:endParaRPr lang="sv-SE" sz="2000" dirty="0"/>
          </a:p>
          <a:p>
            <a:pPr marL="0" indent="0">
              <a:buNone/>
            </a:pPr>
            <a:endParaRPr lang="sv-SE" altLang="sv-SE" sz="2400" dirty="0"/>
          </a:p>
          <a:p>
            <a:pPr marL="0" indent="0">
              <a:buNone/>
            </a:pPr>
            <a:endParaRPr lang="sv-SE" altLang="sv-SE" sz="2000" dirty="0"/>
          </a:p>
          <a:p>
            <a:endParaRPr lang="sv-SE" sz="2000" dirty="0"/>
          </a:p>
          <a:p>
            <a:endParaRPr lang="sv-SE" altLang="sv-SE" sz="2000" kern="0" dirty="0" smtClean="0"/>
          </a:p>
          <a:p>
            <a:pPr marL="0" indent="0">
              <a:buNone/>
            </a:pPr>
            <a:endParaRPr lang="sv-SE" altLang="sv-SE" kern="0" dirty="0" smtClean="0"/>
          </a:p>
          <a:p>
            <a:pPr>
              <a:buFontTx/>
              <a:buNone/>
            </a:pPr>
            <a:endParaRPr lang="sv-SE" altLang="sv-SE" b="1" kern="0" dirty="0"/>
          </a:p>
        </p:txBody>
      </p:sp>
    </p:spTree>
    <p:extLst>
      <p:ext uri="{BB962C8B-B14F-4D97-AF65-F5344CB8AC3E}">
        <p14:creationId xmlns:p14="http://schemas.microsoft.com/office/powerpoint/2010/main" val="247686585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3200" dirty="0" smtClean="0"/>
              <a:t>Att reflektera kring</a:t>
            </a:r>
            <a:endParaRPr lang="sv-SE" sz="3200" dirty="0"/>
          </a:p>
        </p:txBody>
      </p:sp>
      <p:sp>
        <p:nvSpPr>
          <p:cNvPr id="3" name="Platshållare för innehåll 2"/>
          <p:cNvSpPr>
            <a:spLocks noGrp="1"/>
          </p:cNvSpPr>
          <p:nvPr>
            <p:ph idx="1"/>
          </p:nvPr>
        </p:nvSpPr>
        <p:spPr/>
        <p:txBody>
          <a:bodyPr/>
          <a:lstStyle/>
          <a:p>
            <a:r>
              <a:rPr lang="sv-SE" dirty="0"/>
              <a:t>Vad </a:t>
            </a:r>
            <a:r>
              <a:rPr lang="sv-SE" dirty="0" smtClean="0"/>
              <a:t>behöver du göra, i din roll som chef/ledare, för att känna dig förberedd inför lönesamtalen/de lönesättande samtalen?</a:t>
            </a:r>
            <a:endParaRPr lang="sv-SE" dirty="0"/>
          </a:p>
          <a:p>
            <a:endParaRPr lang="sv-SE" dirty="0"/>
          </a:p>
          <a:p>
            <a:r>
              <a:rPr lang="sv-SE" dirty="0"/>
              <a:t>Har du några goda exempel att dela med dig </a:t>
            </a:r>
            <a:r>
              <a:rPr lang="sv-SE" dirty="0" smtClean="0"/>
              <a:t>av?</a:t>
            </a:r>
          </a:p>
          <a:p>
            <a:endParaRPr lang="sv-SE" altLang="sv-SE" dirty="0"/>
          </a:p>
          <a:p>
            <a:r>
              <a:rPr lang="sv-SE" altLang="sv-SE" dirty="0" smtClean="0"/>
              <a:t>Hur </a:t>
            </a:r>
            <a:r>
              <a:rPr lang="sv-SE" altLang="sv-SE" dirty="0"/>
              <a:t>kan </a:t>
            </a:r>
            <a:r>
              <a:rPr lang="sv-SE" altLang="sv-SE" dirty="0" smtClean="0"/>
              <a:t>lönesamtalet/det lönesättande samtalet </a:t>
            </a:r>
            <a:r>
              <a:rPr lang="sv-SE" altLang="sv-SE" dirty="0"/>
              <a:t>bidra till att kopplingen mellan arbetsinsats och lön blir tydligare?</a:t>
            </a:r>
          </a:p>
          <a:p>
            <a:endParaRPr lang="sv-SE" sz="2000" dirty="0"/>
          </a:p>
          <a:p>
            <a:endParaRPr lang="sv-SE" dirty="0"/>
          </a:p>
        </p:txBody>
      </p:sp>
    </p:spTree>
    <p:extLst>
      <p:ext uri="{BB962C8B-B14F-4D97-AF65-F5344CB8AC3E}">
        <p14:creationId xmlns:p14="http://schemas.microsoft.com/office/powerpoint/2010/main" val="7731657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3200" dirty="0" smtClean="0"/>
              <a:t>Medarbetarsamtalet</a:t>
            </a:r>
            <a:endParaRPr lang="sv-SE" sz="3200" dirty="0"/>
          </a:p>
        </p:txBody>
      </p:sp>
      <p:sp>
        <p:nvSpPr>
          <p:cNvPr id="3" name="Platshållare för innehåll 2"/>
          <p:cNvSpPr>
            <a:spLocks noGrp="1"/>
          </p:cNvSpPr>
          <p:nvPr>
            <p:ph idx="1"/>
          </p:nvPr>
        </p:nvSpPr>
        <p:spPr>
          <a:xfrm>
            <a:off x="685800" y="1628800"/>
            <a:ext cx="8062664" cy="4474840"/>
          </a:xfrm>
        </p:spPr>
        <p:txBody>
          <a:bodyPr/>
          <a:lstStyle/>
          <a:p>
            <a:pPr>
              <a:lnSpc>
                <a:spcPct val="150000"/>
              </a:lnSpc>
            </a:pPr>
            <a:r>
              <a:rPr lang="sv-SE" dirty="0" smtClean="0"/>
              <a:t>Planerat </a:t>
            </a:r>
            <a:r>
              <a:rPr lang="sv-SE" dirty="0"/>
              <a:t>och </a:t>
            </a:r>
            <a:r>
              <a:rPr lang="sv-SE" dirty="0" smtClean="0"/>
              <a:t>förberett</a:t>
            </a:r>
          </a:p>
          <a:p>
            <a:pPr>
              <a:lnSpc>
                <a:spcPct val="150000"/>
              </a:lnSpc>
            </a:pPr>
            <a:r>
              <a:rPr lang="sv-SE" dirty="0" smtClean="0"/>
              <a:t>Tillbakablickande </a:t>
            </a:r>
            <a:r>
              <a:rPr lang="sv-SE" dirty="0"/>
              <a:t>och framåtsyftande</a:t>
            </a:r>
          </a:p>
          <a:p>
            <a:pPr>
              <a:lnSpc>
                <a:spcPct val="150000"/>
              </a:lnSpc>
            </a:pPr>
            <a:r>
              <a:rPr lang="sv-SE" dirty="0" smtClean="0"/>
              <a:t>Hela arbetssituationen (Arbetsuppgifter </a:t>
            </a:r>
            <a:r>
              <a:rPr lang="sv-SE" dirty="0"/>
              <a:t>och mål, samarbete, ledarskap, arbetsmiljö, personlig utveckling, privatlivet)</a:t>
            </a:r>
          </a:p>
          <a:p>
            <a:pPr>
              <a:lnSpc>
                <a:spcPct val="150000"/>
              </a:lnSpc>
            </a:pPr>
            <a:r>
              <a:rPr lang="sv-SE" dirty="0" smtClean="0"/>
              <a:t>Mål </a:t>
            </a:r>
            <a:r>
              <a:rPr lang="sv-SE" dirty="0"/>
              <a:t>och förväntningar per individ. Notera att även förväntningar kring beteende är mycket viktiga.</a:t>
            </a:r>
          </a:p>
          <a:p>
            <a:pPr marL="0" indent="0">
              <a:buNone/>
            </a:pPr>
            <a:endParaRPr lang="sv-SE" sz="2200" dirty="0" smtClean="0"/>
          </a:p>
          <a:p>
            <a:endParaRPr lang="sv-SE" dirty="0"/>
          </a:p>
          <a:p>
            <a:endParaRPr lang="sv-SE" dirty="0"/>
          </a:p>
          <a:p>
            <a:pPr marL="0" indent="0">
              <a:buNone/>
            </a:pPr>
            <a:endParaRPr lang="sv-SE" dirty="0"/>
          </a:p>
        </p:txBody>
      </p:sp>
    </p:spTree>
    <p:extLst>
      <p:ext uri="{BB962C8B-B14F-4D97-AF65-F5344CB8AC3E}">
        <p14:creationId xmlns:p14="http://schemas.microsoft.com/office/powerpoint/2010/main" val="30240664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Lönesamtal</a:t>
            </a:r>
            <a:endParaRPr lang="sv-SE" dirty="0"/>
          </a:p>
        </p:txBody>
      </p:sp>
      <p:sp>
        <p:nvSpPr>
          <p:cNvPr id="3" name="Platshållare för innehåll 2"/>
          <p:cNvSpPr>
            <a:spLocks noGrp="1"/>
          </p:cNvSpPr>
          <p:nvPr>
            <p:ph idx="1"/>
          </p:nvPr>
        </p:nvSpPr>
        <p:spPr>
          <a:xfrm>
            <a:off x="685800" y="1628800"/>
            <a:ext cx="8062664" cy="4467200"/>
          </a:xfrm>
        </p:spPr>
        <p:txBody>
          <a:bodyPr/>
          <a:lstStyle/>
          <a:p>
            <a:r>
              <a:rPr lang="sv-SE" sz="2200" dirty="0" smtClean="0"/>
              <a:t>Samtal </a:t>
            </a:r>
            <a:r>
              <a:rPr lang="sv-SE" sz="2200" dirty="0"/>
              <a:t>mellan chef och medarbetare där en slutlig diskussion av bedömningen av den gångna periodens arbetsinsats görs. </a:t>
            </a:r>
          </a:p>
          <a:p>
            <a:endParaRPr lang="sv-SE" sz="2200" dirty="0" smtClean="0"/>
          </a:p>
          <a:p>
            <a:r>
              <a:rPr lang="sv-SE" sz="2200" dirty="0" smtClean="0"/>
              <a:t>Utifrån bedömningsgrunder och lönekriterier </a:t>
            </a:r>
            <a:r>
              <a:rPr lang="sv-SE" sz="2200" dirty="0"/>
              <a:t>bedöms om prestationen ger utrymme för förbättringar, motsvarar eller överträffar </a:t>
            </a:r>
            <a:r>
              <a:rPr lang="sv-SE" sz="2200" dirty="0" smtClean="0"/>
              <a:t>förväntningarna </a:t>
            </a:r>
            <a:endParaRPr lang="sv-SE" sz="2200" dirty="0"/>
          </a:p>
          <a:p>
            <a:endParaRPr lang="sv-SE" sz="2200" dirty="0" smtClean="0"/>
          </a:p>
          <a:p>
            <a:r>
              <a:rPr lang="sv-SE" sz="2200" dirty="0" smtClean="0"/>
              <a:t>Den sammanvägda bedömningen </a:t>
            </a:r>
            <a:r>
              <a:rPr lang="sv-SE" sz="2200" dirty="0"/>
              <a:t>ska leda till en lön som medarbetaren kan </a:t>
            </a:r>
            <a:r>
              <a:rPr lang="sv-SE" sz="2200" dirty="0" smtClean="0"/>
              <a:t>förstå/acceptera</a:t>
            </a:r>
          </a:p>
          <a:p>
            <a:endParaRPr lang="sv-SE" dirty="0" smtClean="0"/>
          </a:p>
          <a:p>
            <a:r>
              <a:rPr lang="sv-SE" sz="2200" dirty="0" smtClean="0"/>
              <a:t>Varje </a:t>
            </a:r>
            <a:r>
              <a:rPr lang="sv-SE" sz="2200" dirty="0"/>
              <a:t>medarbetare ska erbjudas lönesamtal </a:t>
            </a:r>
            <a:r>
              <a:rPr lang="sv-SE" sz="2200" i="1" dirty="0"/>
              <a:t>inför </a:t>
            </a:r>
            <a:r>
              <a:rPr lang="sv-SE" sz="2200" i="1" dirty="0" smtClean="0"/>
              <a:t>lönerevisionen</a:t>
            </a:r>
            <a:endParaRPr lang="sv-SE" sz="2200" i="1" dirty="0"/>
          </a:p>
          <a:p>
            <a:endParaRPr lang="sv-SE" dirty="0" smtClean="0"/>
          </a:p>
          <a:p>
            <a:pPr marL="0" indent="0">
              <a:buNone/>
            </a:pPr>
            <a:endParaRPr lang="sv-SE" dirty="0"/>
          </a:p>
        </p:txBody>
      </p:sp>
    </p:spTree>
    <p:extLst>
      <p:ext uri="{BB962C8B-B14F-4D97-AF65-F5344CB8AC3E}">
        <p14:creationId xmlns:p14="http://schemas.microsoft.com/office/powerpoint/2010/main" val="4051572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ltLang="sv-SE" sz="3200" dirty="0" smtClean="0">
                <a:cs typeface="Arial" pitchFamily="34" charset="0"/>
              </a:rPr>
              <a:t>Lönesättande samtal</a:t>
            </a:r>
            <a:endParaRPr lang="sv-SE" sz="3200" dirty="0"/>
          </a:p>
        </p:txBody>
      </p:sp>
      <p:sp>
        <p:nvSpPr>
          <p:cNvPr id="3" name="Platshållare för innehåll 2"/>
          <p:cNvSpPr>
            <a:spLocks noGrp="1"/>
          </p:cNvSpPr>
          <p:nvPr>
            <p:ph idx="1"/>
          </p:nvPr>
        </p:nvSpPr>
        <p:spPr/>
        <p:txBody>
          <a:bodyPr/>
          <a:lstStyle/>
          <a:p>
            <a:pPr marL="0" indent="0">
              <a:buNone/>
            </a:pPr>
            <a:r>
              <a:rPr lang="sv-SE" sz="2200" dirty="0" smtClean="0"/>
              <a:t>Samma innehåll som i lönesamtalet </a:t>
            </a:r>
          </a:p>
          <a:p>
            <a:pPr marL="0" indent="0">
              <a:buNone/>
            </a:pPr>
            <a:r>
              <a:rPr lang="sv-SE" sz="4000" dirty="0" smtClean="0"/>
              <a:t>+</a:t>
            </a:r>
            <a:endParaRPr lang="sv-SE" dirty="0" smtClean="0"/>
          </a:p>
          <a:p>
            <a:pPr marL="0" indent="0">
              <a:buNone/>
            </a:pPr>
            <a:r>
              <a:rPr lang="sv-SE" sz="2200" dirty="0" smtClean="0"/>
              <a:t>Dialog om ny lön. Lönen bestäms </a:t>
            </a:r>
            <a:r>
              <a:rPr lang="sv-SE" sz="2200" dirty="0"/>
              <a:t>direkt i samtal mellan chef och </a:t>
            </a:r>
            <a:r>
              <a:rPr lang="sv-SE" sz="2200" dirty="0" smtClean="0"/>
              <a:t>medarbetare.</a:t>
            </a:r>
          </a:p>
          <a:p>
            <a:pPr marL="0" indent="0">
              <a:buNone/>
            </a:pPr>
            <a:endParaRPr lang="sv-SE" dirty="0" smtClean="0"/>
          </a:p>
          <a:p>
            <a:pPr marL="0" indent="0">
              <a:buNone/>
            </a:pPr>
            <a:r>
              <a:rPr lang="sv-SE" sz="2200" dirty="0"/>
              <a:t>D</a:t>
            </a:r>
            <a:r>
              <a:rPr lang="sv-SE" sz="2200" dirty="0" smtClean="0"/>
              <a:t>en </a:t>
            </a:r>
            <a:r>
              <a:rPr lang="sv-SE" sz="2200" dirty="0"/>
              <a:t>bästa förutsättningen för att säkerställa sambandet mellan medarbetarens prestation och lön. </a:t>
            </a:r>
          </a:p>
          <a:p>
            <a:pPr marL="0" indent="0">
              <a:buNone/>
            </a:pPr>
            <a:endParaRPr lang="sv-SE" dirty="0"/>
          </a:p>
        </p:txBody>
      </p:sp>
    </p:spTree>
    <p:extLst>
      <p:ext uri="{BB962C8B-B14F-4D97-AF65-F5344CB8AC3E}">
        <p14:creationId xmlns:p14="http://schemas.microsoft.com/office/powerpoint/2010/main" val="10647083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ltLang="sv-SE" sz="3200" dirty="0"/>
              <a:t>Syftet med </a:t>
            </a:r>
            <a:r>
              <a:rPr lang="sv-SE" altLang="sv-SE" sz="3200" dirty="0" smtClean="0"/>
              <a:t>lönesamtalet/</a:t>
            </a:r>
            <a:br>
              <a:rPr lang="sv-SE" altLang="sv-SE" sz="3200" dirty="0" smtClean="0"/>
            </a:br>
            <a:r>
              <a:rPr lang="sv-SE" altLang="sv-SE" sz="3200" dirty="0" smtClean="0"/>
              <a:t>lönesättande samtalet</a:t>
            </a:r>
            <a:endParaRPr lang="sv-SE" sz="3200" dirty="0"/>
          </a:p>
        </p:txBody>
      </p:sp>
      <p:sp>
        <p:nvSpPr>
          <p:cNvPr id="4" name="Rectangle 9"/>
          <p:cNvSpPr txBox="1">
            <a:spLocks noChangeArrowheads="1"/>
          </p:cNvSpPr>
          <p:nvPr/>
        </p:nvSpPr>
        <p:spPr>
          <a:xfrm>
            <a:off x="646906" y="1845618"/>
            <a:ext cx="6985000" cy="4464496"/>
          </a:xfrm>
          <a:prstGeom prst="rect">
            <a:avLst/>
          </a:prstGeom>
          <a:noFill/>
          <a:ln/>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a:lstStyle>
          <a:p>
            <a:r>
              <a:rPr lang="sv-SE" altLang="sv-SE" sz="2200" dirty="0"/>
              <a:t>Att </a:t>
            </a:r>
            <a:r>
              <a:rPr lang="sv-SE" altLang="sv-SE" sz="2200" dirty="0" smtClean="0"/>
              <a:t>som medarbetare </a:t>
            </a:r>
            <a:r>
              <a:rPr lang="sv-SE" altLang="sv-SE" sz="2200" dirty="0"/>
              <a:t>får veta utgångspunkterna för den nya </a:t>
            </a:r>
            <a:r>
              <a:rPr lang="sv-SE" altLang="sv-SE" sz="2200" dirty="0" smtClean="0"/>
              <a:t>lönen</a:t>
            </a:r>
          </a:p>
          <a:p>
            <a:endParaRPr lang="sv-SE" altLang="sv-SE" sz="2200" dirty="0"/>
          </a:p>
          <a:p>
            <a:r>
              <a:rPr lang="sv-SE" altLang="sv-SE" sz="2200" dirty="0"/>
              <a:t>Att </a:t>
            </a:r>
            <a:r>
              <a:rPr lang="sv-SE" altLang="sv-SE" sz="2200" dirty="0" smtClean="0"/>
              <a:t>som medarbetare få återkoppling </a:t>
            </a:r>
            <a:r>
              <a:rPr lang="sv-SE" altLang="sv-SE" sz="2200" dirty="0"/>
              <a:t>på </a:t>
            </a:r>
            <a:r>
              <a:rPr lang="sv-SE" altLang="sv-SE" sz="2200" dirty="0" smtClean="0"/>
              <a:t>arbetsprestationer</a:t>
            </a:r>
          </a:p>
          <a:p>
            <a:endParaRPr lang="sv-SE" altLang="sv-SE" sz="2200" dirty="0"/>
          </a:p>
          <a:p>
            <a:r>
              <a:rPr lang="sv-SE" altLang="sv-SE" sz="2200" dirty="0"/>
              <a:t>Att bidra till bättre förståelse för sambandet mellan mål – arbetsprestation – lön</a:t>
            </a:r>
          </a:p>
          <a:p>
            <a:pPr marL="0" indent="0">
              <a:buNone/>
            </a:pPr>
            <a:endParaRPr lang="sv-SE" sz="2000" dirty="0" smtClean="0"/>
          </a:p>
          <a:p>
            <a:pPr marL="0" indent="0">
              <a:buNone/>
            </a:pPr>
            <a:endParaRPr lang="sv-SE" sz="2000" dirty="0"/>
          </a:p>
          <a:p>
            <a:pPr marL="0" indent="0">
              <a:buNone/>
            </a:pPr>
            <a:endParaRPr lang="sv-SE" sz="2000" dirty="0"/>
          </a:p>
          <a:p>
            <a:endParaRPr lang="sv-SE" altLang="sv-SE" sz="2000" kern="0" dirty="0" smtClean="0"/>
          </a:p>
          <a:p>
            <a:pPr marL="0" indent="0">
              <a:buNone/>
            </a:pPr>
            <a:endParaRPr lang="sv-SE" altLang="sv-SE" kern="0" dirty="0" smtClean="0"/>
          </a:p>
          <a:p>
            <a:pPr>
              <a:buFontTx/>
              <a:buNone/>
            </a:pPr>
            <a:endParaRPr lang="sv-SE" altLang="sv-SE" b="1" kern="0" dirty="0"/>
          </a:p>
        </p:txBody>
      </p:sp>
      <p:sp>
        <p:nvSpPr>
          <p:cNvPr id="5" name="Rectangle 3"/>
          <p:cNvSpPr txBox="1">
            <a:spLocks noChangeArrowheads="1"/>
          </p:cNvSpPr>
          <p:nvPr/>
        </p:nvSpPr>
        <p:spPr bwMode="auto">
          <a:xfrm>
            <a:off x="1914285" y="4365104"/>
            <a:ext cx="7212013" cy="1035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a:lstStyle>
          <a:p>
            <a:endParaRPr lang="sv-SE" altLang="sv-SE" kern="0" dirty="0" smtClean="0"/>
          </a:p>
          <a:p>
            <a:endParaRPr lang="en-GB" altLang="sv-SE" kern="0" dirty="0" smtClean="0"/>
          </a:p>
        </p:txBody>
      </p:sp>
      <p:sp>
        <p:nvSpPr>
          <p:cNvPr id="6" name="AutoShape 5"/>
          <p:cNvSpPr>
            <a:spLocks noChangeArrowheads="1"/>
          </p:cNvSpPr>
          <p:nvPr/>
        </p:nvSpPr>
        <p:spPr bwMode="auto">
          <a:xfrm>
            <a:off x="1403648" y="5481132"/>
            <a:ext cx="1655763" cy="1008062"/>
          </a:xfrm>
          <a:prstGeom prst="flowChartAlternateProcess">
            <a:avLst/>
          </a:prstGeom>
          <a:solidFill>
            <a:srgbClr val="CC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35000"/>
              </a:spcBef>
              <a:buChar char="•"/>
              <a:defRPr sz="2800">
                <a:solidFill>
                  <a:schemeClr val="tx1"/>
                </a:solidFill>
                <a:latin typeface="Arial" pitchFamily="34" charset="0"/>
                <a:ea typeface="MS PGothic" pitchFamily="34" charset="-128"/>
              </a:defRPr>
            </a:lvl1pPr>
            <a:lvl2pPr marL="742950" indent="-285750">
              <a:spcBef>
                <a:spcPct val="20000"/>
              </a:spcBef>
              <a:buChar char="–"/>
              <a:defRPr sz="2400">
                <a:solidFill>
                  <a:schemeClr val="tx1"/>
                </a:solidFill>
                <a:latin typeface="Arial" pitchFamily="34" charset="0"/>
                <a:ea typeface="MS PGothic" pitchFamily="34" charset="-128"/>
              </a:defRPr>
            </a:lvl2pPr>
            <a:lvl3pPr marL="1143000" indent="-228600">
              <a:spcBef>
                <a:spcPct val="20000"/>
              </a:spcBef>
              <a:buChar char="•"/>
              <a:defRPr sz="2000">
                <a:solidFill>
                  <a:schemeClr val="tx1"/>
                </a:solidFill>
                <a:latin typeface="Arial" pitchFamily="34" charset="0"/>
                <a:ea typeface="MS PGothic" pitchFamily="34" charset="-128"/>
              </a:defRPr>
            </a:lvl3pPr>
            <a:lvl4pPr marL="1600200" indent="-228600">
              <a:spcBef>
                <a:spcPct val="20000"/>
              </a:spcBef>
              <a:buChar char="–"/>
              <a:defRPr>
                <a:solidFill>
                  <a:schemeClr val="tx1"/>
                </a:solidFill>
                <a:latin typeface="Arial" pitchFamily="34" charset="0"/>
                <a:ea typeface="MS PGothic" pitchFamily="34" charset="-128"/>
              </a:defRPr>
            </a:lvl4pPr>
            <a:lvl5pPr marL="2057400" indent="-228600">
              <a:spcBef>
                <a:spcPct val="20000"/>
              </a:spcBef>
              <a:buChar char="»"/>
              <a:defRPr>
                <a:solidFill>
                  <a:schemeClr val="tx1"/>
                </a:solidFill>
                <a:latin typeface="Arial" pitchFamily="34" charset="0"/>
                <a:ea typeface="MS PGothic" pitchFamily="34" charset="-128"/>
              </a:defRPr>
            </a:lvl5pPr>
            <a:lvl6pPr marL="2514600" indent="-228600" eaLnBrk="0" fontAlgn="base" hangingPunct="0">
              <a:spcBef>
                <a:spcPct val="20000"/>
              </a:spcBef>
              <a:spcAft>
                <a:spcPct val="0"/>
              </a:spcAft>
              <a:buChar char="»"/>
              <a:defRPr>
                <a:solidFill>
                  <a:schemeClr val="tx1"/>
                </a:solidFill>
                <a:latin typeface="Arial" pitchFamily="34" charset="0"/>
                <a:ea typeface="MS PGothic" pitchFamily="34" charset="-128"/>
              </a:defRPr>
            </a:lvl6pPr>
            <a:lvl7pPr marL="2971800" indent="-228600" eaLnBrk="0" fontAlgn="base" hangingPunct="0">
              <a:spcBef>
                <a:spcPct val="20000"/>
              </a:spcBef>
              <a:spcAft>
                <a:spcPct val="0"/>
              </a:spcAft>
              <a:buChar char="»"/>
              <a:defRPr>
                <a:solidFill>
                  <a:schemeClr val="tx1"/>
                </a:solidFill>
                <a:latin typeface="Arial" pitchFamily="34" charset="0"/>
                <a:ea typeface="MS PGothic" pitchFamily="34" charset="-128"/>
              </a:defRPr>
            </a:lvl7pPr>
            <a:lvl8pPr marL="3429000" indent="-228600" eaLnBrk="0" fontAlgn="base" hangingPunct="0">
              <a:spcBef>
                <a:spcPct val="20000"/>
              </a:spcBef>
              <a:spcAft>
                <a:spcPct val="0"/>
              </a:spcAft>
              <a:buChar char="»"/>
              <a:defRPr>
                <a:solidFill>
                  <a:schemeClr val="tx1"/>
                </a:solidFill>
                <a:latin typeface="Arial" pitchFamily="34" charset="0"/>
                <a:ea typeface="MS PGothic" pitchFamily="34" charset="-128"/>
              </a:defRPr>
            </a:lvl8pPr>
            <a:lvl9pPr marL="3886200" indent="-228600" eaLnBrk="0" fontAlgn="base" hangingPunct="0">
              <a:spcBef>
                <a:spcPct val="20000"/>
              </a:spcBef>
              <a:spcAft>
                <a:spcPct val="0"/>
              </a:spcAft>
              <a:buChar char="»"/>
              <a:defRPr>
                <a:solidFill>
                  <a:schemeClr val="tx1"/>
                </a:solidFill>
                <a:latin typeface="Arial" pitchFamily="34" charset="0"/>
                <a:ea typeface="MS PGothic" pitchFamily="34" charset="-128"/>
              </a:defRPr>
            </a:lvl9pPr>
          </a:lstStyle>
          <a:p>
            <a:pPr algn="ctr">
              <a:spcBef>
                <a:spcPct val="0"/>
              </a:spcBef>
              <a:buFontTx/>
              <a:buNone/>
            </a:pPr>
            <a:r>
              <a:rPr lang="sv-SE" altLang="sv-SE" sz="2400" dirty="0"/>
              <a:t>Mål</a:t>
            </a:r>
          </a:p>
          <a:p>
            <a:pPr algn="ctr">
              <a:spcBef>
                <a:spcPct val="0"/>
              </a:spcBef>
              <a:buFontTx/>
              <a:buNone/>
            </a:pPr>
            <a:r>
              <a:rPr lang="sv-SE" altLang="sv-SE" sz="2400" dirty="0"/>
              <a:t>Uppdrag</a:t>
            </a:r>
            <a:endParaRPr lang="en-GB" altLang="sv-SE" sz="2400" dirty="0"/>
          </a:p>
        </p:txBody>
      </p:sp>
      <p:sp>
        <p:nvSpPr>
          <p:cNvPr id="7" name="AutoShape 6"/>
          <p:cNvSpPr>
            <a:spLocks noChangeArrowheads="1"/>
          </p:cNvSpPr>
          <p:nvPr/>
        </p:nvSpPr>
        <p:spPr bwMode="auto">
          <a:xfrm>
            <a:off x="3923928" y="5481132"/>
            <a:ext cx="1655762" cy="1008062"/>
          </a:xfrm>
          <a:prstGeom prst="flowChartAlternateProcess">
            <a:avLst/>
          </a:prstGeom>
          <a:solidFill>
            <a:srgbClr val="99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35000"/>
              </a:spcBef>
              <a:buChar char="•"/>
              <a:defRPr sz="2800">
                <a:solidFill>
                  <a:schemeClr val="tx1"/>
                </a:solidFill>
                <a:latin typeface="Arial" pitchFamily="34" charset="0"/>
                <a:ea typeface="MS PGothic" pitchFamily="34" charset="-128"/>
              </a:defRPr>
            </a:lvl1pPr>
            <a:lvl2pPr marL="742950" indent="-285750">
              <a:spcBef>
                <a:spcPct val="20000"/>
              </a:spcBef>
              <a:buChar char="–"/>
              <a:defRPr sz="2400">
                <a:solidFill>
                  <a:schemeClr val="tx1"/>
                </a:solidFill>
                <a:latin typeface="Arial" pitchFamily="34" charset="0"/>
                <a:ea typeface="MS PGothic" pitchFamily="34" charset="-128"/>
              </a:defRPr>
            </a:lvl2pPr>
            <a:lvl3pPr marL="1143000" indent="-228600">
              <a:spcBef>
                <a:spcPct val="20000"/>
              </a:spcBef>
              <a:buChar char="•"/>
              <a:defRPr sz="2000">
                <a:solidFill>
                  <a:schemeClr val="tx1"/>
                </a:solidFill>
                <a:latin typeface="Arial" pitchFamily="34" charset="0"/>
                <a:ea typeface="MS PGothic" pitchFamily="34" charset="-128"/>
              </a:defRPr>
            </a:lvl3pPr>
            <a:lvl4pPr marL="1600200" indent="-228600">
              <a:spcBef>
                <a:spcPct val="20000"/>
              </a:spcBef>
              <a:buChar char="–"/>
              <a:defRPr>
                <a:solidFill>
                  <a:schemeClr val="tx1"/>
                </a:solidFill>
                <a:latin typeface="Arial" pitchFamily="34" charset="0"/>
                <a:ea typeface="MS PGothic" pitchFamily="34" charset="-128"/>
              </a:defRPr>
            </a:lvl4pPr>
            <a:lvl5pPr marL="2057400" indent="-228600">
              <a:spcBef>
                <a:spcPct val="20000"/>
              </a:spcBef>
              <a:buChar char="»"/>
              <a:defRPr>
                <a:solidFill>
                  <a:schemeClr val="tx1"/>
                </a:solidFill>
                <a:latin typeface="Arial" pitchFamily="34" charset="0"/>
                <a:ea typeface="MS PGothic" pitchFamily="34" charset="-128"/>
              </a:defRPr>
            </a:lvl5pPr>
            <a:lvl6pPr marL="2514600" indent="-228600" eaLnBrk="0" fontAlgn="base" hangingPunct="0">
              <a:spcBef>
                <a:spcPct val="20000"/>
              </a:spcBef>
              <a:spcAft>
                <a:spcPct val="0"/>
              </a:spcAft>
              <a:buChar char="»"/>
              <a:defRPr>
                <a:solidFill>
                  <a:schemeClr val="tx1"/>
                </a:solidFill>
                <a:latin typeface="Arial" pitchFamily="34" charset="0"/>
                <a:ea typeface="MS PGothic" pitchFamily="34" charset="-128"/>
              </a:defRPr>
            </a:lvl6pPr>
            <a:lvl7pPr marL="2971800" indent="-228600" eaLnBrk="0" fontAlgn="base" hangingPunct="0">
              <a:spcBef>
                <a:spcPct val="20000"/>
              </a:spcBef>
              <a:spcAft>
                <a:spcPct val="0"/>
              </a:spcAft>
              <a:buChar char="»"/>
              <a:defRPr>
                <a:solidFill>
                  <a:schemeClr val="tx1"/>
                </a:solidFill>
                <a:latin typeface="Arial" pitchFamily="34" charset="0"/>
                <a:ea typeface="MS PGothic" pitchFamily="34" charset="-128"/>
              </a:defRPr>
            </a:lvl7pPr>
            <a:lvl8pPr marL="3429000" indent="-228600" eaLnBrk="0" fontAlgn="base" hangingPunct="0">
              <a:spcBef>
                <a:spcPct val="20000"/>
              </a:spcBef>
              <a:spcAft>
                <a:spcPct val="0"/>
              </a:spcAft>
              <a:buChar char="»"/>
              <a:defRPr>
                <a:solidFill>
                  <a:schemeClr val="tx1"/>
                </a:solidFill>
                <a:latin typeface="Arial" pitchFamily="34" charset="0"/>
                <a:ea typeface="MS PGothic" pitchFamily="34" charset="-128"/>
              </a:defRPr>
            </a:lvl8pPr>
            <a:lvl9pPr marL="3886200" indent="-228600" eaLnBrk="0" fontAlgn="base" hangingPunct="0">
              <a:spcBef>
                <a:spcPct val="20000"/>
              </a:spcBef>
              <a:spcAft>
                <a:spcPct val="0"/>
              </a:spcAft>
              <a:buChar char="»"/>
              <a:defRPr>
                <a:solidFill>
                  <a:schemeClr val="tx1"/>
                </a:solidFill>
                <a:latin typeface="Arial" pitchFamily="34" charset="0"/>
                <a:ea typeface="MS PGothic" pitchFamily="34" charset="-128"/>
              </a:defRPr>
            </a:lvl9pPr>
          </a:lstStyle>
          <a:p>
            <a:pPr algn="ctr">
              <a:spcBef>
                <a:spcPct val="0"/>
              </a:spcBef>
              <a:buFontTx/>
              <a:buNone/>
            </a:pPr>
            <a:r>
              <a:rPr lang="sv-SE" altLang="sv-SE" sz="2400" dirty="0"/>
              <a:t>Arbets-</a:t>
            </a:r>
          </a:p>
          <a:p>
            <a:pPr algn="ctr">
              <a:spcBef>
                <a:spcPct val="0"/>
              </a:spcBef>
              <a:buFontTx/>
              <a:buNone/>
            </a:pPr>
            <a:r>
              <a:rPr lang="sv-SE" altLang="sv-SE" sz="2400" dirty="0"/>
              <a:t>prestation</a:t>
            </a:r>
            <a:endParaRPr lang="en-GB" altLang="sv-SE" sz="2400" dirty="0"/>
          </a:p>
        </p:txBody>
      </p:sp>
      <p:sp>
        <p:nvSpPr>
          <p:cNvPr id="8" name="AutoShape 7"/>
          <p:cNvSpPr>
            <a:spLocks noChangeArrowheads="1"/>
          </p:cNvSpPr>
          <p:nvPr/>
        </p:nvSpPr>
        <p:spPr bwMode="auto">
          <a:xfrm>
            <a:off x="6444208" y="5481132"/>
            <a:ext cx="1655763" cy="1008062"/>
          </a:xfrm>
          <a:prstGeom prst="flowChartAlternateProcess">
            <a:avLst/>
          </a:prstGeom>
          <a:solidFill>
            <a:srgbClr val="99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35000"/>
              </a:spcBef>
              <a:buChar char="•"/>
              <a:defRPr sz="2800">
                <a:solidFill>
                  <a:schemeClr val="tx1"/>
                </a:solidFill>
                <a:latin typeface="Arial" pitchFamily="34" charset="0"/>
                <a:ea typeface="MS PGothic" pitchFamily="34" charset="-128"/>
              </a:defRPr>
            </a:lvl1pPr>
            <a:lvl2pPr marL="742950" indent="-285750">
              <a:spcBef>
                <a:spcPct val="20000"/>
              </a:spcBef>
              <a:buChar char="–"/>
              <a:defRPr sz="2400">
                <a:solidFill>
                  <a:schemeClr val="tx1"/>
                </a:solidFill>
                <a:latin typeface="Arial" pitchFamily="34" charset="0"/>
                <a:ea typeface="MS PGothic" pitchFamily="34" charset="-128"/>
              </a:defRPr>
            </a:lvl2pPr>
            <a:lvl3pPr marL="1143000" indent="-228600">
              <a:spcBef>
                <a:spcPct val="20000"/>
              </a:spcBef>
              <a:buChar char="•"/>
              <a:defRPr sz="2000">
                <a:solidFill>
                  <a:schemeClr val="tx1"/>
                </a:solidFill>
                <a:latin typeface="Arial" pitchFamily="34" charset="0"/>
                <a:ea typeface="MS PGothic" pitchFamily="34" charset="-128"/>
              </a:defRPr>
            </a:lvl3pPr>
            <a:lvl4pPr marL="1600200" indent="-228600">
              <a:spcBef>
                <a:spcPct val="20000"/>
              </a:spcBef>
              <a:buChar char="–"/>
              <a:defRPr>
                <a:solidFill>
                  <a:schemeClr val="tx1"/>
                </a:solidFill>
                <a:latin typeface="Arial" pitchFamily="34" charset="0"/>
                <a:ea typeface="MS PGothic" pitchFamily="34" charset="-128"/>
              </a:defRPr>
            </a:lvl4pPr>
            <a:lvl5pPr marL="2057400" indent="-228600">
              <a:spcBef>
                <a:spcPct val="20000"/>
              </a:spcBef>
              <a:buChar char="»"/>
              <a:defRPr>
                <a:solidFill>
                  <a:schemeClr val="tx1"/>
                </a:solidFill>
                <a:latin typeface="Arial" pitchFamily="34" charset="0"/>
                <a:ea typeface="MS PGothic" pitchFamily="34" charset="-128"/>
              </a:defRPr>
            </a:lvl5pPr>
            <a:lvl6pPr marL="2514600" indent="-228600" eaLnBrk="0" fontAlgn="base" hangingPunct="0">
              <a:spcBef>
                <a:spcPct val="20000"/>
              </a:spcBef>
              <a:spcAft>
                <a:spcPct val="0"/>
              </a:spcAft>
              <a:buChar char="»"/>
              <a:defRPr>
                <a:solidFill>
                  <a:schemeClr val="tx1"/>
                </a:solidFill>
                <a:latin typeface="Arial" pitchFamily="34" charset="0"/>
                <a:ea typeface="MS PGothic" pitchFamily="34" charset="-128"/>
              </a:defRPr>
            </a:lvl6pPr>
            <a:lvl7pPr marL="2971800" indent="-228600" eaLnBrk="0" fontAlgn="base" hangingPunct="0">
              <a:spcBef>
                <a:spcPct val="20000"/>
              </a:spcBef>
              <a:spcAft>
                <a:spcPct val="0"/>
              </a:spcAft>
              <a:buChar char="»"/>
              <a:defRPr>
                <a:solidFill>
                  <a:schemeClr val="tx1"/>
                </a:solidFill>
                <a:latin typeface="Arial" pitchFamily="34" charset="0"/>
                <a:ea typeface="MS PGothic" pitchFamily="34" charset="-128"/>
              </a:defRPr>
            </a:lvl7pPr>
            <a:lvl8pPr marL="3429000" indent="-228600" eaLnBrk="0" fontAlgn="base" hangingPunct="0">
              <a:spcBef>
                <a:spcPct val="20000"/>
              </a:spcBef>
              <a:spcAft>
                <a:spcPct val="0"/>
              </a:spcAft>
              <a:buChar char="»"/>
              <a:defRPr>
                <a:solidFill>
                  <a:schemeClr val="tx1"/>
                </a:solidFill>
                <a:latin typeface="Arial" pitchFamily="34" charset="0"/>
                <a:ea typeface="MS PGothic" pitchFamily="34" charset="-128"/>
              </a:defRPr>
            </a:lvl8pPr>
            <a:lvl9pPr marL="3886200" indent="-228600" eaLnBrk="0" fontAlgn="base" hangingPunct="0">
              <a:spcBef>
                <a:spcPct val="20000"/>
              </a:spcBef>
              <a:spcAft>
                <a:spcPct val="0"/>
              </a:spcAft>
              <a:buChar char="»"/>
              <a:defRPr>
                <a:solidFill>
                  <a:schemeClr val="tx1"/>
                </a:solidFill>
                <a:latin typeface="Arial" pitchFamily="34" charset="0"/>
                <a:ea typeface="MS PGothic" pitchFamily="34" charset="-128"/>
              </a:defRPr>
            </a:lvl9pPr>
          </a:lstStyle>
          <a:p>
            <a:pPr algn="ctr">
              <a:spcBef>
                <a:spcPct val="0"/>
              </a:spcBef>
              <a:buFontTx/>
              <a:buNone/>
            </a:pPr>
            <a:r>
              <a:rPr lang="sv-SE" altLang="sv-SE" sz="2400"/>
              <a:t>Lön</a:t>
            </a:r>
            <a:endParaRPr lang="en-GB" altLang="sv-SE" sz="2400"/>
          </a:p>
        </p:txBody>
      </p:sp>
      <p:cxnSp>
        <p:nvCxnSpPr>
          <p:cNvPr id="9" name="AutoShape 9"/>
          <p:cNvCxnSpPr>
            <a:cxnSpLocks noChangeShapeType="1"/>
            <a:stCxn id="6" idx="3"/>
            <a:endCxn id="7" idx="1"/>
          </p:cNvCxnSpPr>
          <p:nvPr/>
        </p:nvCxnSpPr>
        <p:spPr bwMode="auto">
          <a:xfrm>
            <a:off x="3059411" y="5985163"/>
            <a:ext cx="864517"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AutoShape 10"/>
          <p:cNvCxnSpPr>
            <a:cxnSpLocks noChangeShapeType="1"/>
            <a:stCxn id="7" idx="3"/>
            <a:endCxn id="8" idx="1"/>
          </p:cNvCxnSpPr>
          <p:nvPr/>
        </p:nvCxnSpPr>
        <p:spPr bwMode="auto">
          <a:xfrm>
            <a:off x="5579690" y="5985163"/>
            <a:ext cx="864518"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432611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Samtalens </a:t>
            </a:r>
            <a:r>
              <a:rPr lang="sv-SE" dirty="0"/>
              <a:t>principiella funktion</a:t>
            </a:r>
          </a:p>
        </p:txBody>
      </p:sp>
      <p:sp>
        <p:nvSpPr>
          <p:cNvPr id="3" name="Platshållare för innehåll 2"/>
          <p:cNvSpPr>
            <a:spLocks noGrp="1"/>
          </p:cNvSpPr>
          <p:nvPr>
            <p:ph idx="1"/>
          </p:nvPr>
        </p:nvSpPr>
        <p:spPr/>
        <p:txBody>
          <a:bodyPr/>
          <a:lstStyle/>
          <a:p>
            <a:pPr>
              <a:lnSpc>
                <a:spcPct val="90000"/>
              </a:lnSpc>
            </a:pPr>
            <a:r>
              <a:rPr lang="sv-SE" sz="2200" dirty="0"/>
              <a:t>Arbetsuppgifterna och prestationen är redan historia</a:t>
            </a:r>
          </a:p>
          <a:p>
            <a:pPr>
              <a:lnSpc>
                <a:spcPct val="90000"/>
              </a:lnSpc>
            </a:pPr>
            <a:endParaRPr lang="sv-SE" sz="2200" dirty="0"/>
          </a:p>
          <a:p>
            <a:pPr>
              <a:lnSpc>
                <a:spcPct val="90000"/>
              </a:lnSpc>
            </a:pPr>
            <a:r>
              <a:rPr lang="sv-SE" sz="2200" dirty="0" smtClean="0"/>
              <a:t>Samtalen </a:t>
            </a:r>
            <a:r>
              <a:rPr lang="sv-SE" sz="2200" dirty="0"/>
              <a:t>handlar om att i efterhand bedöma hur bra det har gått så att chefen kan </a:t>
            </a:r>
            <a:r>
              <a:rPr lang="sv-SE" sz="2200" dirty="0" smtClean="0"/>
              <a:t>ta ställning till ny </a:t>
            </a:r>
            <a:r>
              <a:rPr lang="sv-SE" sz="2200" dirty="0"/>
              <a:t>lön byggd på prestationen, arbetsuppgifterna och lönestrukturen</a:t>
            </a:r>
          </a:p>
          <a:p>
            <a:pPr marL="0" indent="0">
              <a:lnSpc>
                <a:spcPct val="90000"/>
              </a:lnSpc>
              <a:buNone/>
            </a:pPr>
            <a:endParaRPr lang="sv-SE" sz="2200" dirty="0"/>
          </a:p>
          <a:p>
            <a:pPr>
              <a:lnSpc>
                <a:spcPct val="90000"/>
              </a:lnSpc>
            </a:pPr>
            <a:r>
              <a:rPr lang="sv-SE" sz="2200" dirty="0"/>
              <a:t>Hur bra medarbetaren genomför </a:t>
            </a:r>
            <a:r>
              <a:rPr lang="sv-SE" sz="2200" dirty="0" smtClean="0"/>
              <a:t>lönesamtalet/det lönesättande samtalet, </a:t>
            </a:r>
            <a:r>
              <a:rPr lang="sv-SE" sz="2200" dirty="0"/>
              <a:t>är inte avgörande för lönen</a:t>
            </a:r>
          </a:p>
          <a:p>
            <a:pPr>
              <a:lnSpc>
                <a:spcPct val="90000"/>
              </a:lnSpc>
            </a:pPr>
            <a:endParaRPr lang="sv-SE" sz="2200" dirty="0"/>
          </a:p>
          <a:p>
            <a:pPr>
              <a:lnSpc>
                <a:spcPct val="90000"/>
              </a:lnSpc>
            </a:pPr>
            <a:r>
              <a:rPr lang="sv-SE" sz="2200" dirty="0" smtClean="0"/>
              <a:t>Lönesamtal/lönesättande samtal </a:t>
            </a:r>
            <a:r>
              <a:rPr lang="sv-SE" sz="2200" dirty="0"/>
              <a:t>är därmed ingen förhandling</a:t>
            </a:r>
          </a:p>
          <a:p>
            <a:endParaRPr lang="sv-SE" sz="2200" dirty="0"/>
          </a:p>
        </p:txBody>
      </p:sp>
    </p:spTree>
    <p:extLst>
      <p:ext uri="{BB962C8B-B14F-4D97-AF65-F5344CB8AC3E}">
        <p14:creationId xmlns:p14="http://schemas.microsoft.com/office/powerpoint/2010/main" val="1462798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3200" dirty="0" smtClean="0"/>
              <a:t>Samtalens övriga innehåll</a:t>
            </a:r>
            <a:endParaRPr lang="sv-SE" sz="3200" dirty="0"/>
          </a:p>
        </p:txBody>
      </p:sp>
      <p:sp>
        <p:nvSpPr>
          <p:cNvPr id="3" name="Platshållare för innehåll 2"/>
          <p:cNvSpPr>
            <a:spLocks noGrp="1"/>
          </p:cNvSpPr>
          <p:nvPr>
            <p:ph idx="1"/>
          </p:nvPr>
        </p:nvSpPr>
        <p:spPr>
          <a:xfrm>
            <a:off x="683568" y="1628800"/>
            <a:ext cx="8062664" cy="4114800"/>
          </a:xfrm>
        </p:spPr>
        <p:txBody>
          <a:bodyPr/>
          <a:lstStyle/>
          <a:p>
            <a:pPr marL="0" indent="0">
              <a:buNone/>
            </a:pPr>
            <a:endParaRPr lang="sv-SE" sz="2200" dirty="0"/>
          </a:p>
          <a:p>
            <a:r>
              <a:rPr lang="sv-SE" sz="2200" dirty="0"/>
              <a:t>B</a:t>
            </a:r>
            <a:r>
              <a:rPr lang="sv-SE" sz="2200" dirty="0" smtClean="0"/>
              <a:t>åda parter inställda på konstruktiv dialog</a:t>
            </a:r>
          </a:p>
          <a:p>
            <a:endParaRPr lang="sv-SE" sz="2200" dirty="0" smtClean="0"/>
          </a:p>
          <a:p>
            <a:r>
              <a:rPr lang="sv-SE" altLang="sv-SE" sz="2200" dirty="0"/>
              <a:t>S</a:t>
            </a:r>
            <a:r>
              <a:rPr lang="sv-SE" altLang="sv-SE" sz="2200" dirty="0" smtClean="0"/>
              <a:t>amtalet kopplas till övriga samtal som genomförs under året</a:t>
            </a:r>
            <a:endParaRPr lang="sv-SE" altLang="sv-SE" sz="2200" dirty="0"/>
          </a:p>
          <a:p>
            <a:endParaRPr lang="sv-SE" sz="2200" dirty="0"/>
          </a:p>
          <a:p>
            <a:r>
              <a:rPr lang="sv-SE" sz="2200" dirty="0" smtClean="0"/>
              <a:t>Utvecklingsmöjligheter tydliggörs  </a:t>
            </a:r>
          </a:p>
          <a:p>
            <a:endParaRPr lang="sv-SE" sz="2200" dirty="0"/>
          </a:p>
          <a:p>
            <a:endParaRPr lang="sv-SE" dirty="0"/>
          </a:p>
          <a:p>
            <a:endParaRPr lang="sv-SE" dirty="0"/>
          </a:p>
          <a:p>
            <a:pPr marL="0" indent="0">
              <a:buNone/>
            </a:pPr>
            <a:endParaRPr lang="sv-SE" dirty="0"/>
          </a:p>
        </p:txBody>
      </p:sp>
    </p:spTree>
    <p:extLst>
      <p:ext uri="{BB962C8B-B14F-4D97-AF65-F5344CB8AC3E}">
        <p14:creationId xmlns:p14="http://schemas.microsoft.com/office/powerpoint/2010/main" val="19302754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3200" dirty="0" smtClean="0">
                <a:cs typeface="Arial" pitchFamily="34" charset="0"/>
              </a:rPr>
              <a:t>Lönesättande samtal – </a:t>
            </a:r>
            <a:br>
              <a:rPr lang="sv-SE" sz="3200" dirty="0" smtClean="0">
                <a:cs typeface="Arial" pitchFamily="34" charset="0"/>
              </a:rPr>
            </a:br>
            <a:r>
              <a:rPr lang="sv-SE" sz="3200" dirty="0" smtClean="0">
                <a:cs typeface="Arial" pitchFamily="34" charset="0"/>
              </a:rPr>
              <a:t>hur går det till? </a:t>
            </a:r>
            <a:endParaRPr lang="sv-SE" sz="3200" dirty="0"/>
          </a:p>
        </p:txBody>
      </p:sp>
      <p:sp>
        <p:nvSpPr>
          <p:cNvPr id="3" name="Platshållare för innehåll 2"/>
          <p:cNvSpPr>
            <a:spLocks noGrp="1"/>
          </p:cNvSpPr>
          <p:nvPr>
            <p:ph idx="1"/>
          </p:nvPr>
        </p:nvSpPr>
        <p:spPr>
          <a:xfrm>
            <a:off x="683568" y="1556792"/>
            <a:ext cx="8062664" cy="4832176"/>
          </a:xfrm>
        </p:spPr>
        <p:txBody>
          <a:bodyPr/>
          <a:lstStyle/>
          <a:p>
            <a:pPr marL="0" indent="0">
              <a:buNone/>
            </a:pPr>
            <a:r>
              <a:rPr lang="sv-SE" sz="2200" i="1" dirty="0" smtClean="0"/>
              <a:t>Tillfälle 1</a:t>
            </a:r>
          </a:p>
          <a:p>
            <a:pPr marL="0" indent="0">
              <a:buNone/>
            </a:pPr>
            <a:r>
              <a:rPr lang="sv-SE" sz="2200" dirty="0" smtClean="0"/>
              <a:t>Samtal </a:t>
            </a:r>
            <a:r>
              <a:rPr lang="sv-SE" sz="2200" dirty="0"/>
              <a:t>om </a:t>
            </a:r>
            <a:r>
              <a:rPr lang="sv-SE" sz="2200" dirty="0" smtClean="0"/>
              <a:t>arbetsuppgifter </a:t>
            </a:r>
            <a:r>
              <a:rPr lang="sv-SE" sz="2200" dirty="0"/>
              <a:t>och </a:t>
            </a:r>
            <a:r>
              <a:rPr lang="sv-SE" sz="2200" dirty="0" smtClean="0"/>
              <a:t>arbetsprestationer. </a:t>
            </a:r>
          </a:p>
          <a:p>
            <a:pPr marL="0" indent="0">
              <a:buNone/>
            </a:pPr>
            <a:r>
              <a:rPr lang="sv-SE" sz="2200" dirty="0" smtClean="0"/>
              <a:t>Målet är att nå enighet/förståelse för bedömningarna av prestationen och att ge chefen ett bra underlag innan hen ger besked om ny lön i samtalets del två. </a:t>
            </a:r>
          </a:p>
          <a:p>
            <a:pPr marL="0" indent="0">
              <a:buNone/>
            </a:pPr>
            <a:endParaRPr lang="sv-SE" sz="1500" dirty="0" smtClean="0"/>
          </a:p>
          <a:p>
            <a:pPr marL="0" indent="0">
              <a:buNone/>
            </a:pPr>
            <a:r>
              <a:rPr lang="sv-SE" sz="2200" i="1" dirty="0" smtClean="0"/>
              <a:t>Tillfälle 2</a:t>
            </a:r>
          </a:p>
          <a:p>
            <a:pPr marL="0" indent="0">
              <a:buNone/>
            </a:pPr>
            <a:r>
              <a:rPr lang="sv-SE" sz="2200" dirty="0" smtClean="0"/>
              <a:t>Chef och medarbetare träffas på nytt och chefen presenterar och motiverar den nya lönen. </a:t>
            </a:r>
          </a:p>
          <a:p>
            <a:pPr marL="0" indent="0">
              <a:buNone/>
            </a:pPr>
            <a:r>
              <a:rPr lang="sv-SE" sz="2200" dirty="0" smtClean="0"/>
              <a:t>Om enighet nås avslutas dialogen om ny lön. </a:t>
            </a:r>
            <a:r>
              <a:rPr lang="sv-SE" sz="2200" dirty="0"/>
              <a:t>Om medarbetaren så önskar </a:t>
            </a:r>
            <a:r>
              <a:rPr lang="sv-SE" sz="2200" dirty="0" smtClean="0"/>
              <a:t>bokas ett nytt möte efter </a:t>
            </a:r>
            <a:r>
              <a:rPr lang="sv-SE" sz="2200" dirty="0"/>
              <a:t>skälig tid för </a:t>
            </a:r>
            <a:r>
              <a:rPr lang="sv-SE" sz="2200" dirty="0" smtClean="0"/>
              <a:t>eftertanke.</a:t>
            </a:r>
          </a:p>
          <a:p>
            <a:pPr marL="0" indent="0">
              <a:buNone/>
            </a:pPr>
            <a:r>
              <a:rPr lang="sv-SE" sz="2200" dirty="0" smtClean="0"/>
              <a:t>Skriftlig överenskommelse undertecknas när </a:t>
            </a:r>
            <a:r>
              <a:rPr lang="sv-SE" sz="2200" dirty="0"/>
              <a:t>chef och medarbetare är </a:t>
            </a:r>
            <a:r>
              <a:rPr lang="sv-SE" sz="2200" dirty="0" smtClean="0"/>
              <a:t>överens.</a:t>
            </a:r>
            <a:endParaRPr lang="sv-SE" sz="2200" dirty="0"/>
          </a:p>
          <a:p>
            <a:pPr marL="0" indent="0">
              <a:buNone/>
            </a:pPr>
            <a:endParaRPr lang="sv-SE" dirty="0" smtClean="0"/>
          </a:p>
        </p:txBody>
      </p:sp>
    </p:spTree>
    <p:extLst>
      <p:ext uri="{BB962C8B-B14F-4D97-AF65-F5344CB8AC3E}">
        <p14:creationId xmlns:p14="http://schemas.microsoft.com/office/powerpoint/2010/main" val="4016638305"/>
      </p:ext>
    </p:extLst>
  </p:cSld>
  <p:clrMapOvr>
    <a:masterClrMapping/>
  </p:clrMapOvr>
  <p:timing>
    <p:tnLst>
      <p:par>
        <p:cTn id="1" dur="indefinite" restart="never" nodeType="tmRoot"/>
      </p:par>
    </p:tnLst>
  </p:timing>
</p:sld>
</file>

<file path=ppt/theme/theme1.xml><?xml version="1.0" encoding="utf-8"?>
<a:theme xmlns:a="http://schemas.openxmlformats.org/drawingml/2006/main" name="Universitetets mall">
  <a:themeElements>
    <a:clrScheme name="PresentationAW.potx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esentationAW.potx">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Berling" pitchFamily="18" charset="0"/>
            <a:ea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Berling" pitchFamily="18" charset="0"/>
            <a:ea typeface="ＭＳ Ｐゴシック" charset="-128"/>
          </a:defRPr>
        </a:defPPr>
      </a:lstStyle>
    </a:lnDef>
  </a:objectDefaults>
  <a:extraClrSchemeLst>
    <a:extraClrScheme>
      <a:clrScheme name="PresentationAW.potx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AW.potx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esentationAW.potx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esentationAW.potx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esentationAW.potx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esentationAW.potx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esentationAW.potx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esentationAW.potx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esentationAW.potx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esentationAW.potx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esentationAW.potx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esentationAW.potx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Universitetets mall</Template>
  <TotalTime>3658</TotalTime>
  <Words>2433</Words>
  <Application>Microsoft Office PowerPoint</Application>
  <PresentationFormat>Bildspel på skärmen (4:3)</PresentationFormat>
  <Paragraphs>478</Paragraphs>
  <Slides>29</Slides>
  <Notes>19</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29</vt:i4>
      </vt:variant>
    </vt:vector>
  </HeadingPairs>
  <TitlesOfParts>
    <vt:vector size="35" baseType="lpstr">
      <vt:lpstr>ＭＳ Ｐゴシック</vt:lpstr>
      <vt:lpstr>ＭＳ Ｐゴシック</vt:lpstr>
      <vt:lpstr>Arial</vt:lpstr>
      <vt:lpstr>Berling</vt:lpstr>
      <vt:lpstr>Calibri</vt:lpstr>
      <vt:lpstr>Universitetets mall</vt:lpstr>
      <vt:lpstr>Lönesamtal,  lönesättande samtal  och bedömningsområden</vt:lpstr>
      <vt:lpstr>Dialoger till vår hjälp</vt:lpstr>
      <vt:lpstr>Medarbetarsamtalet</vt:lpstr>
      <vt:lpstr>Lönesamtal</vt:lpstr>
      <vt:lpstr>Lönesättande samtal</vt:lpstr>
      <vt:lpstr>Syftet med lönesamtalet/ lönesättande samtalet</vt:lpstr>
      <vt:lpstr>Samtalens principiella funktion</vt:lpstr>
      <vt:lpstr>Samtalens övriga innehåll</vt:lpstr>
      <vt:lpstr>Lönesättande samtal –  hur går det till? </vt:lpstr>
      <vt:lpstr>Om chef och medarbetare inte kommer överens</vt:lpstr>
      <vt:lpstr>Lönerevidering UU</vt:lpstr>
      <vt:lpstr>   Bedömningsområden och  lönekriterier</vt:lpstr>
      <vt:lpstr>Syftet med bedömningsområden  och lönekriterier</vt:lpstr>
      <vt:lpstr>Bedömningsområden för forskande och undervisande personal</vt:lpstr>
      <vt:lpstr>Bedömningsområden för teknisk och administrativ personal</vt:lpstr>
      <vt:lpstr>PowerPoint-presentation</vt:lpstr>
      <vt:lpstr>Prestation, vad är det?</vt:lpstr>
      <vt:lpstr>Nivåbeskrivningar vid bedömning </vt:lpstr>
      <vt:lpstr>Lönekriterier med fyra nivåer</vt:lpstr>
      <vt:lpstr>Lönekriterier med fyra nivåer</vt:lpstr>
      <vt:lpstr>Lönekriterier med fyra nivåer</vt:lpstr>
      <vt:lpstr>Lönekriterier med fyra nivåer</vt:lpstr>
      <vt:lpstr>Användningen av utgångspunkter och nivåbeskrivningar</vt:lpstr>
      <vt:lpstr>Förberedelse inför samtal</vt:lpstr>
      <vt:lpstr>Att tänka på före lönesamtalet/lönesättande samtalet</vt:lpstr>
      <vt:lpstr>Om ni har olika uppfattningar om arbetsprestationen</vt:lpstr>
      <vt:lpstr>Lönesättning</vt:lpstr>
      <vt:lpstr>När lönerevisionen är avslutad</vt:lpstr>
      <vt:lpstr>Att reflektera kring</vt:lpstr>
    </vt:vector>
  </TitlesOfParts>
  <Company>Engelska parken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Josefin Svensson</dc:creator>
  <cp:lastModifiedBy>Pia Holmqvist</cp:lastModifiedBy>
  <cp:revision>124</cp:revision>
  <dcterms:created xsi:type="dcterms:W3CDTF">2013-08-22T08:31:25Z</dcterms:created>
  <dcterms:modified xsi:type="dcterms:W3CDTF">2020-04-27T07:30:59Z</dcterms:modified>
</cp:coreProperties>
</file>