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3" r:id="rId9"/>
    <p:sldId id="264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4043AE-3CAE-4E4B-AB81-063C34540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2952851-4E33-954A-B719-1ECA79BA5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6BF50CB-9B2E-BC44-AFFD-5CE47385E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EE420-3F94-8241-84FE-4864A6B89F6C}" type="datetimeFigureOut">
              <a:rPr lang="sv-SE" smtClean="0"/>
              <a:t>2019-10-18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5E22D21-CE37-E549-BF03-598EAE354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4186DB3-8DE7-0E43-ACA1-837D748F6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4706-23AB-2C4D-BBB0-4ADBCAF7FD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6507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9E48B2-3DC3-D840-B86C-C05288629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789AB77-1E06-2A48-806A-D4448A301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41409D9-E322-EE4A-891A-C5372A8FD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EE420-3F94-8241-84FE-4864A6B89F6C}" type="datetimeFigureOut">
              <a:rPr lang="sv-SE" smtClean="0"/>
              <a:t>2019-10-18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08EBB37-58D2-CC4F-A5BA-CE418C88E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589007-9971-8143-9E92-5A26C6B39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4706-23AB-2C4D-BBB0-4ADBCAF7FD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562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2C8A369-F7A3-544C-AE8C-D645329F3D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E20BF99-9F91-FF4D-9D8A-2F974B222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B3D656B-D750-BD41-B665-5AA681D2F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EE420-3F94-8241-84FE-4864A6B89F6C}" type="datetimeFigureOut">
              <a:rPr lang="sv-SE" smtClean="0"/>
              <a:t>2019-10-18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312A6AB-E868-6B45-99E1-17F37F370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DE4595A-704E-E44F-8BE8-07E0C5B42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4706-23AB-2C4D-BBB0-4ADBCAF7FD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160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B35A1E-8F8B-0B4E-BFEF-232D257C5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ED16BF-B848-404B-8F7D-5FDA89041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044A22C-D4FE-0F46-82BF-510E45703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EE420-3F94-8241-84FE-4864A6B89F6C}" type="datetimeFigureOut">
              <a:rPr lang="sv-SE" smtClean="0"/>
              <a:t>2019-10-18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2492C3A-EEAC-9344-820C-4A4BA279C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6EF41D8-FE87-D145-B3F9-67FDEAC49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4706-23AB-2C4D-BBB0-4ADBCAF7FD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395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3BD677-DCAF-E842-A7A9-4F943AC2F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CA149DF-8D40-6548-BCC1-57807E41B2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D043C3-280B-5E46-8F9F-FFD2608E2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EE420-3F94-8241-84FE-4864A6B89F6C}" type="datetimeFigureOut">
              <a:rPr lang="sv-SE" smtClean="0"/>
              <a:t>2019-10-18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5AC85E-D470-B74E-935E-307E96FE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0AC1C83-D039-E941-A744-120BB15BC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4706-23AB-2C4D-BBB0-4ADBCAF7FD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011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AB6947-B683-6541-8B08-2F0ACC448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A3C646-CA12-C044-8161-7B1462A42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1727AEB-855C-8340-BB2A-6C3E9ED83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8E4A6DC-9F8F-AA42-B9D9-4A8357BC6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EE420-3F94-8241-84FE-4864A6B89F6C}" type="datetimeFigureOut">
              <a:rPr lang="sv-SE" smtClean="0"/>
              <a:t>2019-10-18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C32B976-2F70-8E4A-8389-9B7DB647B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18C67D2-1A7F-3B41-B317-608A0EAC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4706-23AB-2C4D-BBB0-4ADBCAF7FD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401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4B2E08-02A6-294B-8F61-1CB49C019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3DA8B8C-BA79-FC43-9603-B66DB3D8B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CC34323-E1F6-EF43-9812-CD42E264C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5B42777-4E05-AE4E-B7A1-1B73BB2563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CAA03C3-EB1D-1B43-9270-87D2E46C31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819EE5E-4CF7-A041-A659-83FA34615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EE420-3F94-8241-84FE-4864A6B89F6C}" type="datetimeFigureOut">
              <a:rPr lang="sv-SE" smtClean="0"/>
              <a:t>2019-10-18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77FD76C-C5E2-9842-9208-4429F0564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84C3478-8C39-A74D-9A0A-6B5E78C84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4706-23AB-2C4D-BBB0-4ADBCAF7FD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570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E5A0E4-C253-9143-8DAB-DA9188C49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845C995-75CF-DC47-9F8D-20FD2CA20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EE420-3F94-8241-84FE-4864A6B89F6C}" type="datetimeFigureOut">
              <a:rPr lang="sv-SE" smtClean="0"/>
              <a:t>2019-10-18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E14356E-9818-DC4A-A410-E463E9FBD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624F9D4-5735-CF48-8C81-DD73DD680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4706-23AB-2C4D-BBB0-4ADBCAF7FD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279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65652A0-F419-BE42-8036-24689AA34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EE420-3F94-8241-84FE-4864A6B89F6C}" type="datetimeFigureOut">
              <a:rPr lang="sv-SE" smtClean="0"/>
              <a:t>2019-10-18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9DA8754-E3C9-1941-97DF-2FBEDEDEF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173BEC-1DE8-2340-B930-6C793914C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4706-23AB-2C4D-BBB0-4ADBCAF7FD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051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68B52A-5252-3B44-9A01-5E6580D8B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626E7A-4D98-484B-A919-3032C7C54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67FBFE9-2A7B-5044-BA41-8CB2B1F06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F3FFF8D-3643-1848-9A0F-E12C05261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EE420-3F94-8241-84FE-4864A6B89F6C}" type="datetimeFigureOut">
              <a:rPr lang="sv-SE" smtClean="0"/>
              <a:t>2019-10-18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4B6015F-F130-234A-B64E-0329E1190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0460FE5-03BE-3249-9473-F65C6A758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4706-23AB-2C4D-BBB0-4ADBCAF7FD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465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EF1706-E04E-C74C-AEB2-8989CCCBE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6FC5DB5-26F5-7441-8646-A070E079A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A024620-77DD-4E44-B2B2-4D333FC80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5C767C3-4A58-8D49-9861-D4F01DABD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EE420-3F94-8241-84FE-4864A6B89F6C}" type="datetimeFigureOut">
              <a:rPr lang="sv-SE" smtClean="0"/>
              <a:t>2019-10-18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61C565B-2423-7F42-8072-8BB5044BD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443E6B-64CB-AF4A-AFBA-D2B13DFEE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4706-23AB-2C4D-BBB0-4ADBCAF7FD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665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8CE33E1-AB12-AB40-A2EE-A898877F9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A48BF1D-50B0-0845-9F50-7498411AC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CFB1FE3-20D9-744D-A965-DBC4E6EBAD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EE420-3F94-8241-84FE-4864A6B89F6C}" type="datetimeFigureOut">
              <a:rPr lang="sv-SE" smtClean="0"/>
              <a:t>2019-10-18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561AD92-7475-CB4F-9973-ABBCB837FF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98A740-8231-BC4E-8297-BB118CBDF4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04706-23AB-2C4D-BBB0-4ADBCAF7FD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062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705919-7432-164F-8D0C-CC52FEDF56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Skapa en E-tenta i Inspera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04B0FB5-F39C-3340-9994-108B48237D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En steg-för-steg-guide</a:t>
            </a:r>
          </a:p>
        </p:txBody>
      </p:sp>
    </p:spTree>
    <p:extLst>
      <p:ext uri="{BB962C8B-B14F-4D97-AF65-F5344CB8AC3E}">
        <p14:creationId xmlns:p14="http://schemas.microsoft.com/office/powerpoint/2010/main" val="3952138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CFA472-8C22-5A48-BBA2-3953493CF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3160"/>
            <a:ext cx="10515600" cy="56838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>
                <a:latin typeface="+mj-lt"/>
              </a:rPr>
              <a:t>För att underlätta skapandet av E-tentor finns det mallar som har de flesta inställningarna förifyllda. Mallarna är namngivna med beskrivande namn. </a:t>
            </a:r>
            <a:r>
              <a:rPr lang="sv-SE" b="1" dirty="0"/>
              <a:t>Du behöver inte kryssa i något annat än det som visas i denna guide.</a:t>
            </a:r>
            <a:endParaRPr lang="sv-SE" dirty="0">
              <a:latin typeface="+mj-lt"/>
            </a:endParaRPr>
          </a:p>
          <a:p>
            <a:pPr marL="0" indent="0">
              <a:buNone/>
            </a:pPr>
            <a:r>
              <a:rPr lang="sv-SE" dirty="0">
                <a:latin typeface="+mj-lt"/>
              </a:rPr>
              <a:t>Kontakta Tentamensamordningen om det saknas en mall för dina behov.</a:t>
            </a:r>
          </a:p>
          <a:p>
            <a:pPr marL="0" indent="0">
              <a:buNone/>
            </a:pPr>
            <a:endParaRPr lang="sv-SE" dirty="0">
              <a:latin typeface="+mj-lt"/>
            </a:endParaRPr>
          </a:p>
          <a:p>
            <a:pPr marL="0" indent="0">
              <a:buNone/>
            </a:pPr>
            <a:r>
              <a:rPr lang="sv-SE" dirty="0">
                <a:latin typeface="+mj-lt"/>
              </a:rPr>
              <a:t>Innan du skapar E-tentan, se till att du har tillgång till följande information:</a:t>
            </a:r>
          </a:p>
          <a:p>
            <a:r>
              <a:rPr lang="sv-SE" dirty="0">
                <a:latin typeface="+mj-lt"/>
              </a:rPr>
              <a:t>Dag och tid</a:t>
            </a:r>
          </a:p>
          <a:p>
            <a:r>
              <a:rPr lang="sv-SE" dirty="0" err="1">
                <a:latin typeface="+mj-lt"/>
              </a:rPr>
              <a:t>Kurskod</a:t>
            </a:r>
            <a:r>
              <a:rPr lang="sv-SE" dirty="0">
                <a:latin typeface="+mj-lt"/>
              </a:rPr>
              <a:t> och kort beskrivning av tentan (nyckelord)</a:t>
            </a:r>
          </a:p>
          <a:p>
            <a:endParaRPr lang="sv-SE" dirty="0">
              <a:latin typeface="+mj-lt"/>
            </a:endParaRPr>
          </a:p>
          <a:p>
            <a:pPr marL="0" indent="0">
              <a:buNone/>
            </a:pPr>
            <a:r>
              <a:rPr lang="sv-SE" dirty="0">
                <a:latin typeface="+mj-lt"/>
              </a:rPr>
              <a:t>Exempel på nyckelord som tentavakterna är hjälpta av är kursnamn, ordinarie eller omtenta och liknande.</a:t>
            </a:r>
          </a:p>
        </p:txBody>
      </p:sp>
    </p:spTree>
    <p:extLst>
      <p:ext uri="{BB962C8B-B14F-4D97-AF65-F5344CB8AC3E}">
        <p14:creationId xmlns:p14="http://schemas.microsoft.com/office/powerpoint/2010/main" val="259967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91A613-B9FE-B34A-9C1B-AD16F5B98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2063"/>
            <a:ext cx="10515600" cy="1238625"/>
          </a:xfrm>
        </p:spPr>
        <p:txBody>
          <a:bodyPr>
            <a:normAutofit/>
          </a:bodyPr>
          <a:lstStyle/>
          <a:p>
            <a:r>
              <a:rPr lang="sv-SE" sz="2800" dirty="0"/>
              <a:t>Gå till menyn Prov -&gt; </a:t>
            </a:r>
            <a:r>
              <a:rPr lang="sv-SE" sz="2800" dirty="0" err="1"/>
              <a:t>Provmallar</a:t>
            </a:r>
            <a:r>
              <a:rPr lang="sv-SE" sz="2800" dirty="0"/>
              <a:t> (</a:t>
            </a:r>
            <a:r>
              <a:rPr lang="sv-SE" sz="2800" dirty="0" err="1"/>
              <a:t>Deliver</a:t>
            </a:r>
            <a:r>
              <a:rPr lang="sv-SE" sz="2800" dirty="0"/>
              <a:t> -&gt; Templates på engelska) och välj den mall du vill använda. Klicka på ”Skapa nytt prov från mall”.</a:t>
            </a:r>
            <a:endParaRPr lang="sv-SE" sz="2800" b="1" dirty="0"/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7789F728-83A9-D445-B4EB-3016C34286D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23481"/>
            <a:ext cx="10515600" cy="4155626"/>
          </a:xfrm>
          <a:prstGeom prst="rect">
            <a:avLst/>
          </a:prstGeom>
        </p:spPr>
      </p:pic>
      <p:cxnSp>
        <p:nvCxnSpPr>
          <p:cNvPr id="5" name="Rak pil 4">
            <a:extLst>
              <a:ext uri="{FF2B5EF4-FFF2-40B4-BE49-F238E27FC236}">
                <a16:creationId xmlns:a16="http://schemas.microsoft.com/office/drawing/2014/main" id="{D56FEE4C-E88F-EB4F-AE5B-4EAA43DA5E59}"/>
              </a:ext>
            </a:extLst>
          </p:cNvPr>
          <p:cNvCxnSpPr>
            <a:cxnSpLocks/>
          </p:cNvCxnSpPr>
          <p:nvPr/>
        </p:nvCxnSpPr>
        <p:spPr>
          <a:xfrm>
            <a:off x="7233007" y="1458930"/>
            <a:ext cx="616449" cy="128427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1005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D25A88-BA6F-874B-84A6-BF1DFB817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3160"/>
            <a:ext cx="10515600" cy="5683803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latin typeface="+mj-lt"/>
              </a:rPr>
              <a:t>Fyll i tentans namn (</a:t>
            </a:r>
            <a:r>
              <a:rPr lang="sv-SE" dirty="0" err="1">
                <a:latin typeface="+mj-lt"/>
              </a:rPr>
              <a:t>kurskod</a:t>
            </a:r>
            <a:r>
              <a:rPr lang="sv-SE" dirty="0">
                <a:latin typeface="+mj-lt"/>
              </a:rPr>
              <a:t> – datum - nyckelord) och start- och sluttid. Fältet ”Varaktighet” lämnas normalt tomt.</a:t>
            </a:r>
          </a:p>
          <a:p>
            <a:pPr marL="0" indent="0">
              <a:buNone/>
            </a:pPr>
            <a:endParaRPr lang="sv-SE" dirty="0">
              <a:latin typeface="+mj-lt"/>
            </a:endParaRPr>
          </a:p>
          <a:p>
            <a:pPr marL="0" indent="0">
              <a:buNone/>
            </a:pPr>
            <a:r>
              <a:rPr lang="sv-SE" dirty="0">
                <a:latin typeface="+mj-lt"/>
              </a:rPr>
              <a:t>Lägg till den eller de lärare som ska skriva uppgifterna (författare) till tentan genom att klicka på nedåt-pilen uppe till höger, bredvid texten ”Medarbetare”.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404EA45-FE64-0F43-9E64-340134D547B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422139" y="2902136"/>
            <a:ext cx="3468413" cy="3488390"/>
          </a:xfrm>
          <a:prstGeom prst="rect">
            <a:avLst/>
          </a:prstGeom>
        </p:spPr>
      </p:pic>
      <p:cxnSp>
        <p:nvCxnSpPr>
          <p:cNvPr id="5" name="Rak pil 4">
            <a:extLst>
              <a:ext uri="{FF2B5EF4-FFF2-40B4-BE49-F238E27FC236}">
                <a16:creationId xmlns:a16="http://schemas.microsoft.com/office/drawing/2014/main" id="{5D9E0003-2FCB-274E-8714-0D2D56409967}"/>
              </a:ext>
            </a:extLst>
          </p:cNvPr>
          <p:cNvCxnSpPr>
            <a:cxnSpLocks/>
          </p:cNvCxnSpPr>
          <p:nvPr/>
        </p:nvCxnSpPr>
        <p:spPr>
          <a:xfrm>
            <a:off x="5486400" y="2718486"/>
            <a:ext cx="1136822" cy="65490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k pil 6">
            <a:extLst>
              <a:ext uri="{FF2B5EF4-FFF2-40B4-BE49-F238E27FC236}">
                <a16:creationId xmlns:a16="http://schemas.microsoft.com/office/drawing/2014/main" id="{201FF6C9-3927-D147-9D5C-99C8A7142B7D}"/>
              </a:ext>
            </a:extLst>
          </p:cNvPr>
          <p:cNvCxnSpPr/>
          <p:nvPr/>
        </p:nvCxnSpPr>
        <p:spPr>
          <a:xfrm flipH="1">
            <a:off x="7117492" y="4707924"/>
            <a:ext cx="1013254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040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0D7CB9-DEA0-3A49-8D9C-0FDA61FD0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5079"/>
            <a:ext cx="10515600" cy="5611884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latin typeface="+mj-lt"/>
              </a:rPr>
              <a:t>Nu kommer denna ruta upp. Skapa en uppgiftsgrupp med samma namn som tentan, och med prefixet Uppgiftsgrupp -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822F802-46AC-794F-8098-F363BD60B1B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911921" y="2102563"/>
            <a:ext cx="7190982" cy="383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142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8F8874-1F9A-F143-A5D4-FCB5B15E7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3708"/>
            <a:ext cx="10515600" cy="5663255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latin typeface="+mj-lt"/>
              </a:rPr>
              <a:t>Lägg till en eller flera lärare. När du börjar skriva kommer namn upp i en lista som du kan välja ifrån.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FE6637B-C923-7C41-B7E7-0D4BDD8D692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049408" y="1704351"/>
            <a:ext cx="6981575" cy="447261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E4BC637A-C0DA-7C47-85C0-F8AE2240B35D}"/>
              </a:ext>
            </a:extLst>
          </p:cNvPr>
          <p:cNvSpPr txBox="1"/>
          <p:nvPr/>
        </p:nvSpPr>
        <p:spPr>
          <a:xfrm>
            <a:off x="9030983" y="5609968"/>
            <a:ext cx="25207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rgbClr val="C00000"/>
                </a:solidFill>
              </a:rPr>
              <a:t>Kryssa ur denna ruta om du inte vill att lärarna ska få mejl om att de blivit tillagda</a:t>
            </a:r>
          </a:p>
        </p:txBody>
      </p:sp>
      <p:cxnSp>
        <p:nvCxnSpPr>
          <p:cNvPr id="6" name="Rak pil 5">
            <a:extLst>
              <a:ext uri="{FF2B5EF4-FFF2-40B4-BE49-F238E27FC236}">
                <a16:creationId xmlns:a16="http://schemas.microsoft.com/office/drawing/2014/main" id="{3105CD11-2CC5-4F47-BEEC-BFFC4B56D593}"/>
              </a:ext>
            </a:extLst>
          </p:cNvPr>
          <p:cNvCxnSpPr/>
          <p:nvPr/>
        </p:nvCxnSpPr>
        <p:spPr>
          <a:xfrm flipH="1" flipV="1">
            <a:off x="6339016" y="5449330"/>
            <a:ext cx="2409568" cy="543697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516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FB7381-AE23-1246-BC37-3BDD56E50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3697"/>
            <a:ext cx="10515600" cy="5633266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latin typeface="+mj-lt"/>
              </a:rPr>
              <a:t>Skriv in den information studenterna ska se när de loggar in till tentan.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31E5FA2-6B58-DD4F-8B8D-F9E4854B1B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97" y="1438307"/>
            <a:ext cx="10675228" cy="4738656"/>
          </a:xfrm>
          <a:prstGeom prst="rect">
            <a:avLst/>
          </a:prstGeom>
        </p:spPr>
      </p:pic>
      <p:cxnSp>
        <p:nvCxnSpPr>
          <p:cNvPr id="7" name="Rak pil 6">
            <a:extLst>
              <a:ext uri="{FF2B5EF4-FFF2-40B4-BE49-F238E27FC236}">
                <a16:creationId xmlns:a16="http://schemas.microsoft.com/office/drawing/2014/main" id="{D54C2342-4045-DF4F-BA87-287224A72572}"/>
              </a:ext>
            </a:extLst>
          </p:cNvPr>
          <p:cNvCxnSpPr/>
          <p:nvPr/>
        </p:nvCxnSpPr>
        <p:spPr>
          <a:xfrm flipH="1">
            <a:off x="1952368" y="1087395"/>
            <a:ext cx="1458097" cy="270612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311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12C26C-EFD3-6B4D-BADA-AED0E4E36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1789"/>
            <a:ext cx="10515600" cy="5735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/>
              <a:t>Endast om ett datorprogram är tillåtet hjälpmedel:</a:t>
            </a:r>
            <a:endParaRPr lang="sv-SE" dirty="0"/>
          </a:p>
          <a:p>
            <a:pPr marL="0" indent="0">
              <a:buNone/>
            </a:pPr>
            <a:r>
              <a:rPr lang="sv-SE" dirty="0">
                <a:latin typeface="+mj-lt"/>
              </a:rPr>
              <a:t>Klicka på rubriken ”Säkerhet” och på ”Avancerade inställningar” för att ange vilket program studenterna får använda.</a:t>
            </a:r>
          </a:p>
          <a:p>
            <a:pPr marL="0" indent="0">
              <a:buNone/>
            </a:pPr>
            <a:endParaRPr lang="sv-SE" dirty="0">
              <a:latin typeface="+mj-lt"/>
            </a:endParaRPr>
          </a:p>
          <a:p>
            <a:pPr marL="0" indent="0">
              <a:buNone/>
            </a:pPr>
            <a:endParaRPr lang="sv-SE" dirty="0">
              <a:latin typeface="+mj-lt"/>
            </a:endParaRPr>
          </a:p>
          <a:p>
            <a:pPr marL="0" indent="0">
              <a:buNone/>
            </a:pPr>
            <a:endParaRPr lang="sv-SE" dirty="0">
              <a:latin typeface="+mj-lt"/>
            </a:endParaRPr>
          </a:p>
          <a:p>
            <a:pPr marL="0" indent="0">
              <a:buNone/>
            </a:pPr>
            <a:endParaRPr lang="sv-SE" dirty="0">
              <a:latin typeface="+mj-lt"/>
            </a:endParaRPr>
          </a:p>
          <a:p>
            <a:pPr marL="0" indent="0">
              <a:buNone/>
            </a:pPr>
            <a:endParaRPr lang="sv-SE" dirty="0">
              <a:latin typeface="+mj-lt"/>
            </a:endParaRPr>
          </a:p>
          <a:p>
            <a:pPr marL="0" indent="0">
              <a:buNone/>
            </a:pPr>
            <a:endParaRPr lang="sv-SE" dirty="0">
              <a:latin typeface="+mj-lt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7AF1BA15-4BE0-E742-9417-3FC42B24E2D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38199" y="1781770"/>
            <a:ext cx="7465541" cy="4619030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7D9271D4-5E4F-7E4C-814E-A177CECA7607}"/>
              </a:ext>
            </a:extLst>
          </p:cNvPr>
          <p:cNvSpPr txBox="1"/>
          <p:nvPr/>
        </p:nvSpPr>
        <p:spPr>
          <a:xfrm>
            <a:off x="7685902" y="4782064"/>
            <a:ext cx="47449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latin typeface="+mj-lt"/>
              </a:rPr>
              <a:t>För mer information om vilka program som finns tillgängliga som hjälpmedel kontakta Tentamensadministrationen.</a:t>
            </a:r>
          </a:p>
          <a:p>
            <a:endParaRPr lang="sv-SE" sz="2400" dirty="0"/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4ABDFC22-50C8-BB46-AA49-CE1D673E1CC4}"/>
              </a:ext>
            </a:extLst>
          </p:cNvPr>
          <p:cNvSpPr/>
          <p:nvPr/>
        </p:nvSpPr>
        <p:spPr>
          <a:xfrm>
            <a:off x="321276" y="4053016"/>
            <a:ext cx="4436075" cy="2520779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892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1C66FB-4D2F-6744-8B49-D2AA8076F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1341"/>
            <a:ext cx="10515600" cy="5645622"/>
          </a:xfrm>
        </p:spPr>
        <p:txBody>
          <a:bodyPr/>
          <a:lstStyle/>
          <a:p>
            <a:pPr marL="0" indent="0">
              <a:buNone/>
            </a:pPr>
            <a:r>
              <a:rPr lang="sv-SE" dirty="0">
                <a:latin typeface="+mj-lt"/>
              </a:rPr>
              <a:t>Meddela lärarna att de kan börja lägga in uppgifter i tentan. När det är klart fortsätter du med de följande stegen:</a:t>
            </a:r>
          </a:p>
          <a:p>
            <a:r>
              <a:rPr lang="sv-SE" dirty="0">
                <a:latin typeface="+mj-lt"/>
              </a:rPr>
              <a:t>Importera anmälda studenter</a:t>
            </a:r>
          </a:p>
          <a:p>
            <a:r>
              <a:rPr lang="sv-SE" dirty="0">
                <a:latin typeface="+mj-lt"/>
              </a:rPr>
              <a:t>Design</a:t>
            </a:r>
          </a:p>
          <a:p>
            <a:r>
              <a:rPr lang="sv-SE" dirty="0">
                <a:latin typeface="+mj-lt"/>
              </a:rPr>
              <a:t>Bedömningsinställningar</a:t>
            </a:r>
          </a:p>
          <a:p>
            <a:r>
              <a:rPr lang="sv-SE" dirty="0">
                <a:latin typeface="+mj-lt"/>
              </a:rPr>
              <a:t>Aktivering</a:t>
            </a:r>
          </a:p>
          <a:p>
            <a:pPr marL="0" indent="0">
              <a:buNone/>
            </a:pPr>
            <a:endParaRPr lang="sv-SE" dirty="0">
              <a:latin typeface="+mj-lt"/>
            </a:endParaRPr>
          </a:p>
          <a:p>
            <a:pPr marL="0" indent="0">
              <a:buNone/>
            </a:pPr>
            <a:r>
              <a:rPr lang="sv-SE" dirty="0">
                <a:latin typeface="+mj-lt"/>
              </a:rPr>
              <a:t>Dessa steg gås igenom i guiden </a:t>
            </a:r>
            <a:r>
              <a:rPr lang="sv-SE">
                <a:latin typeface="+mj-lt"/>
              </a:rPr>
              <a:t>Aktivera tentamenstillfälle. </a:t>
            </a:r>
            <a:endParaRPr lang="sv-S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0561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339</Words>
  <Application>Microsoft Macintosh PowerPoint</Application>
  <PresentationFormat>Bredbild</PresentationFormat>
  <Paragraphs>32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Skapa en E-tenta i Inspera</vt:lpstr>
      <vt:lpstr>PowerPoint-presentation</vt:lpstr>
      <vt:lpstr>Gå till menyn Prov -&gt; Provmallar (Deliver -&gt; Templates på engelska) och välj den mall du vill använda. Klicka på ”Skapa nytt prov från mall”.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Skapa en E-tenta i Inspera</dc:title>
  <dc:creator>Staffan Emrén</dc:creator>
  <cp:lastModifiedBy>Staffan Emrén</cp:lastModifiedBy>
  <cp:revision>16</cp:revision>
  <cp:lastPrinted>2019-10-17T14:43:30Z</cp:lastPrinted>
  <dcterms:created xsi:type="dcterms:W3CDTF">2019-06-14T12:22:34Z</dcterms:created>
  <dcterms:modified xsi:type="dcterms:W3CDTF">2019-10-18T13:01:25Z</dcterms:modified>
</cp:coreProperties>
</file>